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58" r:id="rId6"/>
    <p:sldId id="269" r:id="rId7"/>
    <p:sldId id="259" r:id="rId8"/>
    <p:sldId id="260" r:id="rId9"/>
    <p:sldId id="261" r:id="rId10"/>
    <p:sldId id="262" r:id="rId11"/>
    <p:sldId id="263" r:id="rId12"/>
    <p:sldId id="264" r:id="rId13"/>
    <p:sldId id="265" r:id="rId14"/>
    <p:sldId id="266" r:id="rId15"/>
    <p:sldId id="270" r:id="rId16"/>
    <p:sldId id="271" r:id="rId17"/>
    <p:sldId id="272" r:id="rId18"/>
    <p:sldId id="273" r:id="rId19"/>
    <p:sldId id="274" r:id="rId20"/>
    <p:sldId id="275" r:id="rId21"/>
    <p:sldId id="276" r:id="rId22"/>
    <p:sldId id="282" r:id="rId23"/>
    <p:sldId id="277" r:id="rId24"/>
    <p:sldId id="278" r:id="rId25"/>
    <p:sldId id="284" r:id="rId26"/>
    <p:sldId id="279" r:id="rId27"/>
    <p:sldId id="280" r:id="rId28"/>
    <p:sldId id="281" r:id="rId29"/>
    <p:sldId id="283" r:id="rId30"/>
    <p:sldId id="285" r:id="rId31"/>
    <p:sldId id="287" r:id="rId32"/>
    <p:sldId id="286"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616604-14CB-412F-8DE1-217AC18E5D7E}"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2530239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16604-14CB-412F-8DE1-217AC18E5D7E}"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319851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16604-14CB-412F-8DE1-217AC18E5D7E}"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371229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16604-14CB-412F-8DE1-217AC18E5D7E}"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274529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616604-14CB-412F-8DE1-217AC18E5D7E}" type="datetimeFigureOut">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152094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616604-14CB-412F-8DE1-217AC18E5D7E}"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128188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616604-14CB-412F-8DE1-217AC18E5D7E}" type="datetimeFigureOut">
              <a:rPr lang="en-US" smtClean="0"/>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70705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616604-14CB-412F-8DE1-217AC18E5D7E}" type="datetimeFigureOut">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241598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16604-14CB-412F-8DE1-217AC18E5D7E}" type="datetimeFigureOut">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287396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16604-14CB-412F-8DE1-217AC18E5D7E}"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82851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616604-14CB-412F-8DE1-217AC18E5D7E}" type="datetimeFigureOut">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D2680-69E7-49C6-B8DE-E23825D14D50}" type="slidenum">
              <a:rPr lang="en-US" smtClean="0"/>
              <a:t>‹#›</a:t>
            </a:fld>
            <a:endParaRPr lang="en-US"/>
          </a:p>
        </p:txBody>
      </p:sp>
    </p:spTree>
    <p:extLst>
      <p:ext uri="{BB962C8B-B14F-4D97-AF65-F5344CB8AC3E}">
        <p14:creationId xmlns:p14="http://schemas.microsoft.com/office/powerpoint/2010/main" val="176270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16604-14CB-412F-8DE1-217AC18E5D7E}" type="datetimeFigureOut">
              <a:rPr lang="en-US" smtClean="0"/>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D2680-69E7-49C6-B8DE-E23825D14D50}" type="slidenum">
              <a:rPr lang="en-US" smtClean="0"/>
              <a:t>‹#›</a:t>
            </a:fld>
            <a:endParaRPr lang="en-US"/>
          </a:p>
        </p:txBody>
      </p:sp>
    </p:spTree>
    <p:extLst>
      <p:ext uri="{BB962C8B-B14F-4D97-AF65-F5344CB8AC3E}">
        <p14:creationId xmlns:p14="http://schemas.microsoft.com/office/powerpoint/2010/main" val="1226204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sa.gov/history/edberkdib.html" TargetMode="External"/><Relationship Id="rId2" Type="http://schemas.openxmlformats.org/officeDocument/2006/relationships/hyperlink" Target="http://www.ssa.gov/history/briefhistory3.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sa.gov/OP_Home/rulings/rulings.html" TargetMode="External"/><Relationship Id="rId2" Type="http://schemas.openxmlformats.org/officeDocument/2006/relationships/hyperlink" Target="https://secure.ssa.gov/apps10/poms.nsf/Home?readfor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sa.gov/disability/professionals/bluebook/general-info.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ssa.gov/disability/professionals/bluebook/AdultListings.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Security Disability Income and Supplemental Security Income</a:t>
            </a:r>
            <a:endParaRPr lang="en-US" dirty="0"/>
          </a:p>
        </p:txBody>
      </p:sp>
      <p:sp>
        <p:nvSpPr>
          <p:cNvPr id="3" name="Subtitle 2"/>
          <p:cNvSpPr>
            <a:spLocks noGrp="1"/>
          </p:cNvSpPr>
          <p:nvPr>
            <p:ph type="subTitle" idx="1"/>
          </p:nvPr>
        </p:nvSpPr>
        <p:spPr/>
        <p:txBody>
          <a:bodyPr>
            <a:normAutofit/>
          </a:bodyPr>
          <a:lstStyle/>
          <a:p>
            <a:r>
              <a:rPr lang="en-US" sz="2800" dirty="0" smtClean="0"/>
              <a:t>Presented by:  Chris </a:t>
            </a:r>
            <a:r>
              <a:rPr lang="en-US" sz="2800" dirty="0" err="1" smtClean="0"/>
              <a:t>Kerbawy</a:t>
            </a:r>
            <a:endParaRPr lang="en-US" sz="2800" dirty="0" smtClean="0"/>
          </a:p>
          <a:p>
            <a:r>
              <a:rPr lang="en-US" sz="2800" dirty="0" smtClean="0"/>
              <a:t>Staff Attorney at Legal Action of Wisconsin</a:t>
            </a:r>
          </a:p>
        </p:txBody>
      </p:sp>
    </p:spTree>
    <p:extLst>
      <p:ext uri="{BB962C8B-B14F-4D97-AF65-F5344CB8AC3E}">
        <p14:creationId xmlns:p14="http://schemas.microsoft.com/office/powerpoint/2010/main" val="132872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Demographic changes (continued)</a:t>
            </a:r>
          </a:p>
          <a:p>
            <a:pPr lvl="1"/>
            <a:r>
              <a:rPr lang="en-US" dirty="0" smtClean="0"/>
              <a:t>The Industrial Revolution transformed the majority of working people from self-employed agricultural workers into wage earners working for large industrial concerns.</a:t>
            </a:r>
          </a:p>
          <a:p>
            <a:pPr lvl="1"/>
            <a:r>
              <a:rPr lang="en-US" dirty="0" smtClean="0"/>
              <a:t>In an agricultural society, prosperity could be easily seen to be linked to one's labor, and anyone willing to work could usually provide at least a bare subsistence for themselves and their family.</a:t>
            </a:r>
          </a:p>
          <a:p>
            <a:pPr lvl="1"/>
            <a:r>
              <a:rPr lang="en-US" dirty="0"/>
              <a:t>W</a:t>
            </a:r>
            <a:r>
              <a:rPr lang="en-US" dirty="0" smtClean="0"/>
              <a:t>hen economic income is primarily from wages, one's economic security can be threatened by factors outside one's control--such as recessions, layoffs, failed businesses, etc.</a:t>
            </a:r>
          </a:p>
          <a:p>
            <a:pPr lvl="1"/>
            <a:endParaRPr lang="en-US" dirty="0" smtClean="0"/>
          </a:p>
          <a:p>
            <a:endParaRPr lang="en-US" dirty="0"/>
          </a:p>
        </p:txBody>
      </p:sp>
    </p:spTree>
    <p:extLst>
      <p:ext uri="{BB962C8B-B14F-4D97-AF65-F5344CB8AC3E}">
        <p14:creationId xmlns:p14="http://schemas.microsoft.com/office/powerpoint/2010/main" val="794124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lnSpcReduction="10000"/>
          </a:bodyPr>
          <a:lstStyle/>
          <a:p>
            <a:r>
              <a:rPr lang="en-US" dirty="0" smtClean="0"/>
              <a:t>Demographic changes (continued)</a:t>
            </a:r>
          </a:p>
          <a:p>
            <a:pPr lvl="1"/>
            <a:r>
              <a:rPr lang="en-US" dirty="0"/>
              <a:t>Along with the shift from an agricultural to an industrial society, Americans moved from farms and small rural communities to large cities--that's where the industrial jobs were. </a:t>
            </a:r>
            <a:endParaRPr lang="en-US" dirty="0" smtClean="0"/>
          </a:p>
          <a:p>
            <a:pPr lvl="1"/>
            <a:r>
              <a:rPr lang="en-US" dirty="0" smtClean="0"/>
              <a:t>In </a:t>
            </a:r>
            <a:r>
              <a:rPr lang="en-US" dirty="0"/>
              <a:t>1890, only 28% of the population lived in cities, by 1930 this percentage had </a:t>
            </a:r>
            <a:r>
              <a:rPr lang="en-US" dirty="0" smtClean="0"/>
              <a:t>doubled</a:t>
            </a:r>
            <a:r>
              <a:rPr lang="en-US" dirty="0"/>
              <a:t>, to 56</a:t>
            </a:r>
            <a:r>
              <a:rPr lang="en-US" dirty="0" smtClean="0"/>
              <a:t>%.</a:t>
            </a:r>
          </a:p>
          <a:p>
            <a:pPr lvl="1"/>
            <a:r>
              <a:rPr lang="en-US" dirty="0"/>
              <a:t>The year 1920 was a historical tipping-point. In that year, for the first time in our nation's history, more people were living in cities than on farms</a:t>
            </a:r>
            <a:r>
              <a:rPr lang="en-US" dirty="0" smtClean="0"/>
              <a:t>.</a:t>
            </a:r>
          </a:p>
          <a:p>
            <a:pPr lvl="1"/>
            <a:endParaRPr lang="en-US" dirty="0"/>
          </a:p>
        </p:txBody>
      </p:sp>
    </p:spTree>
    <p:extLst>
      <p:ext uri="{BB962C8B-B14F-4D97-AF65-F5344CB8AC3E}">
        <p14:creationId xmlns:p14="http://schemas.microsoft.com/office/powerpoint/2010/main" val="1498032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Demographic changes (continued)</a:t>
            </a:r>
          </a:p>
          <a:p>
            <a:pPr lvl="1"/>
            <a:r>
              <a:rPr lang="en-US" dirty="0" smtClean="0"/>
              <a:t>The toward </a:t>
            </a:r>
            <a:r>
              <a:rPr lang="en-US" dirty="0"/>
              <a:t>urbanization also contributed to another significant shift in American society, the disappearance of the extended family and the rapid rise of the nuclear family. </a:t>
            </a:r>
            <a:endParaRPr lang="en-US" dirty="0" smtClean="0"/>
          </a:p>
          <a:p>
            <a:pPr lvl="1"/>
            <a:r>
              <a:rPr lang="en-US" dirty="0" smtClean="0"/>
              <a:t>For most of history, people lived in "extended families" that included children, parents, grandparents and other relatives.</a:t>
            </a:r>
          </a:p>
          <a:p>
            <a:pPr lvl="1"/>
            <a:r>
              <a:rPr lang="en-US" dirty="0" smtClean="0"/>
              <a:t>The advantage of the extended family was that when a family member became too old or infirm to work, the other family members assumed responsibility for their support.</a:t>
            </a:r>
          </a:p>
          <a:p>
            <a:pPr lvl="1"/>
            <a:r>
              <a:rPr lang="en-US" dirty="0" smtClean="0"/>
              <a:t>But when the able-bodied left the farms to seek employment in the cities, often the parents or grandparents stayed behind.</a:t>
            </a:r>
          </a:p>
          <a:p>
            <a:pPr lvl="1"/>
            <a:r>
              <a:rPr lang="en-US" dirty="0"/>
              <a:t>W</a:t>
            </a:r>
            <a:r>
              <a:rPr lang="en-US" dirty="0" smtClean="0"/>
              <a:t>hen new immigrants first arrived in our land, it was often the breadwinner who first made the passage and only later could he bring the family over.</a:t>
            </a:r>
            <a:endParaRPr lang="en-US" dirty="0"/>
          </a:p>
        </p:txBody>
      </p:sp>
    </p:spTree>
    <p:extLst>
      <p:ext uri="{BB962C8B-B14F-4D97-AF65-F5344CB8AC3E}">
        <p14:creationId xmlns:p14="http://schemas.microsoft.com/office/powerpoint/2010/main" val="417346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a:bodyPr>
          <a:lstStyle/>
          <a:p>
            <a:r>
              <a:rPr lang="en-US" dirty="0" smtClean="0"/>
              <a:t>Demographic changes (continued)</a:t>
            </a:r>
          </a:p>
          <a:p>
            <a:pPr lvl="1"/>
            <a:r>
              <a:rPr lang="en-US" dirty="0" smtClean="0"/>
              <a:t>Thanks </a:t>
            </a:r>
            <a:r>
              <a:rPr lang="en-US" dirty="0"/>
              <a:t>primarily to better health care and sanitation, and the development of effective public health programs, Americans began to live significantly longer. </a:t>
            </a:r>
            <a:endParaRPr lang="en-US" dirty="0" smtClean="0"/>
          </a:p>
          <a:p>
            <a:pPr lvl="1"/>
            <a:r>
              <a:rPr lang="en-US" dirty="0" smtClean="0"/>
              <a:t>From </a:t>
            </a:r>
            <a:r>
              <a:rPr lang="en-US" dirty="0"/>
              <a:t>1900-1930, average life spans increased by 10 </a:t>
            </a:r>
            <a:r>
              <a:rPr lang="en-US" dirty="0" smtClean="0"/>
              <a:t>years.</a:t>
            </a:r>
          </a:p>
          <a:p>
            <a:pPr lvl="1"/>
            <a:r>
              <a:rPr lang="en-US" dirty="0" smtClean="0"/>
              <a:t>This </a:t>
            </a:r>
            <a:r>
              <a:rPr lang="en-US" dirty="0"/>
              <a:t>was the most rapid increase in life spans in recorded human history. </a:t>
            </a:r>
            <a:endParaRPr lang="en-US" dirty="0" smtClean="0"/>
          </a:p>
          <a:p>
            <a:pPr lvl="1"/>
            <a:r>
              <a:rPr lang="en-US" dirty="0" smtClean="0"/>
              <a:t>The </a:t>
            </a:r>
            <a:r>
              <a:rPr lang="en-US" dirty="0"/>
              <a:t>result was a rapid growth in the number of aged persons, to 7.8 million by 1935.</a:t>
            </a:r>
          </a:p>
        </p:txBody>
      </p:sp>
    </p:spTree>
    <p:extLst>
      <p:ext uri="{BB962C8B-B14F-4D97-AF65-F5344CB8AC3E}">
        <p14:creationId xmlns:p14="http://schemas.microsoft.com/office/powerpoint/2010/main" val="336805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Great Depression</a:t>
            </a:r>
          </a:p>
          <a:p>
            <a:pPr lvl="1"/>
            <a:r>
              <a:rPr lang="en-US" dirty="0" smtClean="0"/>
              <a:t>The </a:t>
            </a:r>
            <a:r>
              <a:rPr lang="en-US" dirty="0"/>
              <a:t>Stock Market lost 40% of its </a:t>
            </a:r>
            <a:r>
              <a:rPr lang="en-US" dirty="0" smtClean="0"/>
              <a:t>value ($26 billion)</a:t>
            </a:r>
          </a:p>
          <a:p>
            <a:pPr lvl="1"/>
            <a:r>
              <a:rPr lang="en-US" dirty="0"/>
              <a:t>U</a:t>
            </a:r>
            <a:r>
              <a:rPr lang="en-US" dirty="0" smtClean="0"/>
              <a:t>nemployment exceeded 25%</a:t>
            </a:r>
          </a:p>
          <a:p>
            <a:pPr lvl="1"/>
            <a:r>
              <a:rPr lang="en-US" dirty="0" smtClean="0"/>
              <a:t>Roughly 10,000 banks failed</a:t>
            </a:r>
          </a:p>
          <a:p>
            <a:pPr lvl="1"/>
            <a:r>
              <a:rPr lang="en-US" dirty="0" smtClean="0"/>
              <a:t>Gross Domestic Product declined from $105 billion in 1929 to $55 billion in 1932.</a:t>
            </a:r>
          </a:p>
          <a:p>
            <a:pPr lvl="1"/>
            <a:r>
              <a:rPr lang="en-US" dirty="0"/>
              <a:t>Compared to pre-Depression levels, net new business investment was </a:t>
            </a:r>
            <a:r>
              <a:rPr lang="en-US" dirty="0" smtClean="0"/>
              <a:t>down $5.8 </a:t>
            </a:r>
            <a:r>
              <a:rPr lang="en-US" dirty="0"/>
              <a:t>billion in 1932</a:t>
            </a:r>
            <a:r>
              <a:rPr lang="en-US" dirty="0" smtClean="0"/>
              <a:t>.</a:t>
            </a:r>
          </a:p>
          <a:p>
            <a:pPr lvl="1"/>
            <a:r>
              <a:rPr lang="en-US" dirty="0"/>
              <a:t>Wages paid to workers declined from $50 billion in 1929 to only $30 billion in 1932.</a:t>
            </a:r>
            <a:endParaRPr lang="en-US" dirty="0" smtClean="0"/>
          </a:p>
          <a:p>
            <a:pPr lvl="1"/>
            <a:endParaRPr lang="en-US" dirty="0"/>
          </a:p>
        </p:txBody>
      </p:sp>
    </p:spTree>
    <p:extLst>
      <p:ext uri="{BB962C8B-B14F-4D97-AF65-F5344CB8AC3E}">
        <p14:creationId xmlns:p14="http://schemas.microsoft.com/office/powerpoint/2010/main" val="4134805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a:bodyPr>
          <a:lstStyle/>
          <a:p>
            <a:r>
              <a:rPr lang="en-US" dirty="0" smtClean="0"/>
              <a:t>The Great Depression (continued)</a:t>
            </a:r>
          </a:p>
          <a:p>
            <a:pPr lvl="1"/>
            <a:r>
              <a:rPr lang="en-US" dirty="0" smtClean="0"/>
              <a:t>Radical Calls to Action</a:t>
            </a:r>
          </a:p>
          <a:p>
            <a:pPr lvl="2"/>
            <a:r>
              <a:rPr lang="en-US" dirty="0" smtClean="0"/>
              <a:t>Huey Long:  Every Man a King</a:t>
            </a:r>
          </a:p>
          <a:p>
            <a:pPr lvl="2"/>
            <a:r>
              <a:rPr lang="en-US" dirty="0" smtClean="0"/>
              <a:t>Francis E. Townsend:  The Townsend Movement</a:t>
            </a:r>
          </a:p>
          <a:p>
            <a:pPr lvl="2"/>
            <a:r>
              <a:rPr lang="en-US" dirty="0" smtClean="0"/>
              <a:t>Father Charles E. Coughlin:  </a:t>
            </a:r>
            <a:r>
              <a:rPr lang="en-US" dirty="0"/>
              <a:t>Union for Social Justice </a:t>
            </a:r>
            <a:endParaRPr lang="en-US" dirty="0" smtClean="0"/>
          </a:p>
          <a:p>
            <a:pPr lvl="2"/>
            <a:r>
              <a:rPr lang="en-US" dirty="0" smtClean="0"/>
              <a:t>Upton Sinclair:  End </a:t>
            </a:r>
            <a:r>
              <a:rPr lang="en-US" dirty="0"/>
              <a:t>Poverty in </a:t>
            </a:r>
            <a:r>
              <a:rPr lang="en-US" dirty="0" smtClean="0"/>
              <a:t>California (“EPIC”)</a:t>
            </a:r>
          </a:p>
          <a:p>
            <a:pPr lvl="2"/>
            <a:r>
              <a:rPr lang="en-US" dirty="0"/>
              <a:t>Robert </a:t>
            </a:r>
            <a:r>
              <a:rPr lang="en-US" dirty="0" smtClean="0"/>
              <a:t>Noble:  Ham &amp; Eggs</a:t>
            </a:r>
          </a:p>
          <a:p>
            <a:pPr lvl="2"/>
            <a:r>
              <a:rPr lang="en-US" dirty="0"/>
              <a:t>Reverend Herbert S. </a:t>
            </a:r>
            <a:r>
              <a:rPr lang="en-US" dirty="0" smtClean="0"/>
              <a:t>Bigelow:  Bigelow Plan</a:t>
            </a:r>
          </a:p>
          <a:p>
            <a:pPr lvl="2"/>
            <a:r>
              <a:rPr lang="en-US" dirty="0" smtClean="0"/>
              <a:t>Arthur L. Johnson:  General Welfare Federation of America</a:t>
            </a:r>
          </a:p>
          <a:p>
            <a:pPr lvl="2"/>
            <a:r>
              <a:rPr lang="en-US" dirty="0" smtClean="0"/>
              <a:t>Technocracy  (“Production for use”, as opposed to profit)</a:t>
            </a:r>
          </a:p>
        </p:txBody>
      </p:sp>
    </p:spTree>
    <p:extLst>
      <p:ext uri="{BB962C8B-B14F-4D97-AF65-F5344CB8AC3E}">
        <p14:creationId xmlns:p14="http://schemas.microsoft.com/office/powerpoint/2010/main" val="1546617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lstStyle/>
          <a:p>
            <a:r>
              <a:rPr lang="en-US" dirty="0" smtClean="0"/>
              <a:t>The Great Depression (continued)</a:t>
            </a:r>
          </a:p>
          <a:p>
            <a:pPr lvl="1"/>
            <a:r>
              <a:rPr lang="en-US" dirty="0" smtClean="0"/>
              <a:t>The Establishment Response</a:t>
            </a:r>
          </a:p>
          <a:p>
            <a:pPr lvl="2"/>
            <a:r>
              <a:rPr lang="en-US" b="1" dirty="0"/>
              <a:t>Do </a:t>
            </a:r>
            <a:r>
              <a:rPr lang="en-US" b="1" dirty="0" smtClean="0"/>
              <a:t>Nothing</a:t>
            </a:r>
          </a:p>
          <a:p>
            <a:pPr lvl="2"/>
            <a:r>
              <a:rPr lang="en-US" b="1" dirty="0"/>
              <a:t>President Hoover's</a:t>
            </a:r>
            <a:r>
              <a:rPr lang="en-US" dirty="0"/>
              <a:t> </a:t>
            </a:r>
            <a:r>
              <a:rPr lang="en-US" b="1" dirty="0"/>
              <a:t>"</a:t>
            </a:r>
            <a:r>
              <a:rPr lang="en-US" b="1" dirty="0" smtClean="0"/>
              <a:t>Volunteerism“</a:t>
            </a:r>
          </a:p>
          <a:p>
            <a:pPr lvl="2"/>
            <a:r>
              <a:rPr lang="en-US" b="1" dirty="0"/>
              <a:t>Expand </a:t>
            </a:r>
            <a:r>
              <a:rPr lang="en-US" b="1" dirty="0" smtClean="0"/>
              <a:t>Welfare</a:t>
            </a:r>
          </a:p>
          <a:p>
            <a:pPr lvl="2"/>
            <a:r>
              <a:rPr lang="en-US" b="1" dirty="0"/>
              <a:t>The </a:t>
            </a:r>
            <a:r>
              <a:rPr lang="en-US" b="1" dirty="0" smtClean="0"/>
              <a:t>“New</a:t>
            </a:r>
            <a:r>
              <a:rPr lang="en-US" b="1" dirty="0"/>
              <a:t>" </a:t>
            </a:r>
            <a:r>
              <a:rPr lang="en-US" b="1" dirty="0" smtClean="0"/>
              <a:t>Alternative:  Social Insurance</a:t>
            </a:r>
            <a:endParaRPr lang="en-US" dirty="0" smtClean="0"/>
          </a:p>
          <a:p>
            <a:pPr lvl="3"/>
            <a:r>
              <a:rPr lang="en-US" b="1" dirty="0"/>
              <a:t>I</a:t>
            </a:r>
            <a:r>
              <a:rPr lang="en-US" b="1" dirty="0" smtClean="0"/>
              <a:t>n 1935, there were 34 nations already operating some form of social insurance program, and about 20 of these were contributory programs like Social Security. </a:t>
            </a:r>
          </a:p>
        </p:txBody>
      </p:sp>
    </p:spTree>
    <p:extLst>
      <p:ext uri="{BB962C8B-B14F-4D97-AF65-F5344CB8AC3E}">
        <p14:creationId xmlns:p14="http://schemas.microsoft.com/office/powerpoint/2010/main" val="4089928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Legislative process</a:t>
            </a:r>
          </a:p>
          <a:p>
            <a:pPr lvl="1"/>
            <a:r>
              <a:rPr lang="en-US" dirty="0" smtClean="0"/>
              <a:t>"Security was attained in the earlier days through the interdependence of members of families upon each other and of the families within a small community upon each other. The complexities of great communities and of organized industry make less real these simple means of security. Therefore, we are compelled to employ the active interest of the Nation as a whole through government in order to encourage a greater security for each individual who composes it . . . This seeking for a greater measure of welfare and happiness does not indicate a change in values. It is rather a return to values lost in the course of our economic development and expansion . . .“</a:t>
            </a:r>
          </a:p>
          <a:p>
            <a:pPr marL="457200" lvl="1" indent="0">
              <a:buNone/>
            </a:pPr>
            <a:r>
              <a:rPr lang="en-US" dirty="0"/>
              <a:t>	</a:t>
            </a:r>
            <a:r>
              <a:rPr lang="en-US" b="1" dirty="0" smtClean="0"/>
              <a:t>Franklin D. Roosevelt: </a:t>
            </a:r>
            <a:r>
              <a:rPr lang="en-US" b="1" i="1" dirty="0" smtClean="0"/>
              <a:t>Message of the President to Congress</a:t>
            </a:r>
            <a:r>
              <a:rPr lang="en-US" b="1" dirty="0" smtClean="0"/>
              <a:t>, 	June 8, 1934.</a:t>
            </a:r>
          </a:p>
        </p:txBody>
      </p:sp>
    </p:spTree>
    <p:extLst>
      <p:ext uri="{BB962C8B-B14F-4D97-AF65-F5344CB8AC3E}">
        <p14:creationId xmlns:p14="http://schemas.microsoft.com/office/powerpoint/2010/main" val="2259264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Legislative process (continued)</a:t>
            </a:r>
          </a:p>
          <a:p>
            <a:pPr lvl="1"/>
            <a:r>
              <a:rPr lang="en-US" dirty="0" smtClean="0"/>
              <a:t>The Social Security Act became law in 1935.</a:t>
            </a:r>
          </a:p>
          <a:p>
            <a:pPr lvl="1"/>
            <a:r>
              <a:rPr lang="en-US" dirty="0" smtClean="0"/>
              <a:t>The major provisions were:</a:t>
            </a:r>
          </a:p>
          <a:p>
            <a:pPr lvl="2"/>
            <a:r>
              <a:rPr lang="en-US" dirty="0" smtClean="0"/>
              <a:t>Title I - Grants </a:t>
            </a:r>
            <a:r>
              <a:rPr lang="en-US" dirty="0"/>
              <a:t>to States for Old-Age Assistance, which supported state welfare programs for the </a:t>
            </a:r>
            <a:r>
              <a:rPr lang="en-US" dirty="0" smtClean="0"/>
              <a:t>aged</a:t>
            </a:r>
          </a:p>
          <a:p>
            <a:pPr lvl="3"/>
            <a:r>
              <a:rPr lang="en-US" dirty="0" smtClean="0"/>
              <a:t>Modification of existing need-based assistance</a:t>
            </a:r>
          </a:p>
          <a:p>
            <a:pPr lvl="3"/>
            <a:r>
              <a:rPr lang="en-US" dirty="0" smtClean="0"/>
              <a:t>Precursor to Supplemental Security Income (SSI))</a:t>
            </a:r>
          </a:p>
          <a:p>
            <a:pPr lvl="2"/>
            <a:r>
              <a:rPr lang="en-US" dirty="0" smtClean="0"/>
              <a:t>Title II - Federal Old-Age Benefits (Social Security as we know it)</a:t>
            </a:r>
          </a:p>
          <a:p>
            <a:pPr lvl="2"/>
            <a:r>
              <a:rPr lang="en-US" dirty="0" smtClean="0"/>
              <a:t>Title III – Unemployment Insurance</a:t>
            </a:r>
          </a:p>
          <a:p>
            <a:pPr lvl="2"/>
            <a:r>
              <a:rPr lang="en-US" dirty="0" smtClean="0"/>
              <a:t>Title IV – Aid to Families with Dependent Children (replaced by Temporary Assistance for Needy Families (TANF) in 1996)</a:t>
            </a:r>
          </a:p>
          <a:p>
            <a:pPr lvl="1"/>
            <a:r>
              <a:rPr lang="en-US" dirty="0" smtClean="0"/>
              <a:t>Notably absent was a program for disabled individuals, although it was considered.</a:t>
            </a:r>
          </a:p>
          <a:p>
            <a:pPr lvl="1"/>
            <a:endParaRPr lang="en-US" dirty="0" smtClean="0"/>
          </a:p>
          <a:p>
            <a:endParaRPr lang="en-US" dirty="0"/>
          </a:p>
        </p:txBody>
      </p:sp>
    </p:spTree>
    <p:extLst>
      <p:ext uri="{BB962C8B-B14F-4D97-AF65-F5344CB8AC3E}">
        <p14:creationId xmlns:p14="http://schemas.microsoft.com/office/powerpoint/2010/main" val="206020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Legislative process (continued)</a:t>
            </a:r>
          </a:p>
          <a:p>
            <a:pPr lvl="1"/>
            <a:r>
              <a:rPr lang="en-US" dirty="0" smtClean="0"/>
              <a:t>In 1936, the planners of the Social Security Administration outlined a plan for disability insurance. </a:t>
            </a:r>
          </a:p>
          <a:p>
            <a:pPr lvl="1"/>
            <a:r>
              <a:rPr lang="en-US" dirty="0" smtClean="0"/>
              <a:t>They wrote </a:t>
            </a:r>
            <a:r>
              <a:rPr lang="en-US" dirty="0"/>
              <a:t>a tough definition of disability into their proposals so as to distinguish sharply between unemployment and </a:t>
            </a:r>
            <a:r>
              <a:rPr lang="en-US" dirty="0" smtClean="0"/>
              <a:t>disability.</a:t>
            </a:r>
          </a:p>
          <a:p>
            <a:pPr lvl="2"/>
            <a:r>
              <a:rPr lang="en-US" dirty="0"/>
              <a:t>P</a:t>
            </a:r>
            <a:r>
              <a:rPr lang="en-US" dirty="0" smtClean="0"/>
              <a:t>roposed definition was: “an impairment of mind or body which continuously renders it impossible for the disabled person to follow any substantial gainful occupation," and was likely to last for "the rest of a person's life“.</a:t>
            </a:r>
          </a:p>
          <a:p>
            <a:pPr lvl="2"/>
            <a:r>
              <a:rPr lang="en-US" dirty="0" smtClean="0"/>
              <a:t>This differed from existing definitions of “disability” in workers' compensation and veterans pension laws.</a:t>
            </a:r>
          </a:p>
        </p:txBody>
      </p:sp>
    </p:spTree>
    <p:extLst>
      <p:ext uri="{BB962C8B-B14F-4D97-AF65-F5344CB8AC3E}">
        <p14:creationId xmlns:p14="http://schemas.microsoft.com/office/powerpoint/2010/main" val="55843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Brief History of Social Security</a:t>
            </a:r>
            <a:br>
              <a:rPr lang="en-US" dirty="0" smtClean="0"/>
            </a:br>
            <a:r>
              <a:rPr lang="en-US" sz="1300" dirty="0" smtClean="0"/>
              <a:t>(excerpted from “Historical Background And Development Of Social Security”, </a:t>
            </a:r>
            <a:r>
              <a:rPr lang="en-US" sz="1300" dirty="0" smtClean="0">
                <a:hlinkClick r:id="rId2"/>
              </a:rPr>
              <a:t>www.ssa.gov/history/briefhistory3.html</a:t>
            </a:r>
            <a:r>
              <a:rPr lang="en-US" sz="1300" dirty="0" smtClean="0"/>
              <a:t/>
            </a:r>
            <a:br>
              <a:rPr lang="en-US" sz="1300" dirty="0" smtClean="0"/>
            </a:br>
            <a:r>
              <a:rPr lang="en-US" sz="1300" dirty="0" smtClean="0"/>
              <a:t>and “Disability Policy &amp; History”, by Edward D. Berkowitz, </a:t>
            </a:r>
            <a:r>
              <a:rPr lang="en-US" sz="1300" dirty="0" smtClean="0">
                <a:hlinkClick r:id="rId3"/>
              </a:rPr>
              <a:t>https://www.ssa.gov/history/edberkdib.html</a:t>
            </a:r>
            <a:r>
              <a:rPr lang="en-US" sz="1300"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peoples throughout all of human history have faced the uncertainties brought on by unemployment, illness, disability, death and old age. </a:t>
            </a:r>
          </a:p>
          <a:p>
            <a:r>
              <a:rPr lang="en-US" dirty="0" smtClean="0"/>
              <a:t>The traditional sources of economic security are assets, labor, family, and charity.</a:t>
            </a:r>
          </a:p>
          <a:p>
            <a:r>
              <a:rPr lang="en-US" dirty="0" smtClean="0"/>
              <a:t>The English Poor Law of 1601 was the first systematic codification of English ideas about the responsibility of the state to provide for the welfare of its citizens.</a:t>
            </a:r>
          </a:p>
          <a:p>
            <a:pPr lvl="1"/>
            <a:r>
              <a:rPr lang="en-US" dirty="0" smtClean="0"/>
              <a:t>Taxes were levied to </a:t>
            </a:r>
            <a:r>
              <a:rPr lang="en-US" dirty="0"/>
              <a:t>fund relief </a:t>
            </a:r>
            <a:r>
              <a:rPr lang="en-US" dirty="0" smtClean="0"/>
              <a:t>activities</a:t>
            </a:r>
          </a:p>
          <a:p>
            <a:pPr lvl="1"/>
            <a:r>
              <a:rPr lang="en-US" dirty="0"/>
              <a:t>D</a:t>
            </a:r>
            <a:r>
              <a:rPr lang="en-US" dirty="0" smtClean="0"/>
              <a:t>istinguished </a:t>
            </a:r>
            <a:r>
              <a:rPr lang="en-US" dirty="0"/>
              <a:t>between the "deserving" and the "undeserving" </a:t>
            </a:r>
            <a:r>
              <a:rPr lang="en-US" dirty="0" smtClean="0"/>
              <a:t>poor</a:t>
            </a:r>
          </a:p>
          <a:p>
            <a:pPr lvl="1"/>
            <a:r>
              <a:rPr lang="en-US" dirty="0"/>
              <a:t>R</a:t>
            </a:r>
            <a:r>
              <a:rPr lang="en-US" dirty="0" smtClean="0"/>
              <a:t>elief was local and community controlled</a:t>
            </a:r>
          </a:p>
          <a:p>
            <a:pPr lvl="1"/>
            <a:r>
              <a:rPr lang="en-US" dirty="0"/>
              <a:t>A</a:t>
            </a:r>
            <a:r>
              <a:rPr lang="en-US" dirty="0" smtClean="0"/>
              <a:t>lmshouses were eventually established to house those on relief</a:t>
            </a:r>
          </a:p>
          <a:p>
            <a:r>
              <a:rPr lang="en-US" dirty="0"/>
              <a:t>T</a:t>
            </a:r>
            <a:r>
              <a:rPr lang="en-US" dirty="0" smtClean="0"/>
              <a:t>his was the tradition the pilgrims brought with them when they journeyed to the New World.</a:t>
            </a:r>
          </a:p>
          <a:p>
            <a:pPr lvl="1"/>
            <a:endParaRPr lang="en-US" dirty="0"/>
          </a:p>
        </p:txBody>
      </p:sp>
    </p:spTree>
    <p:extLst>
      <p:ext uri="{BB962C8B-B14F-4D97-AF65-F5344CB8AC3E}">
        <p14:creationId xmlns:p14="http://schemas.microsoft.com/office/powerpoint/2010/main" val="2821847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Legislative process (continued)</a:t>
            </a:r>
          </a:p>
          <a:p>
            <a:pPr lvl="1"/>
            <a:r>
              <a:rPr lang="en-US" dirty="0"/>
              <a:t>Much of the conceptual work that underpinned Social Security Disability Insurance took place in the 1930's and early 1940's. </a:t>
            </a:r>
            <a:endParaRPr lang="en-US" dirty="0" smtClean="0"/>
          </a:p>
          <a:p>
            <a:pPr lvl="1"/>
            <a:r>
              <a:rPr lang="en-US" dirty="0" smtClean="0"/>
              <a:t>Attention was diverted from the issue in the 40’s and 50’s, due to World War II, and the fact that existing public assistance programs generally paid out more money than Social Security prior to 1950.</a:t>
            </a:r>
          </a:p>
          <a:p>
            <a:pPr lvl="1"/>
            <a:r>
              <a:rPr lang="en-US" dirty="0" smtClean="0"/>
              <a:t>In 1950, Congress belatedly recognized that Cost of Living Adjustments (“COLAs”) were necessary to keep up with inflation.  The first one was 77% in 1950.</a:t>
            </a:r>
          </a:p>
          <a:p>
            <a:pPr lvl="1"/>
            <a:r>
              <a:rPr lang="en-US" dirty="0" smtClean="0"/>
              <a:t>After several small legislative steps between 1949 and 1956, the law creating Social Security Disability Income (SSDI) benefits passed in 1956.</a:t>
            </a:r>
          </a:p>
        </p:txBody>
      </p:sp>
    </p:spTree>
    <p:extLst>
      <p:ext uri="{BB962C8B-B14F-4D97-AF65-F5344CB8AC3E}">
        <p14:creationId xmlns:p14="http://schemas.microsoft.com/office/powerpoint/2010/main" val="1181893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lstStyle/>
          <a:p>
            <a:r>
              <a:rPr lang="en-US" dirty="0" smtClean="0"/>
              <a:t>Legislative process (continued)</a:t>
            </a:r>
          </a:p>
          <a:p>
            <a:pPr lvl="1"/>
            <a:r>
              <a:rPr lang="en-US" dirty="0" smtClean="0"/>
              <a:t>In 1969, Congress began looking at federalizing administration of aid program under Title I and Title IV of the Social Security Act.  </a:t>
            </a:r>
          </a:p>
          <a:p>
            <a:pPr lvl="1"/>
            <a:r>
              <a:rPr lang="en-US" dirty="0" smtClean="0"/>
              <a:t>These aid programs had been operated by the States, and paid modest benefits. </a:t>
            </a:r>
          </a:p>
          <a:p>
            <a:pPr lvl="1"/>
            <a:r>
              <a:rPr lang="en-US" dirty="0" smtClean="0"/>
              <a:t>The Supplemental Security Income (SSI) program came into being in 1975.</a:t>
            </a:r>
            <a:endParaRPr lang="en-US" dirty="0"/>
          </a:p>
        </p:txBody>
      </p:sp>
    </p:spTree>
    <p:extLst>
      <p:ext uri="{BB962C8B-B14F-4D97-AF65-F5344CB8AC3E}">
        <p14:creationId xmlns:p14="http://schemas.microsoft.com/office/powerpoint/2010/main" val="578583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 of Social Security Law</a:t>
            </a:r>
            <a:endParaRPr lang="en-US" sz="1300" dirty="0"/>
          </a:p>
        </p:txBody>
      </p:sp>
      <p:sp>
        <p:nvSpPr>
          <p:cNvPr id="3" name="Content Placeholder 2"/>
          <p:cNvSpPr>
            <a:spLocks noGrp="1"/>
          </p:cNvSpPr>
          <p:nvPr>
            <p:ph idx="1"/>
          </p:nvPr>
        </p:nvSpPr>
        <p:spPr/>
        <p:txBody>
          <a:bodyPr>
            <a:normAutofit fontScale="92500" lnSpcReduction="20000"/>
          </a:bodyPr>
          <a:lstStyle/>
          <a:p>
            <a:r>
              <a:rPr lang="en-US" dirty="0" smtClean="0"/>
              <a:t>The Law </a:t>
            </a:r>
          </a:p>
          <a:p>
            <a:pPr lvl="1"/>
            <a:r>
              <a:rPr lang="en-US" dirty="0" smtClean="0"/>
              <a:t>42 United State Code, Chapter 7</a:t>
            </a:r>
            <a:endParaRPr lang="en-US" dirty="0"/>
          </a:p>
          <a:p>
            <a:r>
              <a:rPr lang="en-US" dirty="0" smtClean="0"/>
              <a:t>Regulations</a:t>
            </a:r>
          </a:p>
          <a:p>
            <a:pPr lvl="1"/>
            <a:r>
              <a:rPr lang="en-US" dirty="0" smtClean="0"/>
              <a:t>20 Code of Federal Regulations, Chapter III</a:t>
            </a:r>
          </a:p>
          <a:p>
            <a:r>
              <a:rPr lang="en-US" dirty="0" smtClean="0"/>
              <a:t>The Program Operations Manual System (POMS)</a:t>
            </a:r>
          </a:p>
          <a:p>
            <a:pPr lvl="1"/>
            <a:r>
              <a:rPr lang="en-US" dirty="0" smtClean="0">
                <a:hlinkClick r:id="rId2"/>
              </a:rPr>
              <a:t>https://secure.ssa.gov/apps10/poms.nsf/Home?readform</a:t>
            </a:r>
            <a:endParaRPr lang="en-US" dirty="0" smtClean="0"/>
          </a:p>
          <a:p>
            <a:r>
              <a:rPr lang="en-US" dirty="0" smtClean="0"/>
              <a:t>Social Security Rulings And Acquiescence Rulings</a:t>
            </a:r>
          </a:p>
          <a:p>
            <a:pPr lvl="1"/>
            <a:r>
              <a:rPr lang="en-US" dirty="0" smtClean="0">
                <a:hlinkClick r:id="rId3"/>
              </a:rPr>
              <a:t>https://www.ssa.gov/OP_Home/rulings/rulings.html</a:t>
            </a:r>
            <a:endParaRPr lang="en-US" dirty="0"/>
          </a:p>
          <a:p>
            <a:r>
              <a:rPr lang="en-US" dirty="0" smtClean="0"/>
              <a:t>Case law</a:t>
            </a:r>
          </a:p>
          <a:p>
            <a:pPr lvl="1"/>
            <a:endParaRPr lang="en-US" dirty="0" smtClean="0"/>
          </a:p>
          <a:p>
            <a:pPr lvl="1"/>
            <a:endParaRPr lang="en-US" dirty="0" smtClean="0"/>
          </a:p>
        </p:txBody>
      </p:sp>
    </p:spTree>
    <p:extLst>
      <p:ext uri="{BB962C8B-B14F-4D97-AF65-F5344CB8AC3E}">
        <p14:creationId xmlns:p14="http://schemas.microsoft.com/office/powerpoint/2010/main" val="2628740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SSDI vs. SSI</a:t>
            </a:r>
            <a:br>
              <a:rPr lang="en-US" dirty="0" smtClean="0"/>
            </a:br>
            <a:r>
              <a:rPr lang="en-US" sz="1200" dirty="0" smtClean="0"/>
              <a:t>(From “Disability Evaluation Under Social Security”, </a:t>
            </a:r>
            <a:r>
              <a:rPr lang="en-US" sz="1200" dirty="0" smtClean="0">
                <a:hlinkClick r:id="rId2"/>
              </a:rPr>
              <a:t>https://www.ssa.gov/disability/professionals/bluebook/general-info.htm</a:t>
            </a:r>
            <a:r>
              <a:rPr lang="en-US" sz="1200"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Overview of SSDI</a:t>
            </a:r>
          </a:p>
          <a:p>
            <a:pPr lvl="1"/>
            <a:r>
              <a:rPr lang="en-US" dirty="0" smtClean="0"/>
              <a:t>SSDI pays monthly benefits equal to what the person would receive if they were full retirement age. </a:t>
            </a:r>
          </a:p>
          <a:p>
            <a:pPr lvl="2"/>
            <a:r>
              <a:rPr lang="en-US" dirty="0" smtClean="0"/>
              <a:t>Benefit amounts are calculated based on earnings history.</a:t>
            </a:r>
          </a:p>
          <a:p>
            <a:pPr lvl="2"/>
            <a:r>
              <a:rPr lang="en-US" dirty="0" smtClean="0"/>
              <a:t>A person has to pay taxes on self-employment in order for it to be counted.</a:t>
            </a:r>
          </a:p>
          <a:p>
            <a:pPr lvl="2"/>
            <a:r>
              <a:rPr lang="en-US" dirty="0" smtClean="0"/>
              <a:t>The </a:t>
            </a:r>
            <a:r>
              <a:rPr lang="en-US" dirty="0"/>
              <a:t>m</a:t>
            </a:r>
            <a:r>
              <a:rPr lang="en-US" dirty="0" smtClean="0"/>
              <a:t>onthly benefit amount is called the Primary Insurance Amount (“PIA”)</a:t>
            </a:r>
          </a:p>
          <a:p>
            <a:pPr lvl="1"/>
            <a:r>
              <a:rPr lang="en-US" dirty="0" smtClean="0"/>
              <a:t>A person must meet the requirements to be “insured” to be eligible for SSDI.</a:t>
            </a:r>
          </a:p>
          <a:p>
            <a:pPr lvl="2"/>
            <a:r>
              <a:rPr lang="en-US" dirty="0" smtClean="0"/>
              <a:t>Insured means that a person has 20 quarters of coverage within the 10 years before their disability began.</a:t>
            </a:r>
          </a:p>
          <a:p>
            <a:pPr lvl="2"/>
            <a:r>
              <a:rPr lang="en-US" dirty="0" smtClean="0"/>
              <a:t>A quarter of coverage is met by earning of $1300 (2017 dollars).</a:t>
            </a:r>
          </a:p>
          <a:p>
            <a:pPr lvl="2"/>
            <a:r>
              <a:rPr lang="en-US" dirty="0" smtClean="0"/>
              <a:t>Up to 4 quarters can be met each year, and they are met as soon as they are earned.</a:t>
            </a:r>
          </a:p>
          <a:p>
            <a:pPr lvl="2"/>
            <a:r>
              <a:rPr lang="en-US" dirty="0" smtClean="0"/>
              <a:t>Basically, if a person has worked 5 out of the last ten years, they are insured.</a:t>
            </a:r>
          </a:p>
          <a:p>
            <a:pPr lvl="2"/>
            <a:r>
              <a:rPr lang="en-US" dirty="0" smtClean="0"/>
              <a:t>The Date Last Insured (“DLI”), is the last date before the quarters of coverage within the last 10 years drops below 20.  </a:t>
            </a:r>
          </a:p>
          <a:p>
            <a:pPr lvl="2"/>
            <a:r>
              <a:rPr lang="en-US" dirty="0"/>
              <a:t>A</a:t>
            </a:r>
            <a:r>
              <a:rPr lang="en-US" dirty="0" smtClean="0"/>
              <a:t> person must show that their disability began before the DLI to get SSDI.</a:t>
            </a:r>
          </a:p>
        </p:txBody>
      </p:sp>
    </p:spTree>
    <p:extLst>
      <p:ext uri="{BB962C8B-B14F-4D97-AF65-F5344CB8AC3E}">
        <p14:creationId xmlns:p14="http://schemas.microsoft.com/office/powerpoint/2010/main" val="212914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SSDI vs. SSI</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Overview of SSI</a:t>
            </a:r>
          </a:p>
          <a:p>
            <a:pPr lvl="1"/>
            <a:r>
              <a:rPr lang="en-US" dirty="0" smtClean="0"/>
              <a:t>SSI pays monthly benefits up to $735/month from the Federal Government, and a $83.78 supplement from the State of Wisconsin.</a:t>
            </a:r>
          </a:p>
          <a:p>
            <a:pPr lvl="1"/>
            <a:r>
              <a:rPr lang="en-US" dirty="0"/>
              <a:t>B</a:t>
            </a:r>
            <a:r>
              <a:rPr lang="en-US" dirty="0" smtClean="0"/>
              <a:t>enefits are reduced if the person has income.</a:t>
            </a:r>
          </a:p>
          <a:p>
            <a:pPr lvl="2"/>
            <a:r>
              <a:rPr lang="en-US" dirty="0" smtClean="0"/>
              <a:t>Unearned income reduces SSI dollar for dollar, after the first $20, which are not counted.</a:t>
            </a:r>
          </a:p>
          <a:p>
            <a:pPr lvl="2"/>
            <a:r>
              <a:rPr lang="en-US" dirty="0" smtClean="0"/>
              <a:t>Earned income reduces SSI by 50 cents for every dollars earned, after the first $65.</a:t>
            </a:r>
          </a:p>
          <a:p>
            <a:pPr lvl="2"/>
            <a:r>
              <a:rPr lang="en-US" dirty="0" smtClean="0"/>
              <a:t>If a person gets SSDI of less than $735, they can get both SSI and SSDI.</a:t>
            </a:r>
          </a:p>
          <a:p>
            <a:pPr lvl="1"/>
            <a:r>
              <a:rPr lang="en-US" dirty="0" smtClean="0"/>
              <a:t>A person is ineligible for SSI if countable assets are over the $2000 limit.</a:t>
            </a:r>
          </a:p>
          <a:p>
            <a:pPr lvl="2"/>
            <a:r>
              <a:rPr lang="en-US" dirty="0" smtClean="0"/>
              <a:t>Exempt assets include: </a:t>
            </a:r>
          </a:p>
          <a:p>
            <a:pPr lvl="3"/>
            <a:r>
              <a:rPr lang="en-US" dirty="0" smtClean="0"/>
              <a:t>the house you live in;</a:t>
            </a:r>
          </a:p>
          <a:p>
            <a:pPr lvl="3"/>
            <a:r>
              <a:rPr lang="en-US" dirty="0" smtClean="0"/>
              <a:t>one vehicle, if it is used for transportation for you or a member of your household;</a:t>
            </a:r>
          </a:p>
          <a:p>
            <a:pPr lvl="3"/>
            <a:r>
              <a:rPr lang="en-US" dirty="0" smtClean="0"/>
              <a:t>life insurance policies you own with a face value of $1,500 or less per person;</a:t>
            </a:r>
          </a:p>
          <a:p>
            <a:pPr lvl="3"/>
            <a:r>
              <a:rPr lang="en-US" dirty="0" smtClean="0"/>
              <a:t>burial plots or spaces for you or your immediate family;</a:t>
            </a:r>
          </a:p>
          <a:p>
            <a:pPr lvl="3"/>
            <a:r>
              <a:rPr lang="en-US" dirty="0" smtClean="0"/>
              <a:t>a burial fund of up to $1,500 each for you and your spouse's burial expenses;</a:t>
            </a:r>
          </a:p>
          <a:p>
            <a:pPr lvl="3"/>
            <a:r>
              <a:rPr lang="en-US" dirty="0" smtClean="0"/>
              <a:t>household goods and personal effects;</a:t>
            </a:r>
          </a:p>
          <a:p>
            <a:pPr lvl="3"/>
            <a:r>
              <a:rPr lang="en-US" dirty="0" smtClean="0"/>
              <a:t>property you or spouse use in a trade/ business, or on your job if you work for someone else;</a:t>
            </a:r>
          </a:p>
          <a:p>
            <a:pPr lvl="3"/>
            <a:r>
              <a:rPr lang="en-US" dirty="0" smtClean="0"/>
              <a:t>if disabled, money or property you set aside under a Plan to Achieve Self-Support (PASS).</a:t>
            </a:r>
          </a:p>
          <a:p>
            <a:pPr lvl="1"/>
            <a:r>
              <a:rPr lang="en-US" dirty="0" smtClean="0"/>
              <a:t>An SSI application will not be forwarded for a disability determination if the person is over-income or over-assets.</a:t>
            </a:r>
          </a:p>
        </p:txBody>
      </p:sp>
    </p:spTree>
    <p:extLst>
      <p:ext uri="{BB962C8B-B14F-4D97-AF65-F5344CB8AC3E}">
        <p14:creationId xmlns:p14="http://schemas.microsoft.com/office/powerpoint/2010/main" val="1438262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Issues at Time of Application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step is to call or write your local Social Security office and ask for the person’s DLI and PIA for SSDI benefits.</a:t>
            </a:r>
          </a:p>
          <a:p>
            <a:pPr lvl="1"/>
            <a:r>
              <a:rPr lang="en-US" dirty="0" smtClean="0"/>
              <a:t>If a person’s DLI is in the past, you should consider whether to list in the application that person became disabled prior to that date.</a:t>
            </a:r>
          </a:p>
          <a:p>
            <a:r>
              <a:rPr lang="en-US" dirty="0" smtClean="0"/>
              <a:t>SSDI benefits can be paid retroactively up to one year prior to the date of application, if disability began prior to the date of application.</a:t>
            </a:r>
          </a:p>
          <a:p>
            <a:pPr lvl="1"/>
            <a:r>
              <a:rPr lang="en-US" dirty="0" smtClean="0"/>
              <a:t>SSDI pays benefits starting five months after the date the disability began.  (Alleging disability onset at least 18 months prior to the date of application maximizes the possible retroactive benefit.)</a:t>
            </a:r>
          </a:p>
          <a:p>
            <a:r>
              <a:rPr lang="en-US" dirty="0" smtClean="0"/>
              <a:t>SSI benefits can only be paid starting the month after the date of application.</a:t>
            </a:r>
          </a:p>
          <a:p>
            <a:pPr lvl="1"/>
            <a:r>
              <a:rPr lang="en-US" dirty="0" smtClean="0"/>
              <a:t>In order to avoid loss of SSI benefit months, make sure to file the application as soon as possible.</a:t>
            </a:r>
          </a:p>
        </p:txBody>
      </p:sp>
    </p:spTree>
    <p:extLst>
      <p:ext uri="{BB962C8B-B14F-4D97-AF65-F5344CB8AC3E}">
        <p14:creationId xmlns:p14="http://schemas.microsoft.com/office/powerpoint/2010/main" val="271918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Determination</a:t>
            </a:r>
            <a:endParaRPr lang="en-US" dirty="0"/>
          </a:p>
        </p:txBody>
      </p:sp>
      <p:sp>
        <p:nvSpPr>
          <p:cNvPr id="3" name="Content Placeholder 2"/>
          <p:cNvSpPr>
            <a:spLocks noGrp="1"/>
          </p:cNvSpPr>
          <p:nvPr>
            <p:ph idx="1"/>
          </p:nvPr>
        </p:nvSpPr>
        <p:spPr/>
        <p:txBody>
          <a:bodyPr>
            <a:normAutofit lnSpcReduction="10000"/>
          </a:bodyPr>
          <a:lstStyle/>
          <a:p>
            <a:r>
              <a:rPr lang="en-US" dirty="0" smtClean="0"/>
              <a:t>Under the laws creating SSDI and SSI, the power to make disability determinations is vested with each individual state.</a:t>
            </a:r>
          </a:p>
          <a:p>
            <a:pPr lvl="1"/>
            <a:r>
              <a:rPr lang="en-US" dirty="0" smtClean="0"/>
              <a:t>In Wisconsin, the Disability Determination Bureau (“DDB”) is part of the Department of Health Services.</a:t>
            </a:r>
          </a:p>
          <a:p>
            <a:pPr lvl="2"/>
            <a:r>
              <a:rPr lang="en-US" dirty="0" smtClean="0"/>
              <a:t>1400 E Washington Ave, Madison, WI 53703</a:t>
            </a:r>
          </a:p>
          <a:p>
            <a:pPr lvl="2"/>
            <a:r>
              <a:rPr lang="en-US" dirty="0" smtClean="0"/>
              <a:t>Large office building with examiners and doctors who analyze the medical records and make decisions.</a:t>
            </a:r>
          </a:p>
          <a:p>
            <a:pPr lvl="2"/>
            <a:r>
              <a:rPr lang="en-US" dirty="0" smtClean="0"/>
              <a:t>Decisions have two doctor signatures, one for physical impairments, and one for mental impairments.</a:t>
            </a:r>
          </a:p>
        </p:txBody>
      </p:sp>
    </p:spTree>
    <p:extLst>
      <p:ext uri="{BB962C8B-B14F-4D97-AF65-F5344CB8AC3E}">
        <p14:creationId xmlns:p14="http://schemas.microsoft.com/office/powerpoint/2010/main" val="968109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Determination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Both SSDI and SSI use the same definition of disability:</a:t>
            </a:r>
          </a:p>
          <a:p>
            <a:pPr lvl="1"/>
            <a:r>
              <a:rPr lang="en-US" dirty="0" smtClean="0"/>
              <a:t>The inability to engage in any substantial gainful activity (SGA) by reason of any medically determinable physical or mental impairment(s) which can be expected to result in death or which has lasted or can be expected to last for a continuous period of not less than 12 months.</a:t>
            </a:r>
          </a:p>
          <a:p>
            <a:pPr lvl="2"/>
            <a:r>
              <a:rPr lang="en-US" dirty="0" smtClean="0"/>
              <a:t>SGA is $1170/month (2017 dollars) for non-blind individuals, and $1950/month for blind individuals.</a:t>
            </a:r>
          </a:p>
          <a:p>
            <a:pPr lvl="2"/>
            <a:r>
              <a:rPr lang="en-US" dirty="0" smtClean="0"/>
              <a:t>12 month durational requirement for any disabling condition</a:t>
            </a:r>
          </a:p>
          <a:p>
            <a:pPr lvl="3"/>
            <a:r>
              <a:rPr lang="en-US" dirty="0" smtClean="0"/>
              <a:t>12 month requirement cannot be met by a succession of impairments (i.e. broken foot, then flu, then broken leg).</a:t>
            </a:r>
          </a:p>
        </p:txBody>
      </p:sp>
    </p:spTree>
    <p:extLst>
      <p:ext uri="{BB962C8B-B14F-4D97-AF65-F5344CB8AC3E}">
        <p14:creationId xmlns:p14="http://schemas.microsoft.com/office/powerpoint/2010/main" val="3784100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Determination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Social Security Administration uses a 5 step sequential evaluation process to assess disability:</a:t>
            </a:r>
          </a:p>
          <a:p>
            <a:pPr marL="0" indent="0">
              <a:buNone/>
            </a:pPr>
            <a:r>
              <a:rPr lang="en-US" dirty="0" smtClean="0"/>
              <a:t>	1. Currently earning at SGA level?	NO − Go to 2. </a:t>
            </a:r>
          </a:p>
          <a:p>
            <a:pPr marL="0" indent="0">
              <a:buNone/>
            </a:pPr>
            <a:r>
              <a:rPr lang="en-US" dirty="0"/>
              <a:t>	</a:t>
            </a:r>
            <a:r>
              <a:rPr lang="en-US" dirty="0" smtClean="0"/>
              <a:t>				YES − Not disabled </a:t>
            </a:r>
          </a:p>
          <a:p>
            <a:pPr marL="0" indent="0">
              <a:buNone/>
            </a:pPr>
            <a:endParaRPr lang="en-US" dirty="0" smtClean="0"/>
          </a:p>
          <a:p>
            <a:pPr marL="0" indent="0">
              <a:buNone/>
            </a:pPr>
            <a:r>
              <a:rPr lang="en-US" dirty="0"/>
              <a:t>	</a:t>
            </a:r>
            <a:r>
              <a:rPr lang="en-US" dirty="0" smtClean="0"/>
              <a:t>2. Severe impairment?  		YES − Go to 3. </a:t>
            </a:r>
          </a:p>
          <a:p>
            <a:pPr marL="0" indent="0">
              <a:buNone/>
            </a:pPr>
            <a:r>
              <a:rPr lang="en-US" dirty="0"/>
              <a:t>	</a:t>
            </a:r>
            <a:r>
              <a:rPr lang="en-US" dirty="0" smtClean="0"/>
              <a:t>				NO − Not disabled</a:t>
            </a:r>
          </a:p>
          <a:p>
            <a:pPr marL="0" indent="0">
              <a:buNone/>
            </a:pPr>
            <a:endParaRPr lang="en-US" dirty="0" smtClean="0"/>
          </a:p>
          <a:p>
            <a:pPr marL="0" indent="0">
              <a:buNone/>
            </a:pPr>
            <a:r>
              <a:rPr lang="en-US" dirty="0"/>
              <a:t>	</a:t>
            </a:r>
            <a:r>
              <a:rPr lang="en-US" dirty="0" smtClean="0"/>
              <a:t>3. Meets/equals listing? 		YES − Disabled </a:t>
            </a:r>
          </a:p>
          <a:p>
            <a:pPr marL="0" indent="0">
              <a:buNone/>
            </a:pPr>
            <a:r>
              <a:rPr lang="en-US" dirty="0"/>
              <a:t>	</a:t>
            </a:r>
            <a:r>
              <a:rPr lang="en-US" dirty="0" smtClean="0"/>
              <a:t>	</a:t>
            </a:r>
            <a:r>
              <a:rPr lang="en-US" dirty="0"/>
              <a:t>	</a:t>
            </a:r>
            <a:r>
              <a:rPr lang="en-US" dirty="0" smtClean="0"/>
              <a:t>		NO − Do RFC Assessment </a:t>
            </a:r>
          </a:p>
          <a:p>
            <a:pPr marL="0" indent="0">
              <a:buNone/>
            </a:pPr>
            <a:r>
              <a:rPr lang="en-US" dirty="0" smtClean="0"/>
              <a:t>	</a:t>
            </a:r>
          </a:p>
          <a:p>
            <a:pPr marL="0" indent="0">
              <a:buNone/>
            </a:pPr>
            <a:r>
              <a:rPr lang="en-US" dirty="0"/>
              <a:t>	</a:t>
            </a:r>
            <a:r>
              <a:rPr lang="en-US" dirty="0" smtClean="0"/>
              <a:t>4. Can do past </a:t>
            </a:r>
            <a:r>
              <a:rPr lang="en-US" dirty="0"/>
              <a:t>r</a:t>
            </a:r>
            <a:r>
              <a:rPr lang="en-US" dirty="0" smtClean="0"/>
              <a:t>elevant </a:t>
            </a:r>
            <a:r>
              <a:rPr lang="en-US" dirty="0"/>
              <a:t>w</a:t>
            </a:r>
            <a:r>
              <a:rPr lang="en-US" dirty="0" smtClean="0"/>
              <a:t>ork? 	NO − Go to 5. </a:t>
            </a:r>
          </a:p>
          <a:p>
            <a:pPr marL="0" indent="0">
              <a:buNone/>
            </a:pPr>
            <a:r>
              <a:rPr lang="en-US" dirty="0"/>
              <a:t>	</a:t>
            </a:r>
            <a:r>
              <a:rPr lang="en-US" dirty="0" smtClean="0"/>
              <a:t>				YES − Not disabled</a:t>
            </a:r>
          </a:p>
          <a:p>
            <a:pPr marL="0" indent="0">
              <a:buNone/>
            </a:pPr>
            <a:r>
              <a:rPr lang="en-US" dirty="0" smtClean="0"/>
              <a:t> </a:t>
            </a:r>
          </a:p>
          <a:p>
            <a:pPr marL="0" indent="0">
              <a:buNone/>
            </a:pPr>
            <a:r>
              <a:rPr lang="en-US" dirty="0"/>
              <a:t>	</a:t>
            </a:r>
            <a:r>
              <a:rPr lang="en-US" dirty="0" smtClean="0"/>
              <a:t>5. Can do other work? 		YES − Not disabled </a:t>
            </a:r>
          </a:p>
          <a:p>
            <a:pPr marL="0" indent="0">
              <a:buNone/>
            </a:pPr>
            <a:r>
              <a:rPr lang="en-US" dirty="0"/>
              <a:t>	</a:t>
            </a:r>
            <a:r>
              <a:rPr lang="en-US" dirty="0" smtClean="0"/>
              <a:t>				NO − Disabled </a:t>
            </a:r>
          </a:p>
        </p:txBody>
      </p:sp>
    </p:spTree>
    <p:extLst>
      <p:ext uri="{BB962C8B-B14F-4D97-AF65-F5344CB8AC3E}">
        <p14:creationId xmlns:p14="http://schemas.microsoft.com/office/powerpoint/2010/main" val="2311948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Determination</a:t>
            </a:r>
            <a:endParaRPr lang="en-US" dirty="0"/>
          </a:p>
        </p:txBody>
      </p:sp>
      <p:sp>
        <p:nvSpPr>
          <p:cNvPr id="3" name="Content Placeholder 2"/>
          <p:cNvSpPr>
            <a:spLocks noGrp="1"/>
          </p:cNvSpPr>
          <p:nvPr>
            <p:ph idx="1"/>
          </p:nvPr>
        </p:nvSpPr>
        <p:spPr/>
        <p:txBody>
          <a:bodyPr/>
          <a:lstStyle/>
          <a:p>
            <a:r>
              <a:rPr lang="en-US" dirty="0" smtClean="0"/>
              <a:t>Step 1, Earnings at SGA level?</a:t>
            </a:r>
          </a:p>
          <a:p>
            <a:pPr lvl="1"/>
            <a:r>
              <a:rPr lang="en-US" dirty="0" smtClean="0"/>
              <a:t>Is the person currently making more than $1170 through work?  If so, they are per se not disabled, and no other medical evaluation will be done.</a:t>
            </a:r>
            <a:endParaRPr lang="en-US" dirty="0"/>
          </a:p>
          <a:p>
            <a:r>
              <a:rPr lang="en-US" dirty="0" smtClean="0"/>
              <a:t>Step 2, Does the person have a Severe Impairment?</a:t>
            </a:r>
          </a:p>
          <a:p>
            <a:pPr lvl="1"/>
            <a:r>
              <a:rPr lang="en-US" dirty="0" smtClean="0"/>
              <a:t>This is basic.  I have only seen one decision where DDB found the impairment was not severe.</a:t>
            </a:r>
          </a:p>
          <a:p>
            <a:endParaRPr lang="en-US" dirty="0" smtClean="0"/>
          </a:p>
        </p:txBody>
      </p:sp>
    </p:spTree>
    <p:extLst>
      <p:ext uri="{BB962C8B-B14F-4D97-AF65-F5344CB8AC3E}">
        <p14:creationId xmlns:p14="http://schemas.microsoft.com/office/powerpoint/2010/main" val="149859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Colonial Poor Laws</a:t>
            </a:r>
          </a:p>
          <a:p>
            <a:pPr lvl="1"/>
            <a:r>
              <a:rPr lang="en-US" dirty="0" smtClean="0"/>
              <a:t>Featured local taxation to support the destitute</a:t>
            </a:r>
          </a:p>
          <a:p>
            <a:pPr lvl="1"/>
            <a:r>
              <a:rPr lang="en-US" dirty="0"/>
              <a:t>D</a:t>
            </a:r>
            <a:r>
              <a:rPr lang="en-US" dirty="0" smtClean="0"/>
              <a:t>iscriminated between the "worthy" and the "unworthy" poor</a:t>
            </a:r>
          </a:p>
          <a:p>
            <a:pPr lvl="1"/>
            <a:r>
              <a:rPr lang="en-US" dirty="0"/>
              <a:t>A</a:t>
            </a:r>
            <a:r>
              <a:rPr lang="en-US" dirty="0" smtClean="0"/>
              <a:t>ll relief was a local responsibility</a:t>
            </a:r>
          </a:p>
          <a:p>
            <a:pPr lvl="1"/>
            <a:r>
              <a:rPr lang="en-US" dirty="0"/>
              <a:t>A</a:t>
            </a:r>
            <a:r>
              <a:rPr lang="en-US" dirty="0" smtClean="0"/>
              <a:t>lmshouses and poorhouses were eventually created</a:t>
            </a:r>
          </a:p>
          <a:p>
            <a:pPr lvl="1"/>
            <a:r>
              <a:rPr lang="en-US" dirty="0"/>
              <a:t>Relief was made as unpleasant as possible in order to "discourage" </a:t>
            </a:r>
            <a:r>
              <a:rPr lang="en-US" dirty="0" smtClean="0"/>
              <a:t>dependency</a:t>
            </a:r>
          </a:p>
          <a:p>
            <a:pPr lvl="1"/>
            <a:r>
              <a:rPr lang="en-US" dirty="0" smtClean="0"/>
              <a:t>Those receiving relief could lose their personal property, the right to vote, the right to move, and in some cases were required to wear a large "P" on their clothing to announce their status</a:t>
            </a:r>
            <a:endParaRPr lang="en-US" dirty="0"/>
          </a:p>
        </p:txBody>
      </p:sp>
    </p:spTree>
    <p:extLst>
      <p:ext uri="{BB962C8B-B14F-4D97-AF65-F5344CB8AC3E}">
        <p14:creationId xmlns:p14="http://schemas.microsoft.com/office/powerpoint/2010/main" val="433921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Determination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Step 3, Does the impairment meet or equal a “listing”?</a:t>
            </a:r>
          </a:p>
          <a:p>
            <a:pPr lvl="1"/>
            <a:r>
              <a:rPr lang="en-US" dirty="0" smtClean="0"/>
              <a:t>Social Security’s Listing of Impairments can be </a:t>
            </a:r>
            <a:r>
              <a:rPr lang="en-US" dirty="0"/>
              <a:t>found at:  </a:t>
            </a:r>
            <a:r>
              <a:rPr lang="en-US" dirty="0">
                <a:hlinkClick r:id="rId2"/>
              </a:rPr>
              <a:t>https://</a:t>
            </a:r>
            <a:r>
              <a:rPr lang="en-US" dirty="0" smtClean="0">
                <a:hlinkClick r:id="rId2"/>
              </a:rPr>
              <a:t>www.ssa.gov/disability/professionals/bluebook/AdultListings.htm</a:t>
            </a:r>
            <a:endParaRPr lang="en-US" dirty="0"/>
          </a:p>
          <a:p>
            <a:pPr lvl="1"/>
            <a:r>
              <a:rPr lang="en-US" dirty="0" smtClean="0"/>
              <a:t>The listings mix objective and subjective measures of impairment severity.</a:t>
            </a:r>
          </a:p>
          <a:p>
            <a:pPr lvl="1"/>
            <a:r>
              <a:rPr lang="en-US" dirty="0" smtClean="0"/>
              <a:t>Sample Physical listings:</a:t>
            </a:r>
          </a:p>
          <a:p>
            <a:pPr lvl="2"/>
            <a:r>
              <a:rPr lang="en-US" b="1" dirty="0" smtClean="0"/>
              <a:t>3.09</a:t>
            </a:r>
            <a:r>
              <a:rPr lang="en-US" b="1" i="1" dirty="0"/>
              <a:t> Chronic pulmonary hypertension due to any cause</a:t>
            </a:r>
            <a:r>
              <a:rPr lang="en-US" b="1" dirty="0"/>
              <a:t> </a:t>
            </a:r>
            <a:r>
              <a:rPr lang="en-US" dirty="0"/>
              <a:t>(see 3.00L) documented by mean pulmonary artery pressure equal to or greater than 40 mm Hg as determined by cardiac catheterization while medically stable (see 3.00E2a</a:t>
            </a:r>
            <a:r>
              <a:rPr lang="en-US" dirty="0" smtClean="0"/>
              <a:t>).</a:t>
            </a:r>
          </a:p>
          <a:p>
            <a:pPr lvl="2"/>
            <a:r>
              <a:rPr lang="en-US" b="1" dirty="0"/>
              <a:t>1.04 </a:t>
            </a:r>
            <a:r>
              <a:rPr lang="en-US" b="1" i="1" dirty="0"/>
              <a:t>Disorders of the spine</a:t>
            </a:r>
            <a:r>
              <a:rPr lang="en-US" dirty="0"/>
              <a:t> </a:t>
            </a:r>
            <a:r>
              <a:rPr lang="en-US" dirty="0" smtClean="0"/>
              <a:t>… C</a:t>
            </a:r>
            <a:r>
              <a:rPr lang="en-US" dirty="0"/>
              <a:t>. Lumbar spinal stenosis resulting in </a:t>
            </a:r>
            <a:r>
              <a:rPr lang="en-US" dirty="0" err="1"/>
              <a:t>pseudoclaudication</a:t>
            </a:r>
            <a:r>
              <a:rPr lang="en-US" dirty="0"/>
              <a:t>, established by findings on appropriate medically acceptable imaging, </a:t>
            </a:r>
            <a:r>
              <a:rPr lang="en-US" dirty="0" smtClean="0"/>
              <a:t>manifested </a:t>
            </a:r>
            <a:r>
              <a:rPr lang="en-US" dirty="0"/>
              <a:t>by chronic </a:t>
            </a:r>
            <a:r>
              <a:rPr lang="en-US" dirty="0" err="1"/>
              <a:t>nonradicular</a:t>
            </a:r>
            <a:r>
              <a:rPr lang="en-US" dirty="0"/>
              <a:t> pain and weakness, and resulting in inability to ambulate effectively, as defined in 1.00B2b.</a:t>
            </a:r>
            <a:endParaRPr lang="en-US" dirty="0" smtClean="0"/>
          </a:p>
        </p:txBody>
      </p:sp>
    </p:spTree>
    <p:extLst>
      <p:ext uri="{BB962C8B-B14F-4D97-AF65-F5344CB8AC3E}">
        <p14:creationId xmlns:p14="http://schemas.microsoft.com/office/powerpoint/2010/main" val="4148632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62500" lnSpcReduction="20000"/>
          </a:bodyPr>
          <a:lstStyle/>
          <a:p>
            <a:r>
              <a:rPr lang="en-US" dirty="0" smtClean="0"/>
              <a:t>Step 3, Listings (continued)</a:t>
            </a:r>
          </a:p>
          <a:p>
            <a:pPr lvl="1"/>
            <a:r>
              <a:rPr lang="en-US" dirty="0" smtClean="0"/>
              <a:t>1.00B2b</a:t>
            </a:r>
            <a:r>
              <a:rPr lang="en-US" dirty="0"/>
              <a:t>. What we mean by inability to ambulate effectively.</a:t>
            </a:r>
          </a:p>
          <a:p>
            <a:pPr lvl="2"/>
            <a:r>
              <a:rPr lang="en-US" dirty="0"/>
              <a:t>(1) Definition. Inability to ambulate effectively means an extreme limitation of the ability to walk; i.e., an impairment(s) that interferes very seriously with the individual's ability to independently initiate, sustain, or complete activities. Ineffective ambulation is defined generally as having insufficient lower extremity functioning (see 1.00J) to permit independent ambulation without the use of a hand-held assistive device(s) that limits the functioning of both upper extremities. (Listing 1.05C is an exception to this general definition because the individual has the use of only one upper extremity due to amputation of a hand.)</a:t>
            </a:r>
          </a:p>
          <a:p>
            <a:pPr lvl="2"/>
            <a:r>
              <a:rPr lang="en-US" dirty="0"/>
              <a:t>(2) To ambulate effectively, individuals must be capable of sustaining a reasonable walking pace over a sufficient distance to be able to carry out activities of daily living. They must have the ability to travel without companion assistance to and from a place of employment or school. Therefore, examples of ineffective ambulation include, but are not limited to, the inability to walk without the use of a walker, two crutches or two canes, the inability to walk a block at a reasonable pace on rough or uneven surfaces, the inability to use standard public transportation, the inability to carry out routine ambulatory activities, such as shopping and banking, and the inability to climb a few steps at a reasonable pace with the use of a single hand rail. The ability to walk independently about one's home without the use of assistive devices does not, in and of itself, constitute effective ambulation</a:t>
            </a:r>
            <a:r>
              <a:rPr lang="en-US" dirty="0" smtClean="0"/>
              <a:t>.</a:t>
            </a:r>
            <a:endParaRPr lang="en-US" dirty="0"/>
          </a:p>
        </p:txBody>
      </p:sp>
    </p:spTree>
    <p:extLst>
      <p:ext uri="{BB962C8B-B14F-4D97-AF65-F5344CB8AC3E}">
        <p14:creationId xmlns:p14="http://schemas.microsoft.com/office/powerpoint/2010/main" val="1162299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a:bodyPr>
          <a:lstStyle/>
          <a:p>
            <a:r>
              <a:rPr lang="en-US" dirty="0" smtClean="0"/>
              <a:t>Step 3, Listings (continued)</a:t>
            </a:r>
          </a:p>
          <a:p>
            <a:pPr lvl="1"/>
            <a:r>
              <a:rPr lang="en-US" dirty="0" smtClean="0"/>
              <a:t>Sample </a:t>
            </a:r>
            <a:r>
              <a:rPr lang="en-US" dirty="0"/>
              <a:t>Mental listing:</a:t>
            </a:r>
          </a:p>
          <a:p>
            <a:pPr lvl="2"/>
            <a:r>
              <a:rPr lang="en-US" dirty="0"/>
              <a:t>12.04 Depressive, bipolar and related disorders causing extreme limitation of one, or marked limitation of two, of the following areas of mental functioning (see 12.00F):</a:t>
            </a:r>
          </a:p>
          <a:p>
            <a:pPr lvl="3"/>
            <a:r>
              <a:rPr lang="en-US" dirty="0"/>
              <a:t>Understand, remember, or apply information (see 12.00E1).</a:t>
            </a:r>
          </a:p>
          <a:p>
            <a:pPr lvl="3"/>
            <a:r>
              <a:rPr lang="en-US" dirty="0"/>
              <a:t>Interact with others (see 12.00E2).</a:t>
            </a:r>
          </a:p>
          <a:p>
            <a:pPr lvl="3"/>
            <a:r>
              <a:rPr lang="en-US" dirty="0"/>
              <a:t>Concentrate, persist, or maintain pace (see 12.00E3).</a:t>
            </a:r>
          </a:p>
          <a:p>
            <a:pPr lvl="3"/>
            <a:r>
              <a:rPr lang="en-US" dirty="0"/>
              <a:t>Adapt or manage oneself (see 12.00E4</a:t>
            </a:r>
            <a:r>
              <a:rPr lang="en-US" dirty="0" smtClean="0"/>
              <a:t>).</a:t>
            </a:r>
            <a:endParaRPr lang="en-US" dirty="0"/>
          </a:p>
          <a:p>
            <a:endParaRPr lang="en-US" dirty="0"/>
          </a:p>
        </p:txBody>
      </p:sp>
    </p:spTree>
    <p:extLst>
      <p:ext uri="{BB962C8B-B14F-4D97-AF65-F5344CB8AC3E}">
        <p14:creationId xmlns:p14="http://schemas.microsoft.com/office/powerpoint/2010/main" val="1730424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70000" lnSpcReduction="20000"/>
          </a:bodyPr>
          <a:lstStyle/>
          <a:p>
            <a:r>
              <a:rPr lang="en-US" dirty="0"/>
              <a:t>Step 3, Listings (continued)</a:t>
            </a:r>
          </a:p>
          <a:p>
            <a:pPr lvl="1"/>
            <a:r>
              <a:rPr lang="en-US" dirty="0" smtClean="0"/>
              <a:t>12.00F2. </a:t>
            </a:r>
            <a:r>
              <a:rPr lang="en-US" i="1" dirty="0"/>
              <a:t>The five-point rating </a:t>
            </a:r>
            <a:r>
              <a:rPr lang="en-US" i="1" dirty="0" smtClean="0"/>
              <a:t>scale.</a:t>
            </a:r>
            <a:r>
              <a:rPr lang="en-US" dirty="0"/>
              <a:t> </a:t>
            </a:r>
            <a:r>
              <a:rPr lang="en-US" dirty="0" smtClean="0"/>
              <a:t> We </a:t>
            </a:r>
            <a:r>
              <a:rPr lang="en-US" dirty="0"/>
              <a:t>evaluate the effects of your mental disorder on each of the four areas of mental functioning based on a five-point rating scale consisting of none, mild, moderate, marked, and extreme </a:t>
            </a:r>
            <a:r>
              <a:rPr lang="en-US" dirty="0" smtClean="0"/>
              <a:t>limitation.</a:t>
            </a:r>
            <a:r>
              <a:rPr lang="en-US" dirty="0"/>
              <a:t> </a:t>
            </a:r>
            <a:r>
              <a:rPr lang="en-US" dirty="0" smtClean="0"/>
              <a:t>To </a:t>
            </a:r>
            <a:r>
              <a:rPr lang="en-US" dirty="0"/>
              <a:t>satisfy the paragraph B criteria, your mental disorder must result in extreme limitation of one, or marked limitation of two, paragraph B areas of mental </a:t>
            </a:r>
            <a:r>
              <a:rPr lang="en-US" dirty="0" smtClean="0"/>
              <a:t>functioning.</a:t>
            </a:r>
            <a:r>
              <a:rPr lang="en-US" dirty="0"/>
              <a:t> </a:t>
            </a:r>
            <a:r>
              <a:rPr lang="en-US" dirty="0" smtClean="0"/>
              <a:t> Under </a:t>
            </a:r>
            <a:r>
              <a:rPr lang="en-US" dirty="0"/>
              <a:t>these listings, the five rating points are defined as follows:</a:t>
            </a:r>
          </a:p>
          <a:p>
            <a:pPr lvl="2"/>
            <a:r>
              <a:rPr lang="en-US" i="1" dirty="0"/>
              <a:t>No limitation (or none</a:t>
            </a:r>
            <a:r>
              <a:rPr lang="en-US" i="1" dirty="0" smtClean="0"/>
              <a:t>).</a:t>
            </a:r>
            <a:r>
              <a:rPr lang="en-US" dirty="0" smtClean="0"/>
              <a:t>  You </a:t>
            </a:r>
            <a:r>
              <a:rPr lang="en-US" dirty="0"/>
              <a:t>are able to function in this area independently, appropriately, effectively, and on a sustained basis.</a:t>
            </a:r>
          </a:p>
          <a:p>
            <a:pPr lvl="2"/>
            <a:r>
              <a:rPr lang="en-US" i="1" dirty="0"/>
              <a:t>Mild </a:t>
            </a:r>
            <a:r>
              <a:rPr lang="en-US" i="1" dirty="0" smtClean="0"/>
              <a:t>limitation.</a:t>
            </a:r>
            <a:r>
              <a:rPr lang="en-US" dirty="0"/>
              <a:t> </a:t>
            </a:r>
            <a:r>
              <a:rPr lang="en-US" dirty="0" smtClean="0"/>
              <a:t> Your </a:t>
            </a:r>
            <a:r>
              <a:rPr lang="en-US" dirty="0"/>
              <a:t>functioning in this area independently, appropriately, effectively, and on a sustained basis is slightly limited.</a:t>
            </a:r>
          </a:p>
          <a:p>
            <a:pPr lvl="2"/>
            <a:r>
              <a:rPr lang="en-US" i="1" dirty="0"/>
              <a:t>Moderate </a:t>
            </a:r>
            <a:r>
              <a:rPr lang="en-US" i="1" dirty="0" smtClean="0"/>
              <a:t>limitation.</a:t>
            </a:r>
            <a:r>
              <a:rPr lang="en-US" dirty="0"/>
              <a:t> </a:t>
            </a:r>
            <a:r>
              <a:rPr lang="en-US" dirty="0" smtClean="0"/>
              <a:t> Your </a:t>
            </a:r>
            <a:r>
              <a:rPr lang="en-US" dirty="0"/>
              <a:t>functioning in this area independently, appropriately, effectively, and on a sustained basis is fair.</a:t>
            </a:r>
          </a:p>
          <a:p>
            <a:pPr lvl="2"/>
            <a:r>
              <a:rPr lang="en-US" i="1" dirty="0"/>
              <a:t>Marked </a:t>
            </a:r>
            <a:r>
              <a:rPr lang="en-US" i="1" dirty="0" smtClean="0"/>
              <a:t>limitation.</a:t>
            </a:r>
            <a:r>
              <a:rPr lang="en-US" dirty="0"/>
              <a:t> </a:t>
            </a:r>
            <a:r>
              <a:rPr lang="en-US" dirty="0" smtClean="0"/>
              <a:t> Your </a:t>
            </a:r>
            <a:r>
              <a:rPr lang="en-US" dirty="0"/>
              <a:t>functioning in this area independently, appropriately, effectively, and on a sustained basis is seriously limited.</a:t>
            </a:r>
          </a:p>
          <a:p>
            <a:pPr lvl="2"/>
            <a:r>
              <a:rPr lang="en-US" i="1" dirty="0"/>
              <a:t>Extreme </a:t>
            </a:r>
            <a:r>
              <a:rPr lang="en-US" i="1" dirty="0" smtClean="0"/>
              <a:t>limitation.  </a:t>
            </a:r>
            <a:r>
              <a:rPr lang="en-US" dirty="0" smtClean="0"/>
              <a:t>You </a:t>
            </a:r>
            <a:r>
              <a:rPr lang="en-US" dirty="0"/>
              <a:t>are not able to function in this area independently, appropriately, effectively, and on a sustained basis.</a:t>
            </a:r>
          </a:p>
          <a:p>
            <a:pPr lvl="1"/>
            <a:endParaRPr lang="en-US" dirty="0"/>
          </a:p>
        </p:txBody>
      </p:sp>
    </p:spTree>
    <p:extLst>
      <p:ext uri="{BB962C8B-B14F-4D97-AF65-F5344CB8AC3E}">
        <p14:creationId xmlns:p14="http://schemas.microsoft.com/office/powerpoint/2010/main" val="628921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85000" lnSpcReduction="20000"/>
          </a:bodyPr>
          <a:lstStyle/>
          <a:p>
            <a:r>
              <a:rPr lang="en-US" dirty="0" smtClean="0"/>
              <a:t>Step 3, Listings (continued)</a:t>
            </a:r>
          </a:p>
          <a:p>
            <a:pPr lvl="1"/>
            <a:r>
              <a:rPr lang="en-US" dirty="0" smtClean="0"/>
              <a:t>If Social Security determines that a person does not meet a listing, then Social Security must proceed to determine the person’s Residual Functional Capacity (“RFC”), in both the physical and mental domains.</a:t>
            </a:r>
          </a:p>
          <a:p>
            <a:pPr lvl="1"/>
            <a:r>
              <a:rPr lang="en-US" dirty="0" smtClean="0"/>
              <a:t>Physical RFC is composed of</a:t>
            </a:r>
          </a:p>
          <a:p>
            <a:pPr lvl="2"/>
            <a:r>
              <a:rPr lang="en-US" dirty="0" smtClean="0"/>
              <a:t>Exertional limitations </a:t>
            </a:r>
          </a:p>
          <a:p>
            <a:pPr lvl="3"/>
            <a:r>
              <a:rPr lang="en-US" dirty="0" smtClean="0"/>
              <a:t>Lifting, pushing, pulling, standing, and sitting restrictions</a:t>
            </a:r>
          </a:p>
          <a:p>
            <a:pPr lvl="2"/>
            <a:r>
              <a:rPr lang="en-US" dirty="0" smtClean="0"/>
              <a:t>Non-exertional limitations</a:t>
            </a:r>
          </a:p>
          <a:p>
            <a:pPr lvl="3"/>
            <a:r>
              <a:rPr lang="en-US" dirty="0" smtClean="0"/>
              <a:t>Posture, manipulative, visual, communicative, and environmental restrictions</a:t>
            </a:r>
          </a:p>
          <a:p>
            <a:pPr lvl="1"/>
            <a:r>
              <a:rPr lang="en-US" dirty="0" smtClean="0"/>
              <a:t>Mental RFC is composed of</a:t>
            </a:r>
          </a:p>
          <a:p>
            <a:pPr lvl="2"/>
            <a:r>
              <a:rPr lang="en-US" dirty="0" smtClean="0"/>
              <a:t>Mental </a:t>
            </a:r>
            <a:r>
              <a:rPr lang="en-US" dirty="0"/>
              <a:t>a</a:t>
            </a:r>
            <a:r>
              <a:rPr lang="en-US" dirty="0" smtClean="0"/>
              <a:t>bilities </a:t>
            </a:r>
            <a:r>
              <a:rPr lang="en-US" dirty="0"/>
              <a:t>n</a:t>
            </a:r>
            <a:r>
              <a:rPr lang="en-US" dirty="0" smtClean="0"/>
              <a:t>eeded for working</a:t>
            </a:r>
          </a:p>
          <a:p>
            <a:pPr lvl="3"/>
            <a:r>
              <a:rPr lang="en-US" dirty="0" smtClean="0"/>
              <a:t>Each rated mild, moderate, marked, or extreme limitation.</a:t>
            </a:r>
          </a:p>
        </p:txBody>
      </p:sp>
    </p:spTree>
    <p:extLst>
      <p:ext uri="{BB962C8B-B14F-4D97-AF65-F5344CB8AC3E}">
        <p14:creationId xmlns:p14="http://schemas.microsoft.com/office/powerpoint/2010/main" val="3250249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92500" lnSpcReduction="10000"/>
          </a:bodyPr>
          <a:lstStyle/>
          <a:p>
            <a:r>
              <a:rPr lang="en-US" dirty="0" smtClean="0"/>
              <a:t>Step 4, Can the person do their past relevant work?</a:t>
            </a:r>
          </a:p>
          <a:p>
            <a:pPr lvl="1"/>
            <a:r>
              <a:rPr lang="en-US" dirty="0" smtClean="0"/>
              <a:t>Look at the established RFC, and determine whether they are able to do the work they successfully performed in the past 15 years.</a:t>
            </a:r>
          </a:p>
          <a:p>
            <a:pPr lvl="2"/>
            <a:r>
              <a:rPr lang="en-US" dirty="0" smtClean="0"/>
              <a:t>Work is not “relevant” if it was not done in the last 15 years.</a:t>
            </a:r>
          </a:p>
          <a:p>
            <a:pPr lvl="2"/>
            <a:r>
              <a:rPr lang="en-US" dirty="0" smtClean="0"/>
              <a:t>Work is not “relevant” if the work was an unsuccessful work attempt.</a:t>
            </a:r>
          </a:p>
          <a:p>
            <a:pPr lvl="3"/>
            <a:r>
              <a:rPr lang="en-US" dirty="0" smtClean="0"/>
              <a:t>Worked less than SGA earnings level, or </a:t>
            </a:r>
          </a:p>
          <a:p>
            <a:pPr lvl="3"/>
            <a:r>
              <a:rPr lang="en-US" dirty="0" smtClean="0"/>
              <a:t>Worked in job less than 3 months, or</a:t>
            </a:r>
          </a:p>
          <a:p>
            <a:pPr lvl="3"/>
            <a:r>
              <a:rPr lang="en-US" dirty="0" smtClean="0"/>
              <a:t>Worked between 3-6 months </a:t>
            </a:r>
            <a:r>
              <a:rPr lang="en-US" dirty="0"/>
              <a:t>and employment terminated due </a:t>
            </a:r>
            <a:r>
              <a:rPr lang="en-US" dirty="0" smtClean="0"/>
              <a:t>to disability</a:t>
            </a:r>
          </a:p>
          <a:p>
            <a:pPr lvl="1"/>
            <a:endParaRPr lang="en-US" dirty="0"/>
          </a:p>
        </p:txBody>
      </p:sp>
    </p:spTree>
    <p:extLst>
      <p:ext uri="{BB962C8B-B14F-4D97-AF65-F5344CB8AC3E}">
        <p14:creationId xmlns:p14="http://schemas.microsoft.com/office/powerpoint/2010/main" val="978811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92500" lnSpcReduction="20000"/>
          </a:bodyPr>
          <a:lstStyle/>
          <a:p>
            <a:r>
              <a:rPr lang="en-US" dirty="0" smtClean="0"/>
              <a:t>Step 4, Past Relevant Work (continued)</a:t>
            </a:r>
          </a:p>
          <a:p>
            <a:pPr lvl="1"/>
            <a:r>
              <a:rPr lang="en-US" dirty="0" smtClean="0"/>
              <a:t>If a past job </a:t>
            </a:r>
            <a:r>
              <a:rPr lang="en-US" dirty="0"/>
              <a:t>was a hybrid of multiple jobs listed in the Dictionary of Occupational Titles, it is a “composite job”, and SSA must show </a:t>
            </a:r>
            <a:r>
              <a:rPr lang="en-US" dirty="0" smtClean="0"/>
              <a:t>that the </a:t>
            </a:r>
            <a:r>
              <a:rPr lang="en-US" dirty="0"/>
              <a:t>person can still do all that they did at that job</a:t>
            </a:r>
            <a:r>
              <a:rPr lang="en-US" dirty="0" smtClean="0"/>
              <a:t>.</a:t>
            </a:r>
          </a:p>
          <a:p>
            <a:pPr lvl="1"/>
            <a:r>
              <a:rPr lang="en-US" dirty="0" smtClean="0"/>
              <a:t>If the job no longer exists (i.e. Elevator operator), it still can be a basis for denial at step 4. </a:t>
            </a:r>
          </a:p>
          <a:p>
            <a:pPr lvl="2"/>
            <a:r>
              <a:rPr lang="en-US" dirty="0" smtClean="0"/>
              <a:t>Unanimous Supreme Court decision in </a:t>
            </a:r>
            <a:r>
              <a:rPr lang="en-US" dirty="0"/>
              <a:t>BARNHART V. </a:t>
            </a:r>
            <a:r>
              <a:rPr lang="en-US" dirty="0" smtClean="0"/>
              <a:t>THOMAS, 540 </a:t>
            </a:r>
            <a:r>
              <a:rPr lang="en-US" dirty="0"/>
              <a:t>U.S. </a:t>
            </a:r>
            <a:r>
              <a:rPr lang="en-US" dirty="0" smtClean="0"/>
              <a:t>20, </a:t>
            </a:r>
            <a:r>
              <a:rPr lang="en-US" dirty="0"/>
              <a:t>294 F.3d 568</a:t>
            </a:r>
            <a:r>
              <a:rPr lang="en-US" dirty="0" smtClean="0"/>
              <a:t> </a:t>
            </a:r>
            <a:r>
              <a:rPr lang="en-US" dirty="0"/>
              <a:t>(2003</a:t>
            </a:r>
            <a:r>
              <a:rPr lang="en-US" dirty="0" smtClean="0"/>
              <a:t>)</a:t>
            </a:r>
          </a:p>
          <a:p>
            <a:pPr lvl="1"/>
            <a:r>
              <a:rPr lang="en-US" dirty="0" smtClean="0"/>
              <a:t>If the case goes to a hearing in front of an Administrative Law Judge, a vocational expert will testify if the person is capable of doing past work.</a:t>
            </a:r>
            <a:endParaRPr lang="en-US" dirty="0"/>
          </a:p>
          <a:p>
            <a:endParaRPr lang="en-US" dirty="0"/>
          </a:p>
        </p:txBody>
      </p:sp>
    </p:spTree>
    <p:extLst>
      <p:ext uri="{BB962C8B-B14F-4D97-AF65-F5344CB8AC3E}">
        <p14:creationId xmlns:p14="http://schemas.microsoft.com/office/powerpoint/2010/main" val="32042372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85000" lnSpcReduction="10000"/>
          </a:bodyPr>
          <a:lstStyle/>
          <a:p>
            <a:r>
              <a:rPr lang="en-US" dirty="0" smtClean="0"/>
              <a:t>Step 5, Can the person do any other work?</a:t>
            </a:r>
          </a:p>
          <a:p>
            <a:pPr lvl="1"/>
            <a:r>
              <a:rPr lang="en-US" dirty="0"/>
              <a:t>Vocational expert needed at hearing for Step 5</a:t>
            </a:r>
            <a:r>
              <a:rPr lang="en-US" dirty="0" smtClean="0"/>
              <a:t>.</a:t>
            </a:r>
          </a:p>
          <a:p>
            <a:pPr lvl="1"/>
            <a:r>
              <a:rPr lang="en-US" dirty="0" smtClean="0"/>
              <a:t>For people under age 50, have to show that can’t do any job.</a:t>
            </a:r>
          </a:p>
          <a:p>
            <a:pPr lvl="1"/>
            <a:r>
              <a:rPr lang="en-US" dirty="0"/>
              <a:t>F</a:t>
            </a:r>
            <a:r>
              <a:rPr lang="en-US" dirty="0" smtClean="0"/>
              <a:t>or people over 50 with physical limitations, the Social Security Administration has “Grids”.</a:t>
            </a:r>
          </a:p>
          <a:p>
            <a:pPr lvl="2"/>
            <a:r>
              <a:rPr lang="en-US" dirty="0" smtClean="0"/>
              <a:t>The “Grids” were created because Social Security Administration found that older people have a harder time adjusting to new work.</a:t>
            </a:r>
          </a:p>
          <a:p>
            <a:pPr lvl="2"/>
            <a:r>
              <a:rPr lang="en-US" dirty="0" smtClean="0"/>
              <a:t>Age 50 – 54, limited to “sedentary” work, limited education, unskilled work history </a:t>
            </a:r>
            <a:r>
              <a:rPr lang="en-US" dirty="0" smtClean="0">
                <a:sym typeface="Wingdings" panose="05000000000000000000" pitchFamily="2" charset="2"/>
              </a:rPr>
              <a:t></a:t>
            </a:r>
            <a:r>
              <a:rPr lang="en-US" dirty="0" smtClean="0"/>
              <a:t> Disabled.</a:t>
            </a:r>
          </a:p>
          <a:p>
            <a:pPr lvl="2"/>
            <a:r>
              <a:rPr lang="en-US" dirty="0" smtClean="0"/>
              <a:t>Age 55 and above, limited to “light” work, limited education, unskilled work history </a:t>
            </a:r>
            <a:r>
              <a:rPr lang="en-US" dirty="0" smtClean="0">
                <a:sym typeface="Wingdings" panose="05000000000000000000" pitchFamily="2" charset="2"/>
              </a:rPr>
              <a:t> </a:t>
            </a:r>
            <a:r>
              <a:rPr lang="en-US" dirty="0" smtClean="0"/>
              <a:t>Disabled.</a:t>
            </a:r>
          </a:p>
          <a:p>
            <a:pPr lvl="2"/>
            <a:r>
              <a:rPr lang="en-US" dirty="0" smtClean="0"/>
              <a:t>Reminder, Grids irrelevant if can do past work and denied at Step 4</a:t>
            </a:r>
          </a:p>
        </p:txBody>
      </p:sp>
    </p:spTree>
    <p:extLst>
      <p:ext uri="{BB962C8B-B14F-4D97-AF65-F5344CB8AC3E}">
        <p14:creationId xmlns:p14="http://schemas.microsoft.com/office/powerpoint/2010/main" val="3938364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Determination</a:t>
            </a:r>
          </a:p>
        </p:txBody>
      </p:sp>
      <p:sp>
        <p:nvSpPr>
          <p:cNvPr id="3" name="Content Placeholder 2"/>
          <p:cNvSpPr>
            <a:spLocks noGrp="1"/>
          </p:cNvSpPr>
          <p:nvPr>
            <p:ph idx="1"/>
          </p:nvPr>
        </p:nvSpPr>
        <p:spPr/>
        <p:txBody>
          <a:bodyPr>
            <a:normAutofit fontScale="85000" lnSpcReduction="20000"/>
          </a:bodyPr>
          <a:lstStyle/>
          <a:p>
            <a:r>
              <a:rPr lang="en-US" dirty="0" smtClean="0"/>
              <a:t>Step 5, Any other work (continued)</a:t>
            </a:r>
          </a:p>
          <a:p>
            <a:pPr lvl="1"/>
            <a:r>
              <a:rPr lang="en-US" dirty="0" smtClean="0"/>
              <a:t>Social Security </a:t>
            </a:r>
            <a:r>
              <a:rPr lang="en-US" dirty="0"/>
              <a:t>definitions </a:t>
            </a:r>
            <a:r>
              <a:rPr lang="en-US" dirty="0" smtClean="0"/>
              <a:t>of physical </a:t>
            </a:r>
            <a:r>
              <a:rPr lang="en-US" dirty="0"/>
              <a:t>exertion </a:t>
            </a:r>
            <a:r>
              <a:rPr lang="en-US" dirty="0" smtClean="0"/>
              <a:t>requirements:</a:t>
            </a:r>
          </a:p>
          <a:p>
            <a:pPr lvl="2"/>
            <a:r>
              <a:rPr lang="en-US" dirty="0" smtClean="0"/>
              <a:t>(a</a:t>
            </a:r>
            <a:r>
              <a:rPr lang="en-US" dirty="0"/>
              <a:t>) </a:t>
            </a:r>
            <a:r>
              <a:rPr lang="en-US" i="1" dirty="0"/>
              <a:t>Sedentary work.</a:t>
            </a:r>
            <a:r>
              <a:rPr lang="en-US" dirty="0"/>
              <a:t> </a:t>
            </a:r>
            <a:r>
              <a:rPr lang="en-US" dirty="0" smtClean="0"/>
              <a:t>No more than 10 pounds occasionally, standing no more than 2 hours. </a:t>
            </a:r>
          </a:p>
          <a:p>
            <a:pPr lvl="2"/>
            <a:r>
              <a:rPr lang="en-US" dirty="0" smtClean="0"/>
              <a:t>(</a:t>
            </a:r>
            <a:r>
              <a:rPr lang="en-US" dirty="0"/>
              <a:t>b) </a:t>
            </a:r>
            <a:r>
              <a:rPr lang="en-US" i="1" dirty="0"/>
              <a:t>Light work.</a:t>
            </a:r>
            <a:r>
              <a:rPr lang="en-US" dirty="0"/>
              <a:t> </a:t>
            </a:r>
            <a:r>
              <a:rPr lang="en-US" dirty="0" smtClean="0"/>
              <a:t>Light work involves lifting no more than 20 pounds at a time with frequent lifting or carrying of objects weighing up to 10 pounds. Even </a:t>
            </a:r>
            <a:r>
              <a:rPr lang="en-US" dirty="0"/>
              <a:t>though the weight lifted may be very little, a job is in this category when it requires a good deal of walking or standing, or when it involves sitting most of the time with some pushing and pulling of arm or leg controls. To be considered capable of performing a full or wide range of light work, you must have the ability to do substantially all of these activities. </a:t>
            </a:r>
            <a:endParaRPr lang="en-US" dirty="0" smtClean="0"/>
          </a:p>
          <a:p>
            <a:pPr lvl="2"/>
            <a:r>
              <a:rPr lang="en-US" dirty="0" smtClean="0"/>
              <a:t>(</a:t>
            </a:r>
            <a:r>
              <a:rPr lang="en-US" dirty="0"/>
              <a:t>c) </a:t>
            </a:r>
            <a:r>
              <a:rPr lang="en-US" i="1" dirty="0"/>
              <a:t>Medium work.</a:t>
            </a:r>
            <a:r>
              <a:rPr lang="en-US" dirty="0"/>
              <a:t> Medium work involves lifting no more than 50 pounds at a time with frequent lifting or carrying of objects weighing up to 25 </a:t>
            </a:r>
            <a:r>
              <a:rPr lang="en-US"/>
              <a:t>pounds</a:t>
            </a:r>
            <a:r>
              <a:rPr lang="en-US" smtClean="0"/>
              <a:t>.</a:t>
            </a:r>
            <a:endParaRPr lang="en-US" dirty="0"/>
          </a:p>
        </p:txBody>
      </p:sp>
    </p:spTree>
    <p:extLst>
      <p:ext uri="{BB962C8B-B14F-4D97-AF65-F5344CB8AC3E}">
        <p14:creationId xmlns:p14="http://schemas.microsoft.com/office/powerpoint/2010/main" val="2983885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92500"/>
          </a:bodyPr>
          <a:lstStyle/>
          <a:p>
            <a:r>
              <a:rPr lang="en-US" i="1" dirty="0" smtClean="0"/>
              <a:t>Agrarian Justice </a:t>
            </a:r>
            <a:r>
              <a:rPr lang="en-US" dirty="0" smtClean="0"/>
              <a:t>(1797), by Thomas Paine</a:t>
            </a:r>
          </a:p>
          <a:p>
            <a:pPr lvl="1"/>
            <a:r>
              <a:rPr lang="en-US" dirty="0" smtClean="0"/>
              <a:t>Thomas Paine is historically known as “The Father of the American Revolution”</a:t>
            </a:r>
          </a:p>
          <a:p>
            <a:pPr lvl="1"/>
            <a:r>
              <a:rPr lang="en-US" dirty="0" smtClean="0"/>
              <a:t>His works </a:t>
            </a:r>
            <a:r>
              <a:rPr lang="en-US" i="1" dirty="0" smtClean="0"/>
              <a:t>Common Sense </a:t>
            </a:r>
            <a:r>
              <a:rPr lang="en-US" dirty="0" smtClean="0"/>
              <a:t>(1776) and </a:t>
            </a:r>
            <a:r>
              <a:rPr lang="en-US" i="1" dirty="0" smtClean="0"/>
              <a:t>The American Crisis </a:t>
            </a:r>
            <a:r>
              <a:rPr lang="en-US" dirty="0" smtClean="0"/>
              <a:t>(1776) were critical to national </a:t>
            </a:r>
            <a:r>
              <a:rPr lang="en-US" dirty="0"/>
              <a:t>i</a:t>
            </a:r>
            <a:r>
              <a:rPr lang="en-US" dirty="0" smtClean="0"/>
              <a:t>dentity during the American Revolution.</a:t>
            </a:r>
          </a:p>
          <a:p>
            <a:pPr lvl="1"/>
            <a:r>
              <a:rPr lang="en-US" i="1" dirty="0" smtClean="0"/>
              <a:t>The Rights of Man </a:t>
            </a:r>
            <a:r>
              <a:rPr lang="en-US" dirty="0" smtClean="0"/>
              <a:t>(1791) and </a:t>
            </a:r>
            <a:r>
              <a:rPr lang="en-US" i="1" dirty="0" smtClean="0"/>
              <a:t>The Age of Reason</a:t>
            </a:r>
            <a:r>
              <a:rPr lang="en-US" dirty="0" smtClean="0"/>
              <a:t> (1794) were influential in the early life of the nation.</a:t>
            </a:r>
            <a:endParaRPr lang="en-US" i="1" dirty="0" smtClean="0"/>
          </a:p>
          <a:p>
            <a:pPr lvl="1"/>
            <a:r>
              <a:rPr lang="en-US" i="1" dirty="0" smtClean="0"/>
              <a:t>Agrarian Justice</a:t>
            </a:r>
            <a:r>
              <a:rPr lang="en-US" dirty="0"/>
              <a:t> </a:t>
            </a:r>
            <a:r>
              <a:rPr lang="en-US" dirty="0" smtClean="0"/>
              <a:t>was his last pamphlet, and was one of the first proposals for retirement security in America.</a:t>
            </a:r>
          </a:p>
        </p:txBody>
      </p:sp>
    </p:spTree>
    <p:extLst>
      <p:ext uri="{BB962C8B-B14F-4D97-AF65-F5344CB8AC3E}">
        <p14:creationId xmlns:p14="http://schemas.microsoft.com/office/powerpoint/2010/main" val="349395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Agrarian Justice </a:t>
            </a:r>
            <a:r>
              <a:rPr lang="en-US" dirty="0" smtClean="0"/>
              <a:t>(continued)</a:t>
            </a:r>
          </a:p>
          <a:p>
            <a:pPr lvl="1"/>
            <a:r>
              <a:rPr lang="en-US" dirty="0" smtClean="0"/>
              <a:t>Paine contrasts the “natural </a:t>
            </a:r>
            <a:r>
              <a:rPr lang="en-US" dirty="0"/>
              <a:t>and primitive state of </a:t>
            </a:r>
            <a:r>
              <a:rPr lang="en-US" dirty="0" smtClean="0"/>
              <a:t>man” where land is shared versus “civilized life” where land is privately cultivated.  </a:t>
            </a:r>
          </a:p>
          <a:p>
            <a:pPr lvl="1"/>
            <a:r>
              <a:rPr lang="en-US" dirty="0" smtClean="0"/>
              <a:t> “</a:t>
            </a:r>
            <a:r>
              <a:rPr lang="en-US" dirty="0"/>
              <a:t>Poverty, therefore, is a thing created by that which is called civilized life. It exists not in the natural state. On the other hand, the natural state is without those advantages which flow from agriculture, arts, science and manufactures</a:t>
            </a:r>
            <a:r>
              <a:rPr lang="en-US" dirty="0" smtClean="0"/>
              <a:t>.”</a:t>
            </a:r>
          </a:p>
          <a:p>
            <a:pPr lvl="1"/>
            <a:r>
              <a:rPr lang="en-US" dirty="0" smtClean="0"/>
              <a:t>“</a:t>
            </a:r>
            <a:r>
              <a:rPr lang="en-US" dirty="0"/>
              <a:t>The life of an Indian is a continual holiday, compared with the poor of Europe; and, on the other hand it appears to be abject when compared to the rich. Civilization, therefore, or that which is so-called, has operated two ways: to make one part of society more affluent, and the other more wretched, than would have been the lot of either in a natural state</a:t>
            </a:r>
            <a:r>
              <a:rPr lang="en-US" dirty="0" smtClean="0"/>
              <a:t>.”</a:t>
            </a:r>
          </a:p>
          <a:p>
            <a:pPr lvl="1"/>
            <a:r>
              <a:rPr lang="en-US" dirty="0" smtClean="0"/>
              <a:t>“[T]he </a:t>
            </a:r>
            <a:r>
              <a:rPr lang="en-US" dirty="0"/>
              <a:t>first principle of civilization ought to have been, and ought still to be, that the condition of every person born into the world, after a state of civilization commences, ought not to be worse than if he had been born before that period</a:t>
            </a:r>
            <a:r>
              <a:rPr lang="en-US" dirty="0" smtClean="0"/>
              <a:t>.”</a:t>
            </a:r>
            <a:endParaRPr lang="en-US" dirty="0"/>
          </a:p>
        </p:txBody>
      </p:sp>
    </p:spTree>
    <p:extLst>
      <p:ext uri="{BB962C8B-B14F-4D97-AF65-F5344CB8AC3E}">
        <p14:creationId xmlns:p14="http://schemas.microsoft.com/office/powerpoint/2010/main" val="242102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Agrarian Justice </a:t>
            </a:r>
            <a:r>
              <a:rPr lang="en-US" dirty="0" smtClean="0"/>
              <a:t>(continued)</a:t>
            </a:r>
          </a:p>
          <a:p>
            <a:pPr lvl="1"/>
            <a:r>
              <a:rPr lang="en-US" dirty="0" smtClean="0"/>
              <a:t>Paine called for the creation of a system whereby those inheriting property would pay a 10% inheritance tax to create a special fund out of which a one-time stipend of 15 pounds sterling would be paid to each citizen upon attaining age 21, to give them a start in life, and annual benefits of 10 pounds sterling to be paid to every person age 50 and older, to guard against poverty in old-age.</a:t>
            </a:r>
          </a:p>
          <a:p>
            <a:pPr lvl="1"/>
            <a:r>
              <a:rPr lang="en-US" dirty="0" smtClean="0"/>
              <a:t>Paine argued, “</a:t>
            </a:r>
            <a:r>
              <a:rPr lang="en-US" dirty="0"/>
              <a:t>Cultivation is at least one of the greatest natural improvements ever made by human invention. It has given to created earth a tenfold value. But the landed monopoly that began with it has produced the greatest evil. It has dispossessed more than half the inhabitants of every nation of their natural inheritance, without providing for them, as ought to have been done, an indemnification for that loss, and has thereby created a species of poverty and wretchedness that did not exist before</a:t>
            </a:r>
            <a:r>
              <a:rPr lang="en-US" dirty="0" smtClean="0"/>
              <a:t>.  In </a:t>
            </a:r>
            <a:r>
              <a:rPr lang="en-US" dirty="0"/>
              <a:t>advocating the case of the persons thus dispossessed, it is a right, and not a charity, that I am pleading for</a:t>
            </a:r>
            <a:r>
              <a:rPr lang="en-US" dirty="0" smtClean="0"/>
              <a:t>.”</a:t>
            </a:r>
            <a:endParaRPr lang="en-US" dirty="0"/>
          </a:p>
          <a:p>
            <a:pPr lvl="1"/>
            <a:endParaRPr lang="en-US" dirty="0"/>
          </a:p>
        </p:txBody>
      </p:sp>
    </p:spTree>
    <p:extLst>
      <p:ext uri="{BB962C8B-B14F-4D97-AF65-F5344CB8AC3E}">
        <p14:creationId xmlns:p14="http://schemas.microsoft.com/office/powerpoint/2010/main" val="283699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Civil War Pensions</a:t>
            </a:r>
          </a:p>
          <a:p>
            <a:pPr lvl="1"/>
            <a:r>
              <a:rPr lang="en-US" dirty="0" smtClean="0"/>
              <a:t>The first national pension program for soldiers was created in early 1776, prior to the American Revolution.</a:t>
            </a:r>
          </a:p>
          <a:p>
            <a:pPr lvl="1"/>
            <a:r>
              <a:rPr lang="en-US" dirty="0"/>
              <a:t>P</a:t>
            </a:r>
            <a:r>
              <a:rPr lang="en-US" dirty="0" smtClean="0"/>
              <a:t>ensions of limited types were paid to veterans of America's various wars between the Revolution and the Civil War.</a:t>
            </a:r>
          </a:p>
          <a:p>
            <a:pPr lvl="1"/>
            <a:r>
              <a:rPr lang="en-US" dirty="0"/>
              <a:t>I</a:t>
            </a:r>
            <a:r>
              <a:rPr lang="en-US" dirty="0" smtClean="0"/>
              <a:t>mmediately following the Civil War, a much higher proportion of the population was disabled or survivors of deceased breadwinners than at any time in America's history.</a:t>
            </a:r>
          </a:p>
          <a:p>
            <a:pPr lvl="1"/>
            <a:r>
              <a:rPr lang="en-US" dirty="0"/>
              <a:t>This led to the development of a generous pension </a:t>
            </a:r>
            <a:r>
              <a:rPr lang="en-US" dirty="0" smtClean="0"/>
              <a:t>program.</a:t>
            </a:r>
          </a:p>
        </p:txBody>
      </p:sp>
    </p:spTree>
    <p:extLst>
      <p:ext uri="{BB962C8B-B14F-4D97-AF65-F5344CB8AC3E}">
        <p14:creationId xmlns:p14="http://schemas.microsoft.com/office/powerpoint/2010/main" val="400554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Civil War Pensions (continued)</a:t>
            </a:r>
          </a:p>
          <a:p>
            <a:pPr lvl="1"/>
            <a:r>
              <a:rPr lang="en-US" dirty="0" smtClean="0"/>
              <a:t>Originally, benefits were </a:t>
            </a:r>
            <a:r>
              <a:rPr lang="en-US" dirty="0"/>
              <a:t>linked to disabilities "incurred as a direct consequence of . . .military duty</a:t>
            </a:r>
            <a:r>
              <a:rPr lang="en-US" dirty="0" smtClean="0"/>
              <a:t>.“</a:t>
            </a:r>
          </a:p>
          <a:p>
            <a:pPr lvl="1"/>
            <a:r>
              <a:rPr lang="en-US" dirty="0" smtClean="0"/>
              <a:t>Widows and orphans could receive pensions equal in amount to that which would have been payable to their deceased solider if he had been disabled.</a:t>
            </a:r>
          </a:p>
          <a:p>
            <a:pPr lvl="1"/>
            <a:r>
              <a:rPr lang="en-US" dirty="0" smtClean="0"/>
              <a:t>In 1890 the requirement for service-connected disability was dropped, and any disabled Civil War veteran qualified for benefits. </a:t>
            </a:r>
          </a:p>
          <a:p>
            <a:pPr lvl="1"/>
            <a:r>
              <a:rPr lang="en-US" dirty="0" smtClean="0"/>
              <a:t>In 1894 military pensions accounted for 37% of the entire federal budget.</a:t>
            </a:r>
          </a:p>
          <a:p>
            <a:pPr lvl="1"/>
            <a:r>
              <a:rPr lang="en-US" dirty="0" smtClean="0"/>
              <a:t>In 1906 old-age was made a sufficient qualification for benefits.</a:t>
            </a:r>
          </a:p>
          <a:p>
            <a:pPr lvl="1"/>
            <a:r>
              <a:rPr lang="en-US" dirty="0" smtClean="0"/>
              <a:t>The last Civil War Widows </a:t>
            </a:r>
            <a:r>
              <a:rPr lang="en-US" dirty="0"/>
              <a:t>P</a:t>
            </a:r>
            <a:r>
              <a:rPr lang="en-US" dirty="0" smtClean="0"/>
              <a:t>ension payment was made in 1999.</a:t>
            </a:r>
          </a:p>
        </p:txBody>
      </p:sp>
    </p:spTree>
    <p:extLst>
      <p:ext uri="{BB962C8B-B14F-4D97-AF65-F5344CB8AC3E}">
        <p14:creationId xmlns:p14="http://schemas.microsoft.com/office/powerpoint/2010/main" val="253298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Social Security</a:t>
            </a:r>
            <a:endParaRPr lang="en-US" dirty="0"/>
          </a:p>
        </p:txBody>
      </p:sp>
      <p:sp>
        <p:nvSpPr>
          <p:cNvPr id="3" name="Content Placeholder 2"/>
          <p:cNvSpPr>
            <a:spLocks noGrp="1"/>
          </p:cNvSpPr>
          <p:nvPr>
            <p:ph idx="1"/>
          </p:nvPr>
        </p:nvSpPr>
        <p:spPr/>
        <p:txBody>
          <a:bodyPr>
            <a:normAutofit/>
          </a:bodyPr>
          <a:lstStyle/>
          <a:p>
            <a:r>
              <a:rPr lang="en-US" dirty="0" smtClean="0"/>
              <a:t>Demographic changes after the Civil War</a:t>
            </a:r>
          </a:p>
          <a:p>
            <a:pPr lvl="1"/>
            <a:r>
              <a:rPr lang="en-US" dirty="0" smtClean="0"/>
              <a:t>Four </a:t>
            </a:r>
            <a:r>
              <a:rPr lang="en-US" dirty="0"/>
              <a:t>important demographic changes happened </a:t>
            </a:r>
            <a:r>
              <a:rPr lang="en-US" dirty="0" smtClean="0"/>
              <a:t>in America beginning </a:t>
            </a:r>
            <a:r>
              <a:rPr lang="en-US" dirty="0"/>
              <a:t>in the </a:t>
            </a:r>
            <a:r>
              <a:rPr lang="en-US" dirty="0" smtClean="0"/>
              <a:t>1880s:</a:t>
            </a:r>
            <a:endParaRPr lang="en-US" dirty="0"/>
          </a:p>
          <a:p>
            <a:pPr lvl="2"/>
            <a:r>
              <a:rPr lang="en-US" dirty="0"/>
              <a:t>The Industrial Revolution</a:t>
            </a:r>
          </a:p>
          <a:p>
            <a:pPr lvl="2"/>
            <a:r>
              <a:rPr lang="en-US" dirty="0"/>
              <a:t>The urbanization of America</a:t>
            </a:r>
          </a:p>
          <a:p>
            <a:pPr lvl="2"/>
            <a:r>
              <a:rPr lang="en-US" dirty="0"/>
              <a:t>The disappearance of the "extended" family</a:t>
            </a:r>
          </a:p>
          <a:p>
            <a:pPr lvl="2"/>
            <a:r>
              <a:rPr lang="en-US" dirty="0"/>
              <a:t>A </a:t>
            </a:r>
            <a:r>
              <a:rPr lang="en-US" dirty="0" smtClean="0"/>
              <a:t>marked </a:t>
            </a:r>
            <a:r>
              <a:rPr lang="en-US" dirty="0"/>
              <a:t>increase in life </a:t>
            </a:r>
            <a:r>
              <a:rPr lang="en-US" dirty="0" smtClean="0"/>
              <a:t>expectancy</a:t>
            </a:r>
          </a:p>
          <a:p>
            <a:pPr lvl="1"/>
            <a:r>
              <a:rPr lang="en-US" dirty="0" smtClean="0"/>
              <a:t>These changes rendered </a:t>
            </a:r>
            <a:r>
              <a:rPr lang="en-US" dirty="0"/>
              <a:t>the traditional systems of economic security increasingly </a:t>
            </a:r>
            <a:r>
              <a:rPr lang="en-US" dirty="0" smtClean="0"/>
              <a:t>unworkable. </a:t>
            </a:r>
          </a:p>
        </p:txBody>
      </p:sp>
    </p:spTree>
    <p:extLst>
      <p:ext uri="{BB962C8B-B14F-4D97-AF65-F5344CB8AC3E}">
        <p14:creationId xmlns:p14="http://schemas.microsoft.com/office/powerpoint/2010/main" val="2729846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6240</TotalTime>
  <Words>3695</Words>
  <Application>Microsoft Office PowerPoint</Application>
  <PresentationFormat>On-screen Show (4:3)</PresentationFormat>
  <Paragraphs>289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Social Security Disability Income and Supplemental Security Income</vt:lpstr>
      <vt:lpstr>Brief History of Social Security (excerpted from “Historical Background And Development Of Social Security”, www.ssa.gov/history/briefhistory3.html and “Disability Policy &amp; History”, by Edward D. Berkowitz, https://www.ssa.gov/history/edberkdib.html)</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Brief History of Social Security</vt:lpstr>
      <vt:lpstr>Sources of Social Security Law</vt:lpstr>
      <vt:lpstr>SSDI vs. SSI (From “Disability Evaluation Under Social Security”, https://www.ssa.gov/disability/professionals/bluebook/general-info.htm)</vt:lpstr>
      <vt:lpstr>SSDI vs. SSI</vt:lpstr>
      <vt:lpstr>Common Issues at Time of Application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lpstr>Disability Determination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Disability Income and Supplemental Security Income</dc:title>
  <dc:creator>Christopher A. Kerbawy</dc:creator>
  <cp:lastModifiedBy>Christopher A. Kerbawy</cp:lastModifiedBy>
  <cp:revision>46</cp:revision>
  <dcterms:created xsi:type="dcterms:W3CDTF">2017-05-12T17:35:35Z</dcterms:created>
  <dcterms:modified xsi:type="dcterms:W3CDTF">2017-05-17T17:00:10Z</dcterms:modified>
</cp:coreProperties>
</file>