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61" r:id="rId3"/>
    <p:sldId id="262" r:id="rId4"/>
    <p:sldId id="273" r:id="rId5"/>
    <p:sldId id="257" r:id="rId6"/>
    <p:sldId id="258" r:id="rId7"/>
    <p:sldId id="264" r:id="rId8"/>
    <p:sldId id="259" r:id="rId9"/>
    <p:sldId id="260" r:id="rId10"/>
    <p:sldId id="278" r:id="rId11"/>
    <p:sldId id="275" r:id="rId12"/>
    <p:sldId id="279" r:id="rId13"/>
    <p:sldId id="280" r:id="rId14"/>
    <p:sldId id="281" r:id="rId15"/>
    <p:sldId id="282" r:id="rId16"/>
    <p:sldId id="276" r:id="rId17"/>
    <p:sldId id="283" r:id="rId18"/>
    <p:sldId id="277" r:id="rId19"/>
    <p:sldId id="263" r:id="rId20"/>
    <p:sldId id="265" r:id="rId21"/>
    <p:sldId id="266" r:id="rId22"/>
    <p:sldId id="267" r:id="rId23"/>
    <p:sldId id="269" r:id="rId24"/>
    <p:sldId id="270" r:id="rId25"/>
    <p:sldId id="271" r:id="rId26"/>
    <p:sldId id="272" r:id="rId27"/>
    <p:sldId id="274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96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4B02A-A63E-47B3-B62E-300AF47F1B20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573CCBD-501E-4DFA-94C8-23F7C0FE1F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5148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6E35-805E-4B38-B385-876F84BAE3D1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E0A17A-1ABF-4EC2-B4EE-9AFE17C58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58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6E94-4912-462A-8B14-A48F50D44C04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3DF86-31CF-481E-AC86-1ABF2AE917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11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570853-20E5-4259-A998-A60DC1888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865DB-1518-449F-AA41-9BCF9F50B88D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761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B1FE-5181-4167-A1EB-377BE7DAC75C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0CD594-AFEC-48EA-88BB-F4D5DAB2CE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92455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E004-708D-4E2C-8941-51589819E8B5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AA6DF5-7BA3-42B9-AD68-963EC86B37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0049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6BB17-6437-4CAF-BA77-143C98CCEC7E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C4A22F-9B56-46B8-BC65-11902F1AD1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334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6ADB-7767-44F0-9D13-CA8A9B073D6B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F9B1BD-8E47-4D69-81B7-D9EB03311E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29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33ED-2CAB-47FB-A333-079C107A8DAD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140621-B059-4DCA-B6DC-175C3B69FA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917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9B2B-F5E1-48ED-BA04-5C9B8374AEB9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FC35979-3777-4216-A42A-F59EAA2FB7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09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9EB87F-9A8E-447B-9E5E-3C24A19299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2B29-3073-4149-AE91-83475768D933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13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1414F6-5460-461A-8460-82C5FDB39F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EB5BB-FB1E-42FE-9AA2-9569D4BE20FF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Georgia" panose="02040502050405020303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C6FBAB-0A8D-488D-B1D7-3115A3E35EF2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 smtClean="0">
                <a:solidFill>
                  <a:srgbClr val="08B7BF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B3CB2920-B73A-49AC-BBAD-5204DE3B6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08B7B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08B7BF"/>
          </a:solidFill>
          <a:latin typeface="Georgia" panose="02040502050405020303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7CCA62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rbTbB9tTt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71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Sarah </a:t>
            </a:r>
            <a:r>
              <a:rPr lang="en-US" dirty="0" err="1" smtClean="0"/>
              <a:t>Rodefer</a:t>
            </a:r>
            <a:r>
              <a:rPr lang="en-US" dirty="0" smtClean="0"/>
              <a:t>, MSW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4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Stigma </a:t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Person First Language</a:t>
            </a:r>
            <a:endParaRPr lang="en-US" dirty="0"/>
          </a:p>
        </p:txBody>
      </p:sp>
      <p:pic>
        <p:nvPicPr>
          <p:cNvPr id="14340" name="Picture 3" descr="national logo_color(3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581400"/>
            <a:ext cx="571182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How do we reduce stigma?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Know the facts. Educate yourself.</a:t>
            </a:r>
          </a:p>
          <a:p>
            <a:pPr eaLnBrk="1" hangingPunct="1"/>
            <a:r>
              <a:rPr lang="en-US" altLang="en-US" smtClean="0"/>
              <a:t>Be aware of your attitudes and behavior. </a:t>
            </a:r>
          </a:p>
          <a:p>
            <a:pPr eaLnBrk="1" hangingPunct="1"/>
            <a:r>
              <a:rPr lang="en-US" altLang="en-US" smtClean="0"/>
              <a:t>Choose your words carefully.</a:t>
            </a:r>
          </a:p>
          <a:p>
            <a:pPr eaLnBrk="1" hangingPunct="1"/>
            <a:r>
              <a:rPr lang="en-US" altLang="en-US" smtClean="0"/>
              <a:t>Educate others. </a:t>
            </a:r>
          </a:p>
          <a:p>
            <a:pPr eaLnBrk="1" hangingPunct="1"/>
            <a:r>
              <a:rPr lang="en-US" altLang="en-US" smtClean="0"/>
              <a:t>Focus on the positive. </a:t>
            </a:r>
          </a:p>
          <a:p>
            <a:pPr eaLnBrk="1" hangingPunct="1"/>
            <a:r>
              <a:rPr lang="en-US" altLang="en-US" smtClean="0"/>
              <a:t>Support people. </a:t>
            </a:r>
          </a:p>
          <a:p>
            <a:pPr eaLnBrk="1" hangingPunct="1"/>
            <a:r>
              <a:rPr lang="en-US" altLang="en-US" smtClean="0"/>
              <a:t>Include everyone.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457200" y="6400800"/>
            <a:ext cx="709771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Georgia" panose="02040502050405020303" pitchFamily="18" charset="0"/>
              </a:rPr>
              <a:t>https://www.mendthemind.ca/stigma/seven-important-things-we-can-do-reduce-stigma-and-discrimination/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Person First Language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 person first language?</a:t>
            </a:r>
          </a:p>
          <a:p>
            <a:pPr lvl="1" eaLnBrk="1" hangingPunct="1"/>
            <a:r>
              <a:rPr lang="en-US" altLang="en-US" sz="2400" smtClean="0"/>
              <a:t>Puts the person </a:t>
            </a:r>
            <a:r>
              <a:rPr lang="en-US" altLang="en-US" sz="2400" b="1" smtClean="0">
                <a:solidFill>
                  <a:srgbClr val="FF6600"/>
                </a:solidFill>
              </a:rPr>
              <a:t>before </a:t>
            </a:r>
            <a:r>
              <a:rPr lang="en-US" altLang="en-US" sz="2400" smtClean="0"/>
              <a:t>the disability (or category), and describes what a person </a:t>
            </a:r>
            <a:r>
              <a:rPr lang="en-US" altLang="en-US" sz="2400" b="1" smtClean="0"/>
              <a:t>has</a:t>
            </a:r>
            <a:r>
              <a:rPr lang="en-US" altLang="en-US" sz="2400" smtClean="0"/>
              <a:t>, not who a person </a:t>
            </a:r>
            <a:r>
              <a:rPr lang="en-US" altLang="en-US" sz="2400" b="1" smtClean="0"/>
              <a:t>is</a:t>
            </a:r>
            <a:r>
              <a:rPr lang="en-US" altLang="en-US" sz="2400" smtClean="0"/>
              <a:t>.</a:t>
            </a:r>
          </a:p>
          <a:p>
            <a:pPr lvl="1" eaLnBrk="1" hangingPunct="1"/>
            <a:endParaRPr lang="en-US" altLang="en-US" sz="2400" smtClean="0"/>
          </a:p>
          <a:p>
            <a:pPr eaLnBrk="1" hangingPunct="1"/>
            <a:r>
              <a:rPr lang="en-US" altLang="en-US" sz="2900" smtClean="0"/>
              <a:t>Language should be used to empower individuals, not place limitations on them</a:t>
            </a:r>
          </a:p>
          <a:p>
            <a:pPr eaLnBrk="1" hangingPunct="1"/>
            <a:endParaRPr lang="en-US" altLang="en-US" sz="2900" smtClean="0"/>
          </a:p>
          <a:p>
            <a:pPr eaLnBrk="1" hangingPunct="1"/>
            <a:r>
              <a:rPr lang="en-US" altLang="en-US" sz="2900" smtClean="0"/>
              <a:t>See the person, not the illness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2560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do you call a person with a disability?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2662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…a person </a:t>
            </a:r>
            <a:r>
              <a:rPr lang="en-US" altLang="en-US" smtClean="0">
                <a:sym typeface="Wingdings" panose="05000000000000000000" pitchFamily="2" charset="2"/>
              </a:rPr>
              <a:t> </a:t>
            </a:r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8B7BF"/>
              </a:solidFill>
            </a:endParaRPr>
          </a:p>
        </p:txBody>
      </p:sp>
      <p:pic>
        <p:nvPicPr>
          <p:cNvPr id="27651" name="Content Placeholder 3" descr="CFIqgoJVAAETWIH.jpg large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4138" y="0"/>
            <a:ext cx="5754687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mtClean="0"/>
              <a:t>Other examples of person first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Say: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People with disabilities.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has a cognitive disability/diagnosis.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has autism (or a diagnosis of...).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has Down syndrome (or a diagnosis of...).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has a learning disability (diagnosis).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has a physical disability (diagnosis).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of short stature/she’s a little person.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has a mental health condition/diagnosis.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uses a wheelchair/mobility chair.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 receives special </a:t>
            </a:r>
            <a:r>
              <a:rPr lang="en-US" dirty="0" err="1" smtClean="0"/>
              <a:t>ed</a:t>
            </a:r>
            <a:r>
              <a:rPr lang="en-US" dirty="0" smtClean="0"/>
              <a:t> services.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has a developmental delay.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Children without disabilities.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Communicates with her eyes/device/etc.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Customer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Congenital disability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Brain injury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Accessible parking, hotel room, etc.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needs... or she uses...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Instead of: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handicapped or disabled.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He’s mentally retarded.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autistic.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He’s Down’s; a mongoloid.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learning disabled.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He’s a quadriplegic/is crippled.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a dwarf/midget.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He’s emotionally disturbed/mentally ill.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confined to/is wheelchair bound.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He’s in special 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She’s developmentally delayed.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Normal or healthy kids.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Is non-verbal.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Client, consumer, recipient,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Birth defect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Brain damaged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Handicapped parking, hotel room, etc.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She has problems with...has special needs.</a:t>
            </a:r>
            <a:endParaRPr lang="en-US" dirty="0"/>
          </a:p>
        </p:txBody>
      </p:sp>
      <p:sp>
        <p:nvSpPr>
          <p:cNvPr id="28677" name="TextBox 6"/>
          <p:cNvSpPr txBox="1">
            <a:spLocks noChangeArrowheads="1"/>
          </p:cNvSpPr>
          <p:nvPr/>
        </p:nvSpPr>
        <p:spPr bwMode="auto">
          <a:xfrm>
            <a:off x="381000" y="6400800"/>
            <a:ext cx="3840163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100">
                <a:latin typeface="Georgia" panose="02040502050405020303" pitchFamily="18" charset="0"/>
              </a:rPr>
              <a:t>Copyright 2009 Kathie Snow. www.disabilityisnatural.com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“A homeless person;” “the homeless”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Instead say…</a:t>
            </a:r>
          </a:p>
          <a:p>
            <a:pPr lvl="1" eaLnBrk="1" hangingPunct="1"/>
            <a:r>
              <a:rPr lang="en-US" altLang="en-US" smtClean="0"/>
              <a:t>A person experiencing homelessness</a:t>
            </a:r>
          </a:p>
          <a:p>
            <a:pPr lvl="1" eaLnBrk="1" hangingPunct="1"/>
            <a:r>
              <a:rPr lang="en-US" altLang="en-US" smtClean="0"/>
              <a:t>Someone who is homeless</a:t>
            </a:r>
          </a:p>
          <a:p>
            <a:pPr lvl="1" eaLnBrk="1" hangingPunct="1"/>
            <a:r>
              <a:rPr lang="en-US" altLang="en-US" smtClean="0"/>
              <a:t>A youth experiencing homelessness</a:t>
            </a:r>
          </a:p>
          <a:p>
            <a:pPr lvl="1" eaLnBrk="1" hangingPunct="1"/>
            <a:r>
              <a:rPr lang="en-US" altLang="en-US" smtClean="0"/>
              <a:t>A family experiencing homelessness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8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rgbClr val="08B7BF"/>
                </a:solidFill>
              </a:rPr>
              <a:t>Imagine There Was No Stigma to Mental Illness | Dr. Jeffrey Lieberman | TEDxCharlottesville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hlinkClick r:id="rId2"/>
              </a:rPr>
              <a:t>https://www.youtube.com/watch?v=WrbTbB9tTtA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Pay attention to how Dr. Lieberman describes his patients and how he advocates in his talk.</a:t>
            </a:r>
          </a:p>
          <a:p>
            <a:pPr lvl="2" eaLnBrk="1" hangingPunct="1"/>
            <a:r>
              <a:rPr lang="en-US" altLang="en-US" smtClean="0"/>
              <a:t>Write down any instances of person first language or strengths based language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/>
          </a:p>
        </p:txBody>
      </p:sp>
      <p:sp>
        <p:nvSpPr>
          <p:cNvPr id="31747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Activity on person first language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Recovery is Possible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 fact, it’s not only possible, but for many, probable.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Recovery is a holistic process that includes both physical health and aspects beyond medication.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Hope for recovery should be reflected in all treatments, services and supports.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process is different for each individual.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/>
              <a:t>Some individuals use medication and therapy.  Others use community and successful living.  Some use a combination of both</a:t>
            </a:r>
            <a:r>
              <a:rPr lang="en-US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11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1100" dirty="0" smtClean="0"/>
              <a:t>http</a:t>
            </a:r>
            <a:r>
              <a:rPr lang="en-US" sz="1100" dirty="0"/>
              <a:t>://www2.nami.org/Content/NavigationMenu/Find_Support/Consumer_Support/Recovery.htm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What do you first think of when you hear…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Schizophrenia</a:t>
            </a:r>
          </a:p>
          <a:p>
            <a:pPr eaLnBrk="1" hangingPunct="1"/>
            <a:r>
              <a:rPr lang="en-US" altLang="en-US" smtClean="0"/>
              <a:t>Disabled</a:t>
            </a:r>
          </a:p>
          <a:p>
            <a:pPr eaLnBrk="1" hangingPunct="1"/>
            <a:r>
              <a:rPr lang="en-US" altLang="en-US" smtClean="0"/>
              <a:t>Bi-polar</a:t>
            </a:r>
          </a:p>
          <a:p>
            <a:pPr eaLnBrk="1" hangingPunct="1"/>
            <a:r>
              <a:rPr lang="en-US" altLang="en-US" smtClean="0"/>
              <a:t>Mentally ill</a:t>
            </a:r>
          </a:p>
          <a:p>
            <a:pPr eaLnBrk="1" hangingPunct="1"/>
            <a:r>
              <a:rPr lang="en-US" altLang="en-US" smtClean="0"/>
              <a:t>Alcoholic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More on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 most important principle is that recovery is a process, not an event. 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The course of the illness varies greatly from person to person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Medications and hospital time are important in symptom management, but not strongly related to long-term outcome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People DO have control over their own levels of happiness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8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8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800" dirty="0" smtClean="0"/>
              <a:t>www2.nami.org/Content/NavigationMenu/Inform_Yourself/Upcoming_Events/Convention-2014/Recovery%26EBP_for_state-</a:t>
            </a:r>
            <a:r>
              <a:rPr lang="en-US" sz="800" dirty="0"/>
              <a:t>-T.Zipple.ppt&amp;rct=j&amp;frm=1&amp;q=&amp;esrc=s&amp;sa=U&amp;ved=0CBQQFjAAahUKEwiqyPG3mfzGAhXEcT4KHewkADY&amp;usg=AFQjCNH2wZT3uKRTBS23y_P1aWS44C_TBg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Recovery Wrap-up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People can, and most do, get better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We cannot predict who will get better so we need to do our best for </a:t>
            </a:r>
            <a:r>
              <a:rPr lang="en-US" altLang="en-US" sz="2400" u="sng" smtClean="0"/>
              <a:t>everyone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u="sng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People have significant control of their lives and recovery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work that we do can support recovery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Recovery Happens to Everyone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Think of a time something bad has happened in your life</a:t>
            </a:r>
          </a:p>
          <a:p>
            <a:pPr eaLnBrk="1" hangingPunct="1"/>
            <a:r>
              <a:rPr lang="en-US" altLang="en-US" smtClean="0"/>
              <a:t>What took place</a:t>
            </a:r>
          </a:p>
          <a:p>
            <a:pPr lvl="1" eaLnBrk="1" hangingPunct="1"/>
            <a:r>
              <a:rPr lang="en-US" altLang="en-US" smtClean="0"/>
              <a:t>How did you feel the initial months after the event?</a:t>
            </a:r>
          </a:p>
          <a:p>
            <a:pPr lvl="1" eaLnBrk="1" hangingPunct="1"/>
            <a:r>
              <a:rPr lang="en-US" altLang="en-US" smtClean="0"/>
              <a:t>When did you first feel you were “getting over it” (recovering)?</a:t>
            </a:r>
          </a:p>
          <a:p>
            <a:pPr lvl="1" eaLnBrk="1" hangingPunct="1"/>
            <a:r>
              <a:rPr lang="en-US" altLang="en-US" smtClean="0"/>
              <a:t>What specific things helped you through this?</a:t>
            </a:r>
          </a:p>
          <a:p>
            <a:pPr lvl="1" eaLnBrk="1" hangingPunct="1"/>
            <a:r>
              <a:rPr lang="en-US" altLang="en-US" smtClean="0"/>
              <a:t>What specific things hurt?</a:t>
            </a:r>
          </a:p>
          <a:p>
            <a:pPr eaLnBrk="1" hangingPunct="1"/>
            <a:r>
              <a:rPr lang="en-US" altLang="en-US" smtClean="0"/>
              <a:t>Because you are here, you have survived and have, or are, recovering from that event</a:t>
            </a:r>
          </a:p>
          <a:p>
            <a:pPr eaLnBrk="1" hangingPunct="1"/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8B7BF"/>
                </a:solidFill>
              </a:rPr>
              <a:t>Recovery is…</a:t>
            </a:r>
            <a:endParaRPr lang="en-US" altLang="en-US" smtClean="0">
              <a:solidFill>
                <a:srgbClr val="08B7BF"/>
              </a:solidFill>
            </a:endParaRP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Our own place in the world</a:t>
            </a:r>
          </a:p>
          <a:p>
            <a:pPr eaLnBrk="1" hangingPunct="1"/>
            <a:r>
              <a:rPr lang="en-US" altLang="en-US" sz="2400" smtClean="0"/>
              <a:t>Peace of mind</a:t>
            </a:r>
          </a:p>
          <a:p>
            <a:pPr eaLnBrk="1" hangingPunct="1"/>
            <a:r>
              <a:rPr lang="en-US" altLang="en-US" sz="2400" smtClean="0"/>
              <a:t>Friends and family</a:t>
            </a:r>
          </a:p>
          <a:p>
            <a:pPr eaLnBrk="1" hangingPunct="1"/>
            <a:r>
              <a:rPr lang="en-US" altLang="en-US" sz="2400" smtClean="0"/>
              <a:t>Opportunities to grow and to be who we are</a:t>
            </a:r>
          </a:p>
          <a:p>
            <a:pPr eaLnBrk="1" hangingPunct="1"/>
            <a:r>
              <a:rPr lang="en-US" altLang="en-US" sz="2400" smtClean="0"/>
              <a:t>Activities that provide genuine pleasure</a:t>
            </a:r>
          </a:p>
          <a:p>
            <a:pPr eaLnBrk="1" hangingPunct="1"/>
            <a:r>
              <a:rPr lang="en-US" altLang="en-US" sz="2400" smtClean="0"/>
              <a:t>Authentic happiness</a:t>
            </a:r>
          </a:p>
          <a:p>
            <a:pPr eaLnBrk="1" hangingPunct="1"/>
            <a:r>
              <a:rPr lang="en-US" altLang="en-US" sz="2400" smtClean="0"/>
              <a:t>A good life (though perhaps a different life)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Recovery is </a:t>
            </a:r>
            <a:r>
              <a:rPr lang="en-US" altLang="en-US" u="sng" smtClean="0">
                <a:solidFill>
                  <a:srgbClr val="08B7BF"/>
                </a:solidFill>
              </a:rPr>
              <a:t>not</a:t>
            </a:r>
            <a:r>
              <a:rPr lang="en-US" altLang="en-US" smtClean="0">
                <a:solidFill>
                  <a:srgbClr val="08B7BF"/>
                </a:solidFill>
              </a:rPr>
              <a:t>…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cure, but rather an ongoing process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end to problems and symptoms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guarantee there will be no relapses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838200"/>
          </a:xfrm>
        </p:spPr>
        <p:txBody>
          <a:bodyPr/>
          <a:lstStyle/>
          <a:p>
            <a:pPr eaLnBrk="1" hangingPunct="1"/>
            <a:endParaRPr lang="en-US" altLang="en-US" smtClean="0">
              <a:solidFill>
                <a:srgbClr val="08B7BF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Respect:</a:t>
            </a:r>
          </a:p>
          <a:p>
            <a:pPr lvl="1" eaLnBrk="1" hangingPunct="1"/>
            <a:r>
              <a:rPr lang="en-US" altLang="en-US" smtClean="0"/>
              <a:t>Treat a person with mental illness with the same respect you’d afford anyone else.</a:t>
            </a:r>
          </a:p>
          <a:p>
            <a:pPr eaLnBrk="1" hangingPunct="1"/>
            <a:r>
              <a:rPr lang="en-US" altLang="en-US" smtClean="0"/>
              <a:t>Listen:</a:t>
            </a:r>
          </a:p>
          <a:p>
            <a:pPr lvl="1" eaLnBrk="1" hangingPunct="1"/>
            <a:r>
              <a:rPr lang="en-US" altLang="en-US" smtClean="0"/>
              <a:t>Really hear what someone is telling you before forming your own opinions based on records or assumptions of what you think you know about mental illness. </a:t>
            </a:r>
          </a:p>
          <a:p>
            <a:pPr eaLnBrk="1" hangingPunct="1"/>
            <a:r>
              <a:rPr lang="en-US" altLang="en-US" smtClean="0"/>
              <a:t>Remember that people are people first:</a:t>
            </a:r>
          </a:p>
          <a:p>
            <a:pPr lvl="1" eaLnBrk="1" hangingPunct="1"/>
            <a:r>
              <a:rPr lang="en-US" altLang="en-US" smtClean="0"/>
              <a:t>The person you are working with is more than a diagnosis.  What are their interests, hobbies, beliefs, strengths?  Find a way to connect.  Use person first language.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8B7BF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Remember that mental illness is a brain disorder</a:t>
            </a:r>
          </a:p>
          <a:p>
            <a:pPr lvl="1" eaLnBrk="1" hangingPunct="1"/>
            <a:r>
              <a:rPr lang="en-US" altLang="en-US" smtClean="0"/>
              <a:t>It is not something that a person brought on himself or herself.  Also, they are not faking their mental illness for attention.</a:t>
            </a:r>
          </a:p>
          <a:p>
            <a:pPr eaLnBrk="1" hangingPunct="1"/>
            <a:r>
              <a:rPr lang="en-US" altLang="en-US" smtClean="0"/>
              <a:t>Empower</a:t>
            </a:r>
          </a:p>
          <a:p>
            <a:pPr lvl="1" eaLnBrk="1" hangingPunct="1"/>
            <a:r>
              <a:rPr lang="en-US" altLang="en-US" smtClean="0"/>
              <a:t>Treat people with dignity and respect by supporting, encouraging and facilitating their independence and control over their lives and recovery.  Resist the urge to fix things, rather facilitate a healthy process of recovery.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08B7BF"/>
              </a:solidFill>
            </a:endParaRPr>
          </a:p>
        </p:txBody>
      </p:sp>
      <p:pic>
        <p:nvPicPr>
          <p:cNvPr id="40963" name="Content Placeholder 3" descr="national logo_color(2)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828800"/>
            <a:ext cx="5711825" cy="1036638"/>
          </a:xfrm>
        </p:spPr>
      </p:pic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1295400" y="3048000"/>
            <a:ext cx="6705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Georgia" panose="02040502050405020303" pitchFamily="18" charset="0"/>
              </a:rPr>
              <a:t>Sarah Rodefer, MSW</a:t>
            </a:r>
          </a:p>
          <a:p>
            <a:pPr algn="ctr" eaLnBrk="1" hangingPunct="1"/>
            <a:r>
              <a:rPr lang="en-US" altLang="en-US">
                <a:latin typeface="Georgia" panose="02040502050405020303" pitchFamily="18" charset="0"/>
              </a:rPr>
              <a:t>Program Director</a:t>
            </a:r>
          </a:p>
          <a:p>
            <a:pPr algn="ctr" eaLnBrk="1" hangingPunct="1"/>
            <a:r>
              <a:rPr lang="en-US" altLang="en-US">
                <a:latin typeface="Georgia" panose="02040502050405020303" pitchFamily="18" charset="0"/>
              </a:rPr>
              <a:t>sarah@namiwaukesha.org</a:t>
            </a:r>
          </a:p>
          <a:p>
            <a:pPr algn="ctr" eaLnBrk="1" hangingPunct="1"/>
            <a:r>
              <a:rPr lang="en-US" altLang="en-US">
                <a:latin typeface="Georgia" panose="02040502050405020303" pitchFamily="18" charset="0"/>
              </a:rPr>
              <a:t>262-409-2745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Most often people think…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Sick</a:t>
            </a:r>
          </a:p>
          <a:p>
            <a:pPr eaLnBrk="1" hangingPunct="1"/>
            <a:r>
              <a:rPr lang="en-US" altLang="en-US" smtClean="0"/>
              <a:t>Disturbed</a:t>
            </a:r>
          </a:p>
          <a:p>
            <a:pPr eaLnBrk="1" hangingPunct="1"/>
            <a:r>
              <a:rPr lang="en-US" altLang="en-US" smtClean="0"/>
              <a:t>Helpless</a:t>
            </a:r>
          </a:p>
          <a:p>
            <a:pPr eaLnBrk="1" hangingPunct="1"/>
            <a:r>
              <a:rPr lang="en-US" altLang="en-US" smtClean="0"/>
              <a:t>Damaged</a:t>
            </a:r>
          </a:p>
          <a:p>
            <a:pPr eaLnBrk="1" hangingPunct="1"/>
            <a:r>
              <a:rPr lang="en-US" altLang="en-US" smtClean="0"/>
              <a:t>Weak</a:t>
            </a:r>
          </a:p>
          <a:p>
            <a:pPr eaLnBrk="1" hangingPunct="1"/>
            <a:r>
              <a:rPr lang="en-US" altLang="en-US" smtClean="0"/>
              <a:t>Scary</a:t>
            </a:r>
          </a:p>
          <a:p>
            <a:pPr eaLnBrk="1" hangingPunct="1"/>
            <a:r>
              <a:rPr lang="en-US" altLang="en-US" smtClean="0"/>
              <a:t>Lazy</a:t>
            </a:r>
          </a:p>
          <a:p>
            <a:pPr eaLnBrk="1" hangingPunct="1"/>
            <a:r>
              <a:rPr lang="en-US" altLang="en-US" smtClean="0"/>
              <a:t>Criminal</a:t>
            </a:r>
          </a:p>
          <a:p>
            <a:pPr eaLnBrk="1" hangingPunct="1"/>
            <a:r>
              <a:rPr lang="en-US" altLang="en-US" smtClean="0"/>
              <a:t>And many other negative 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What is the Definition of Stigma?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Any mark of infamy or disgrace; sign of moral blemish; stain or reproach cause by dishonorable conduct; reproachful characterization.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400" smtClean="0"/>
              <a:t>http://www.webster-dictionary.net/definition/Stigma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What Are Stigma’s Roots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are 4 main components to stigma:</a:t>
            </a:r>
          </a:p>
          <a:p>
            <a:pPr lvl="1" eaLnBrk="1" hangingPunct="1"/>
            <a:r>
              <a:rPr lang="en-US" altLang="en-US" smtClean="0"/>
              <a:t>Labeling someone with a condition</a:t>
            </a:r>
          </a:p>
          <a:p>
            <a:pPr lvl="1" eaLnBrk="1" hangingPunct="1"/>
            <a:r>
              <a:rPr lang="en-US" altLang="en-US" smtClean="0"/>
              <a:t>Stereotyping people with that condition</a:t>
            </a:r>
          </a:p>
          <a:p>
            <a:pPr lvl="1" eaLnBrk="1" hangingPunct="1"/>
            <a:r>
              <a:rPr lang="en-US" altLang="en-US" sz="2300" smtClean="0"/>
              <a:t>Creating a division such as a superior “healthy” group vs. a lesser “sick” group</a:t>
            </a:r>
          </a:p>
          <a:p>
            <a:pPr lvl="1" eaLnBrk="1" hangingPunct="1"/>
            <a:r>
              <a:rPr lang="en-US" altLang="en-US" sz="2300" smtClean="0"/>
              <a:t>Discriminating against someone on the basis of their label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The Effects of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“Stigma” is an umbrella term that is used when talking about the negative effects that come with being in the minority of a larger group.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When talking specifically about mental illness, stigma may refer to or cause: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Fear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Shame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Guilt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Avoidance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Embarrassment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Low Self-esteem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Isolation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Stereotyping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What Stigma Can Cause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An individual with mental illness to not get treatment because of fear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To hide the mental illness out of guilt or for fear they will be scorned by family members, friends or society in general.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Social isolation because of embarrassment or shame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Hardships Caused by Stigma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belief that recovery cannot happen because of a stereotype that persons with mental illness are less competent, cannot work or should be institutionalized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 decreased access to adequate services (as compared to a physical illness)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current lack of mental health parity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 people with mental illness have been subject to physical and verbal abuse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Even though it is against the law, employers may discriminate on hiring an employee and promotions based on mental illness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Sometimes it is difficult to find landlords who will accept a tenant with severe and persistent mental illness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8B7BF"/>
                </a:solidFill>
              </a:rPr>
              <a:t>So, What Are Some Causes of Stigma?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term “mental illness” itself implies a distinction from “physical illness”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“Mental” suggests not a legitimate medical condition, but rather something that results from one’s own doing or choices.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Media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Their accounts of crime.  Statistics do not show a correlation between medicated mental illness and violence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Inaccurate portrayals on TV and movies about characters with mental illnesses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These negative portrayals fuel fear and mistrust and reinforce distorted perceptions, leading to even more stigma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570</TotalTime>
  <Words>1313</Words>
  <Application>Microsoft Office PowerPoint</Application>
  <PresentationFormat>On-screen Show (4:3)</PresentationFormat>
  <Paragraphs>207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Georgia</vt:lpstr>
      <vt:lpstr>Wingdings 2</vt:lpstr>
      <vt:lpstr>Wingdings</vt:lpstr>
      <vt:lpstr>Calibri</vt:lpstr>
      <vt:lpstr>Civic</vt:lpstr>
      <vt:lpstr>Stigma  and  Person First Language</vt:lpstr>
      <vt:lpstr>What do you first think of when you hear…</vt:lpstr>
      <vt:lpstr>Most often people think…</vt:lpstr>
      <vt:lpstr>What is the Definition of Stigma?</vt:lpstr>
      <vt:lpstr>What Are Stigma’s Roots</vt:lpstr>
      <vt:lpstr>The Effects of Stigma</vt:lpstr>
      <vt:lpstr>What Stigma Can Cause</vt:lpstr>
      <vt:lpstr>Hardships Caused by Stigma</vt:lpstr>
      <vt:lpstr>So, What Are Some Causes of Stigma?</vt:lpstr>
      <vt:lpstr>How do we reduce stigma?</vt:lpstr>
      <vt:lpstr>Person First Language</vt:lpstr>
      <vt:lpstr>What do you call a person with a disability?</vt:lpstr>
      <vt:lpstr>…a person  </vt:lpstr>
      <vt:lpstr>PowerPoint Presentation</vt:lpstr>
      <vt:lpstr>Other examples of person first language</vt:lpstr>
      <vt:lpstr>“A homeless person;” “the homeless”</vt:lpstr>
      <vt:lpstr>Imagine There Was No Stigma to Mental Illness | Dr. Jeffrey Lieberman | TEDxCharlottesville </vt:lpstr>
      <vt:lpstr>Activity on person first language</vt:lpstr>
      <vt:lpstr>Recovery is Possible</vt:lpstr>
      <vt:lpstr>More on Recovery</vt:lpstr>
      <vt:lpstr>Recovery Wrap-up</vt:lpstr>
      <vt:lpstr>Recovery Happens to Everyone</vt:lpstr>
      <vt:lpstr>Recovery is…</vt:lpstr>
      <vt:lpstr>Recovery is not…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Stigma</dc:title>
  <dc:creator>Aaron Winden</dc:creator>
  <cp:lastModifiedBy>Carrie Poser</cp:lastModifiedBy>
  <cp:revision>61</cp:revision>
  <dcterms:created xsi:type="dcterms:W3CDTF">2010-10-12T18:09:48Z</dcterms:created>
  <dcterms:modified xsi:type="dcterms:W3CDTF">2017-02-09T14:39:43Z</dcterms:modified>
</cp:coreProperties>
</file>