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notesMasterIdLst>
    <p:notesMasterId r:id="rId18"/>
  </p:notesMasterIdLst>
  <p:sldIdLst>
    <p:sldId id="256" r:id="rId2"/>
    <p:sldId id="273" r:id="rId3"/>
    <p:sldId id="257" r:id="rId4"/>
    <p:sldId id="258" r:id="rId5"/>
    <p:sldId id="270" r:id="rId6"/>
    <p:sldId id="269" r:id="rId7"/>
    <p:sldId id="259" r:id="rId8"/>
    <p:sldId id="272" r:id="rId9"/>
    <p:sldId id="260" r:id="rId10"/>
    <p:sldId id="261" r:id="rId11"/>
    <p:sldId id="265" r:id="rId12"/>
    <p:sldId id="266" r:id="rId13"/>
    <p:sldId id="262" r:id="rId14"/>
    <p:sldId id="267" r:id="rId15"/>
    <p:sldId id="264" r:id="rId16"/>
    <p:sldId id="271" r:id="rId1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9181" autoAdjust="0"/>
  </p:normalViewPr>
  <p:slideViewPr>
    <p:cSldViewPr snapToGrid="0">
      <p:cViewPr varScale="1">
        <p:scale>
          <a:sx n="90" d="100"/>
          <a:sy n="90" d="100"/>
        </p:scale>
        <p:origin x="13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3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B19BD2-6E73-47DD-A3DC-4EEB8AD00569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1"/>
            <a:ext cx="5608320" cy="366045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8B8CD8F-FC1B-4BE7-B744-450AD1DA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72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Landon Williams – Policy Initiatives Advisor</a:t>
            </a:r>
          </a:p>
          <a:p>
            <a:r>
              <a:rPr lang="en-US" dirty="0"/>
              <a:t>Padraic Durkin – Grants Specialist</a:t>
            </a:r>
          </a:p>
          <a:p>
            <a:endParaRPr lang="en-US" dirty="0"/>
          </a:p>
          <a:p>
            <a:r>
              <a:rPr lang="en-US" dirty="0"/>
              <a:t>We are all here today to provide some updates to the EHH and TBRA programs and answer any questions regarding any State supportive housing program.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8CD8F-FC1B-4BE7-B744-450AD1DA14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4526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8CD8F-FC1B-4BE7-B744-450AD1DA148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362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The federal HOME Investment Partnership Program was created to help produce housing opportunities for lower-income households.</a:t>
            </a:r>
          </a:p>
          <a:p>
            <a:pPr defTabSz="931774">
              <a:defRPr/>
            </a:pPr>
            <a:r>
              <a:rPr lang="en-US" dirty="0"/>
              <a:t>HOME funds are allocated by formula to state and local governments that are called Participating Jurisdictions.</a:t>
            </a:r>
          </a:p>
          <a:p>
            <a:endParaRPr lang="en-US" dirty="0"/>
          </a:p>
          <a:p>
            <a:pPr defTabSz="931774">
              <a:defRPr/>
            </a:pPr>
            <a:r>
              <a:rPr lang="en-US" dirty="0"/>
              <a:t>The subsidy moves with the tenant – if a lease expires, a household can take its TBRA subsidy and move to a different unit</a:t>
            </a:r>
          </a:p>
          <a:p>
            <a:endParaRPr lang="en-US" dirty="0"/>
          </a:p>
          <a:p>
            <a:pPr defTabSz="931774">
              <a:defRPr/>
            </a:pPr>
            <a:r>
              <a:rPr lang="en-US" dirty="0"/>
              <a:t>The level of TBRA subsidy varies – based upon household income, the particular housing unit, and the county’s rent standard </a:t>
            </a:r>
          </a:p>
          <a:p>
            <a:pPr defTabSz="931774">
              <a:defRPr/>
            </a:pPr>
            <a:r>
              <a:rPr lang="en-US" dirty="0"/>
              <a:t>	- the rent standard is based on HUD’s Fair Market Rent standards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94FC2-7734-4AF0-9D9A-F3E3784A605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169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80% CMI eligible with approval for DECHR</a:t>
            </a:r>
          </a:p>
          <a:p>
            <a:endParaRPr lang="en-US" dirty="0"/>
          </a:p>
          <a:p>
            <a:r>
              <a:rPr lang="en-US" dirty="0"/>
              <a:t>Staff time spent on HQS inspections and client income determinations may also be charged to the grant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8CD8F-FC1B-4BE7-B744-450AD1DA148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323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Match report – added match section to payment request form instead</a:t>
            </a:r>
          </a:p>
          <a:p>
            <a:r>
              <a:rPr lang="en-US" dirty="0"/>
              <a:t>HQS inspection &amp; income determination-cost calculation forms – only required in client files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8CD8F-FC1B-4BE7-B744-450AD1DA148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2956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8CD8F-FC1B-4BE7-B744-450AD1DA148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761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8CD8F-FC1B-4BE7-B744-450AD1DA148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285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Questions about any program?</a:t>
            </a:r>
          </a:p>
          <a:p>
            <a:endParaRPr lang="en-US" dirty="0"/>
          </a:p>
          <a:p>
            <a:r>
              <a:rPr lang="en-US" dirty="0"/>
              <a:t>Brochures and business cards are available.</a:t>
            </a:r>
          </a:p>
          <a:p>
            <a:endParaRPr lang="en-US" dirty="0"/>
          </a:p>
          <a:p>
            <a:r>
              <a:rPr lang="en-US" dirty="0"/>
              <a:t>EHH lead agencies can reallocate funding among their subrecipients; they are encouraged to do so if a sub is not spending funds on a timely basis. Local </a:t>
            </a:r>
            <a:r>
              <a:rPr lang="en-US" dirty="0" err="1"/>
              <a:t>CoCs</a:t>
            </a:r>
            <a:r>
              <a:rPr lang="en-US" dirty="0"/>
              <a:t> can determine an internal process if wanted.</a:t>
            </a:r>
          </a:p>
          <a:p>
            <a:r>
              <a:rPr lang="en-US" dirty="0"/>
              <a:t>Just need to submit a budget adjustment form to DEHCR.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8CD8F-FC1B-4BE7-B744-450AD1DA148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354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8CD8F-FC1B-4BE7-B744-450AD1DA148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628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Budget caps – maximums can be set at the local level</a:t>
            </a:r>
          </a:p>
          <a:p>
            <a:r>
              <a:rPr lang="en-US" dirty="0"/>
              <a:t>50/50 constraint – direct assistance must still be provided, but a different funding source may be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8CD8F-FC1B-4BE7-B744-450AD1DA148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498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8CD8F-FC1B-4BE7-B744-450AD1DA148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23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If HPP is not used as match to ESG, agencies are not required to use coordinated entry or follow the other ESG requirements.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8CD8F-FC1B-4BE7-B744-450AD1DA148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553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Formerly THP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If HAP is not used as match to ESG, agencies are not required to use coordinated entry or follow the other ESG requirements.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8CD8F-FC1B-4BE7-B744-450AD1DA148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99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application will come out early next week. Will be due late March.</a:t>
            </a:r>
          </a:p>
          <a:p>
            <a:r>
              <a:rPr lang="en-US" dirty="0"/>
              <a:t>Please email me with any questions.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8CD8F-FC1B-4BE7-B744-450AD1DA148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414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Will also use some type of hold harmless so that funding amounts don’t changed wildly.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8CD8F-FC1B-4BE7-B744-450AD1DA148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402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8CD8F-FC1B-4BE7-B744-450AD1DA148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591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1932-B327-4FC1-BDF8-46D074702DC2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C137-2D99-47DC-9CB2-4906A1456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64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1932-B327-4FC1-BDF8-46D074702DC2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C137-2D99-47DC-9CB2-4906A1456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423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1932-B327-4FC1-BDF8-46D074702DC2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C137-2D99-47DC-9CB2-4906A145621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0123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1932-B327-4FC1-BDF8-46D074702DC2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C137-2D99-47DC-9CB2-4906A1456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08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1932-B327-4FC1-BDF8-46D074702DC2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C137-2D99-47DC-9CB2-4906A145621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2800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1932-B327-4FC1-BDF8-46D074702DC2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C137-2D99-47DC-9CB2-4906A1456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5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1932-B327-4FC1-BDF8-46D074702DC2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C137-2D99-47DC-9CB2-4906A1456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793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1932-B327-4FC1-BDF8-46D074702DC2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C137-2D99-47DC-9CB2-4906A1456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956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1932-B327-4FC1-BDF8-46D074702DC2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C137-2D99-47DC-9CB2-4906A1456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75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1932-B327-4FC1-BDF8-46D074702DC2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C137-2D99-47DC-9CB2-4906A1456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6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1932-B327-4FC1-BDF8-46D074702DC2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C137-2D99-47DC-9CB2-4906A1456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98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1932-B327-4FC1-BDF8-46D074702DC2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C137-2D99-47DC-9CB2-4906A1456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1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1932-B327-4FC1-BDF8-46D074702DC2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C137-2D99-47DC-9CB2-4906A1456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5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1932-B327-4FC1-BDF8-46D074702DC2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C137-2D99-47DC-9CB2-4906A1456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1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1932-B327-4FC1-BDF8-46D074702DC2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C137-2D99-47DC-9CB2-4906A1456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98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C137-2D99-47DC-9CB2-4906A14562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1932-B327-4FC1-BDF8-46D074702DC2}" type="datetimeFigureOut">
              <a:rPr lang="en-US" smtClean="0"/>
              <a:t>2/13/2019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90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41932-B327-4FC1-BDF8-46D074702DC2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508C137-2D99-47DC-9CB2-4906A1456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95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Sarah.Isaak@Wisconsin.gov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4FC5D-6483-4FB8-B46F-BFD748D8E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2532" y="1568741"/>
            <a:ext cx="7766936" cy="186025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Supportive Housing Update 2019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63753C-7749-4912-A103-D7D169D890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146470"/>
            <a:ext cx="8767860" cy="186025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Sarah Isaak, Grants Specialist-Advanced</a:t>
            </a:r>
          </a:p>
          <a:p>
            <a:pPr algn="ctr"/>
            <a:r>
              <a:rPr lang="en-US" dirty="0"/>
              <a:t>Department of Administration</a:t>
            </a:r>
          </a:p>
          <a:p>
            <a:pPr algn="ctr"/>
            <a:r>
              <a:rPr lang="en-US" dirty="0"/>
              <a:t>Division of Energy, Housing &amp; Community Resources (DEHCR)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0AC3A4-E65F-4505-ABCE-491BE1A9AE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96836"/>
            <a:ext cx="2441956" cy="15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475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E85D1-3C35-4D29-8488-5AC5D3B87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2972"/>
          </a:xfrm>
        </p:spPr>
        <p:txBody>
          <a:bodyPr/>
          <a:lstStyle/>
          <a:p>
            <a:r>
              <a:rPr lang="en-US" dirty="0"/>
              <a:t>Client File Checklists </a:t>
            </a:r>
            <a:r>
              <a:rPr lang="en-US" sz="3200" i="1" dirty="0"/>
              <a:t>(cont.)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ED2FE-F3E7-4E32-A429-02A0C86CF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70077"/>
            <a:ext cx="8596668" cy="4622334"/>
          </a:xfrm>
        </p:spPr>
        <p:txBody>
          <a:bodyPr>
            <a:normAutofit/>
          </a:bodyPr>
          <a:lstStyle/>
          <a:p>
            <a:r>
              <a:rPr lang="en-US" dirty="0"/>
              <a:t>Homelessness Prevention</a:t>
            </a:r>
          </a:p>
          <a:p>
            <a:pPr lvl="1"/>
            <a:r>
              <a:rPr lang="en-US" dirty="0"/>
              <a:t>Added “at-risk of homelessness” to eligible definitions</a:t>
            </a:r>
          </a:p>
          <a:p>
            <a:pPr lvl="1"/>
            <a:r>
              <a:rPr lang="en-US" dirty="0"/>
              <a:t>Removed requirement for monthly meetings and a housing stability plan when only mediation, legal services, or credit repair is provided</a:t>
            </a:r>
          </a:p>
          <a:p>
            <a:pPr lvl="1"/>
            <a:r>
              <a:rPr lang="en-US" dirty="0"/>
              <a:t>Separated out requirements when financial assistance is provided</a:t>
            </a:r>
          </a:p>
          <a:p>
            <a:r>
              <a:rPr lang="en-US" dirty="0"/>
              <a:t>Rapid Re-housing</a:t>
            </a:r>
          </a:p>
          <a:p>
            <a:pPr lvl="1"/>
            <a:r>
              <a:rPr lang="en-US" dirty="0"/>
              <a:t>Separated out requirements when financial assistance is provided</a:t>
            </a:r>
          </a:p>
          <a:p>
            <a:pPr lvl="0"/>
            <a:r>
              <a:rPr lang="en-US" dirty="0"/>
              <a:t>Street Outreach</a:t>
            </a:r>
          </a:p>
          <a:p>
            <a:pPr lvl="1"/>
            <a:r>
              <a:rPr lang="en-US" dirty="0"/>
              <a:t>Removed Category 3 homeless from eligibility definitions</a:t>
            </a:r>
          </a:p>
          <a:p>
            <a:r>
              <a:rPr lang="en-US" dirty="0"/>
              <a:t>New checklists</a:t>
            </a:r>
          </a:p>
          <a:p>
            <a:pPr lvl="1"/>
            <a:r>
              <a:rPr lang="en-US" dirty="0"/>
              <a:t>Diversion programs</a:t>
            </a:r>
          </a:p>
          <a:p>
            <a:pPr lvl="1"/>
            <a:r>
              <a:rPr lang="en-US" dirty="0"/>
              <a:t>Housing Assistance Programs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066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F3191-05EE-4B7A-A64A-38AFDFF5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7987272" cy="1320800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Tenant Based Rental Assistance (TBRA)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95B18-F9A2-482E-AA47-F97252930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6050"/>
            <a:ext cx="8691880" cy="4154750"/>
          </a:xfrm>
        </p:spPr>
        <p:txBody>
          <a:bodyPr>
            <a:normAutofit/>
          </a:bodyPr>
          <a:lstStyle/>
          <a:p>
            <a:r>
              <a:rPr lang="en-US" dirty="0"/>
              <a:t>The federal HOME Investment Partnership Program was created to help produce housing opportunities for lower-income households</a:t>
            </a:r>
          </a:p>
          <a:p>
            <a:r>
              <a:rPr lang="en-US" dirty="0"/>
              <a:t>Funding is provided to local governments, housing authorities and non-profit organizations </a:t>
            </a:r>
          </a:p>
          <a:p>
            <a:r>
              <a:rPr lang="en-US" dirty="0"/>
              <a:t>Provides a rental subsidy that can be used to help individual households afford housing costs such as rent and security deposits</a:t>
            </a:r>
          </a:p>
          <a:p>
            <a:pPr lvl="1"/>
            <a:r>
              <a:rPr lang="en-US" dirty="0"/>
              <a:t>May also provide utility assistance, but only if rental assistance or a security deposit is also provided</a:t>
            </a:r>
          </a:p>
          <a:p>
            <a:r>
              <a:rPr lang="en-US" dirty="0"/>
              <a:t>The subsidy moves with the tenant</a:t>
            </a:r>
          </a:p>
          <a:p>
            <a:r>
              <a:rPr lang="en-US" dirty="0"/>
              <a:t>The level of subsidy varies</a:t>
            </a:r>
          </a:p>
          <a:p>
            <a:pPr lvl="1"/>
            <a:r>
              <a:rPr lang="en-US" dirty="0"/>
              <a:t>Households must pay a minimum of 30% of their adjusted monthly income toward rent</a:t>
            </a:r>
          </a:p>
        </p:txBody>
      </p:sp>
    </p:spTree>
    <p:extLst>
      <p:ext uri="{BB962C8B-B14F-4D97-AF65-F5344CB8AC3E}">
        <p14:creationId xmlns:p14="http://schemas.microsoft.com/office/powerpoint/2010/main" val="1467029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399FB-CDB9-43D5-BEDE-FFE04F841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2320"/>
          </a:xfrm>
        </p:spPr>
        <p:txBody>
          <a:bodyPr/>
          <a:lstStyle/>
          <a:p>
            <a:r>
              <a:rPr lang="en-US" dirty="0"/>
              <a:t>TBRA</a:t>
            </a:r>
            <a:r>
              <a:rPr lang="en-US" i="1" dirty="0"/>
              <a:t>…(cont.)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8D3EF-57AC-4C41-A3ED-8AF0B16F8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6080"/>
            <a:ext cx="8791786" cy="4856480"/>
          </a:xfrm>
        </p:spPr>
        <p:txBody>
          <a:bodyPr>
            <a:normAutofit/>
          </a:bodyPr>
          <a:lstStyle/>
          <a:p>
            <a:r>
              <a:rPr lang="en-US" dirty="0"/>
              <a:t>Client Eligibility</a:t>
            </a:r>
          </a:p>
          <a:p>
            <a:pPr lvl="1"/>
            <a:r>
              <a:rPr lang="en-US" dirty="0"/>
              <a:t>Client must be homeless or at risk of homelessness</a:t>
            </a:r>
          </a:p>
          <a:p>
            <a:pPr lvl="1"/>
            <a:r>
              <a:rPr lang="en-US" dirty="0"/>
              <a:t>Household income may not exceed 60% of the County Median Income (CMI)</a:t>
            </a:r>
          </a:p>
          <a:p>
            <a:r>
              <a:rPr lang="en-US" dirty="0"/>
              <a:t>Eligible services include rental assistance, security deposit assistance, and utility assistance</a:t>
            </a:r>
          </a:p>
          <a:p>
            <a:r>
              <a:rPr lang="en-US" dirty="0"/>
              <a:t>Assistance may be received for up to 24 months</a:t>
            </a:r>
          </a:p>
          <a:p>
            <a:r>
              <a:rPr lang="en-US" dirty="0"/>
              <a:t>Supportive services are often provided alongside the rent assistance</a:t>
            </a:r>
          </a:p>
          <a:p>
            <a:pPr lvl="1"/>
            <a:r>
              <a:rPr lang="en-US" dirty="0"/>
              <a:t>Case management, mental health services, transportation assistance, etc.</a:t>
            </a:r>
          </a:p>
          <a:p>
            <a:r>
              <a:rPr lang="en-US" dirty="0"/>
              <a:t>Units must meet Housing Quality Standards (HQS)</a:t>
            </a:r>
          </a:p>
          <a:p>
            <a:r>
              <a:rPr lang="en-US" dirty="0"/>
              <a:t>Use of HMIS is required</a:t>
            </a:r>
          </a:p>
          <a:p>
            <a:r>
              <a:rPr lang="en-US" dirty="0"/>
              <a:t>Participation in coordinated entry is encouraged, but not required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903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39D5F-8CD9-43F0-AED3-550E84E57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2363"/>
          </a:xfrm>
        </p:spPr>
        <p:txBody>
          <a:bodyPr/>
          <a:lstStyle/>
          <a:p>
            <a:r>
              <a:rPr lang="en-US" dirty="0"/>
              <a:t>TBRA</a:t>
            </a:r>
            <a:r>
              <a:rPr lang="en-US" i="1" dirty="0"/>
              <a:t>…(cont.)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524C2-0096-4807-8FC0-CE8EA5375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51963"/>
            <a:ext cx="8928305" cy="4804449"/>
          </a:xfrm>
        </p:spPr>
        <p:txBody>
          <a:bodyPr/>
          <a:lstStyle/>
          <a:p>
            <a:r>
              <a:rPr lang="en-US" dirty="0"/>
              <a:t>Changes to Program Manual</a:t>
            </a:r>
          </a:p>
          <a:p>
            <a:pPr lvl="1"/>
            <a:r>
              <a:rPr lang="en-US" dirty="0"/>
              <a:t>Changed match requirement to best effort</a:t>
            </a:r>
          </a:p>
          <a:p>
            <a:pPr lvl="1"/>
            <a:r>
              <a:rPr lang="en-US" dirty="0"/>
              <a:t>Changed client eligibility requirements</a:t>
            </a:r>
          </a:p>
          <a:p>
            <a:pPr lvl="2"/>
            <a:r>
              <a:rPr lang="en-US" dirty="0"/>
              <a:t>Allow clients with income up to 80% CMI with DEHCR approval</a:t>
            </a:r>
          </a:p>
          <a:p>
            <a:pPr lvl="2"/>
            <a:r>
              <a:rPr lang="en-US" dirty="0"/>
              <a:t>Changed target population to simply “homeless or at-risk of homelessness”</a:t>
            </a:r>
          </a:p>
          <a:p>
            <a:pPr lvl="1"/>
            <a:r>
              <a:rPr lang="en-US" dirty="0"/>
              <a:t>Security deposit only assistance is allowable</a:t>
            </a:r>
          </a:p>
          <a:p>
            <a:pPr lvl="1"/>
            <a:r>
              <a:rPr lang="en-US" dirty="0"/>
              <a:t>Changed maximum length of service from 18 months to 24 months</a:t>
            </a:r>
          </a:p>
          <a:p>
            <a:pPr lvl="1"/>
            <a:r>
              <a:rPr lang="en-US" dirty="0"/>
              <a:t>Changed provision of supportive services from requirement to best effort</a:t>
            </a:r>
          </a:p>
          <a:p>
            <a:pPr lvl="1"/>
            <a:r>
              <a:rPr lang="en-US" dirty="0"/>
              <a:t>Reduced reporting requirements to DEHCR</a:t>
            </a:r>
          </a:p>
          <a:p>
            <a:pPr lvl="2"/>
            <a:r>
              <a:rPr lang="en-US" dirty="0"/>
              <a:t>Removed match report, activity set-up report, HQS inspections, income determination-cost calculation form, HMIS report, and certificate of completion of contract</a:t>
            </a:r>
          </a:p>
        </p:txBody>
      </p:sp>
    </p:spTree>
    <p:extLst>
      <p:ext uri="{BB962C8B-B14F-4D97-AF65-F5344CB8AC3E}">
        <p14:creationId xmlns:p14="http://schemas.microsoft.com/office/powerpoint/2010/main" val="2846365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E3DBC-45E5-4FC3-9C74-D9155059A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55040"/>
          </a:xfrm>
        </p:spPr>
        <p:txBody>
          <a:bodyPr/>
          <a:lstStyle/>
          <a:p>
            <a:r>
              <a:rPr lang="en-US" dirty="0"/>
              <a:t>TBRA</a:t>
            </a:r>
            <a:r>
              <a:rPr lang="en-US" i="1" dirty="0"/>
              <a:t> </a:t>
            </a:r>
            <a:r>
              <a:rPr lang="en-US" dirty="0"/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4BDF2-F57D-44E3-82E0-6388953B0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69441"/>
            <a:ext cx="8596668" cy="4171922"/>
          </a:xfrm>
        </p:spPr>
        <p:txBody>
          <a:bodyPr/>
          <a:lstStyle/>
          <a:p>
            <a:r>
              <a:rPr lang="en-US" dirty="0"/>
              <a:t>The 2019-2021 TBRA application cycle is currently underway</a:t>
            </a:r>
          </a:p>
          <a:p>
            <a:r>
              <a:rPr lang="en-US" dirty="0"/>
              <a:t>Applications are due February 28, 2019</a:t>
            </a:r>
          </a:p>
          <a:p>
            <a:r>
              <a:rPr lang="en-US" dirty="0"/>
              <a:t>New two-year contracts will begin July 1, 2019</a:t>
            </a:r>
          </a:p>
          <a:p>
            <a:r>
              <a:rPr lang="en-US" dirty="0"/>
              <a:t>New agencies are strongly encouraged to apply</a:t>
            </a:r>
          </a:p>
          <a:p>
            <a:r>
              <a:rPr lang="en-US" dirty="0"/>
              <a:t>See the DOA website for more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999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39D5F-8CD9-43F0-AED3-550E84E57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2363"/>
          </a:xfrm>
        </p:spPr>
        <p:txBody>
          <a:bodyPr/>
          <a:lstStyle/>
          <a:p>
            <a:r>
              <a:rPr lang="en-US" dirty="0"/>
              <a:t>TBRA and ESG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524C2-0096-4807-8FC0-CE8EA5375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1963"/>
            <a:ext cx="8596668" cy="4489399"/>
          </a:xfrm>
        </p:spPr>
        <p:txBody>
          <a:bodyPr/>
          <a:lstStyle/>
          <a:p>
            <a:r>
              <a:rPr lang="en-US" dirty="0"/>
              <a:t>TBRA can be used to match ESG, as long as both TBRA and ESG requirements are met</a:t>
            </a:r>
          </a:p>
          <a:p>
            <a:pPr lvl="1"/>
            <a:r>
              <a:rPr lang="en-US" dirty="0"/>
              <a:t>ESG has a more restrictive income requirement</a:t>
            </a:r>
          </a:p>
          <a:p>
            <a:pPr lvl="1"/>
            <a:r>
              <a:rPr lang="en-US" dirty="0"/>
              <a:t>TBRA requires HQS inspections</a:t>
            </a:r>
          </a:p>
          <a:p>
            <a:r>
              <a:rPr lang="en-US" dirty="0"/>
              <a:t>Options</a:t>
            </a:r>
          </a:p>
          <a:p>
            <a:pPr lvl="1"/>
            <a:r>
              <a:rPr lang="en-US" dirty="0"/>
              <a:t>TBRA could fund rental assistance while ESG funds case management</a:t>
            </a:r>
          </a:p>
          <a:p>
            <a:pPr lvl="1"/>
            <a:r>
              <a:rPr lang="en-US" dirty="0"/>
              <a:t>A client who exceeds the ESG income requirement at recertification could transfer to a TBRA program</a:t>
            </a:r>
          </a:p>
          <a:p>
            <a:pPr lvl="1"/>
            <a:r>
              <a:rPr lang="en-US" dirty="0"/>
              <a:t>A client could receive ESG assistance for 24 months, and then TBRA assistance for an additional 24 months</a:t>
            </a:r>
          </a:p>
        </p:txBody>
      </p:sp>
    </p:spTree>
    <p:extLst>
      <p:ext uri="{BB962C8B-B14F-4D97-AF65-F5344CB8AC3E}">
        <p14:creationId xmlns:p14="http://schemas.microsoft.com/office/powerpoint/2010/main" val="3576036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92D2C-3675-4AFB-AFBC-7E2215349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16638"/>
            <a:ext cx="8596668" cy="762000"/>
          </a:xfrm>
        </p:spPr>
        <p:txBody>
          <a:bodyPr/>
          <a:lstStyle/>
          <a:p>
            <a:pPr algn="ctr"/>
            <a:r>
              <a:rPr lang="en-US" dirty="0"/>
              <a:t>Any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25AE0-EBAF-4146-9E58-3E1687FAB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Contact Information</a:t>
            </a:r>
          </a:p>
          <a:p>
            <a:pPr marL="0" indent="0">
              <a:buNone/>
            </a:pPr>
            <a:r>
              <a:rPr lang="en-US" dirty="0"/>
              <a:t>Sarah Isaak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Sarah.Isaak@Wisconsin.gov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608-261-6256</a:t>
            </a:r>
          </a:p>
        </p:txBody>
      </p:sp>
    </p:spTree>
    <p:extLst>
      <p:ext uri="{BB962C8B-B14F-4D97-AF65-F5344CB8AC3E}">
        <p14:creationId xmlns:p14="http://schemas.microsoft.com/office/powerpoint/2010/main" val="1069353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B84C3-AB45-48BF-9196-8AF190A24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C5087-73F5-4682-AAFF-99FCBD324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399"/>
            <a:ext cx="8596668" cy="4110963"/>
          </a:xfrm>
        </p:spPr>
        <p:txBody>
          <a:bodyPr/>
          <a:lstStyle/>
          <a:p>
            <a:r>
              <a:rPr lang="en-US" dirty="0"/>
              <a:t>EHH Program Manual Changes</a:t>
            </a:r>
          </a:p>
          <a:p>
            <a:r>
              <a:rPr lang="en-US" dirty="0"/>
              <a:t>2019-2020 Application</a:t>
            </a:r>
          </a:p>
          <a:p>
            <a:pPr lvl="1"/>
            <a:r>
              <a:rPr lang="en-US" dirty="0"/>
              <a:t>Funding Allocation Formula</a:t>
            </a:r>
          </a:p>
          <a:p>
            <a:r>
              <a:rPr lang="en-US" dirty="0"/>
              <a:t>Client File Checklist Changes</a:t>
            </a:r>
          </a:p>
          <a:p>
            <a:r>
              <a:rPr lang="en-US" dirty="0"/>
              <a:t>Tenant Based Rental Assistance (TBRA)</a:t>
            </a:r>
          </a:p>
          <a:p>
            <a:r>
              <a:rPr lang="en-US" dirty="0"/>
              <a:t>TBRA Application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88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FFEA5-110F-48CB-9AA1-53C82A2AB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4250"/>
          </a:xfrm>
        </p:spPr>
        <p:txBody>
          <a:bodyPr/>
          <a:lstStyle/>
          <a:p>
            <a:r>
              <a:rPr lang="en-US" dirty="0"/>
              <a:t>EHH Program Manual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AB6EE-1785-4CDB-A3CD-A3F961B83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8133"/>
            <a:ext cx="8596668" cy="431323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Participant Eligibility Changes</a:t>
            </a:r>
          </a:p>
          <a:p>
            <a:pPr lvl="1"/>
            <a:r>
              <a:rPr lang="en-US" dirty="0"/>
              <a:t>Added “at-risk of homelessness” to eligibility options for homelessness prevention</a:t>
            </a:r>
          </a:p>
          <a:p>
            <a:pPr lvl="1"/>
            <a:r>
              <a:rPr lang="en-US" dirty="0"/>
              <a:t>Will accept Category 3 homeless for emergency shelter and homelessness prevention</a:t>
            </a:r>
          </a:p>
          <a:p>
            <a:pPr lvl="0"/>
            <a:r>
              <a:rPr lang="en-US" dirty="0"/>
              <a:t>Budget Changes</a:t>
            </a:r>
          </a:p>
          <a:p>
            <a:pPr lvl="1"/>
            <a:r>
              <a:rPr lang="en-US" dirty="0"/>
              <a:t>Removed $1,000 cap on utility assistance</a:t>
            </a:r>
          </a:p>
          <a:p>
            <a:pPr lvl="1"/>
            <a:r>
              <a:rPr lang="en-US" dirty="0"/>
              <a:t>Removed $25,000 cap on shelter and outreach projects</a:t>
            </a:r>
          </a:p>
          <a:p>
            <a:pPr lvl="1"/>
            <a:r>
              <a:rPr lang="en-US" dirty="0"/>
              <a:t>Removed 50/50 constraint on RRH and Prevention services/payments</a:t>
            </a:r>
          </a:p>
          <a:p>
            <a:r>
              <a:rPr lang="en-US" dirty="0"/>
              <a:t>Match Changes</a:t>
            </a:r>
          </a:p>
          <a:p>
            <a:pPr lvl="1"/>
            <a:r>
              <a:rPr lang="en-US" dirty="0"/>
              <a:t>Removed the necessity of using HPP as match for ESG</a:t>
            </a:r>
          </a:p>
          <a:p>
            <a:pPr lvl="1"/>
            <a:r>
              <a:rPr lang="en-US" dirty="0"/>
              <a:t>Updated volunteer rate to $10/hour for match purposes (used to be $5/hour)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61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C2091-4728-4719-AB7E-C56FD2A7C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9750"/>
          </a:xfrm>
        </p:spPr>
        <p:txBody>
          <a:bodyPr/>
          <a:lstStyle/>
          <a:p>
            <a:r>
              <a:rPr lang="en-US" dirty="0"/>
              <a:t>EHH Program Manual Changes </a:t>
            </a:r>
            <a:r>
              <a:rPr lang="en-US" sz="3200" i="1" dirty="0"/>
              <a:t>(cont.)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BA111-2326-4015-87FA-A6CB8E819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53967"/>
            <a:ext cx="8596668" cy="4187395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Other changes</a:t>
            </a:r>
          </a:p>
          <a:p>
            <a:pPr lvl="1"/>
            <a:r>
              <a:rPr lang="en-US" dirty="0"/>
              <a:t>Removed monthly report requirement</a:t>
            </a:r>
          </a:p>
          <a:p>
            <a:pPr lvl="1"/>
            <a:r>
              <a:rPr lang="en-US" dirty="0"/>
              <a:t>Removed PIT report requirement</a:t>
            </a:r>
          </a:p>
          <a:p>
            <a:pPr lvl="1"/>
            <a:r>
              <a:rPr lang="en-US" dirty="0"/>
              <a:t>Added a website source for finding comparable units for rent reasonableness</a:t>
            </a:r>
          </a:p>
          <a:p>
            <a:pPr lvl="1"/>
            <a:r>
              <a:rPr lang="en-US" dirty="0"/>
              <a:t>Separated out HPP and HAP requirements from ESG requirements</a:t>
            </a:r>
          </a:p>
        </p:txBody>
      </p:sp>
    </p:spTree>
    <p:extLst>
      <p:ext uri="{BB962C8B-B14F-4D97-AF65-F5344CB8AC3E}">
        <p14:creationId xmlns:p14="http://schemas.microsoft.com/office/powerpoint/2010/main" val="1133757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4C87-1C64-43F3-BCF6-1ED141D85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26160"/>
          </a:xfrm>
        </p:spPr>
        <p:txBody>
          <a:bodyPr/>
          <a:lstStyle/>
          <a:p>
            <a:r>
              <a:rPr lang="en-US" dirty="0"/>
              <a:t>Homelessness Prevention Program (HPP)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271EA-1076-4566-BB2E-A477A72E6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28801"/>
            <a:ext cx="8596668" cy="4212562"/>
          </a:xfrm>
        </p:spPr>
        <p:txBody>
          <a:bodyPr/>
          <a:lstStyle/>
          <a:p>
            <a:pPr lvl="0"/>
            <a:r>
              <a:rPr lang="en-US" dirty="0"/>
              <a:t>HPP grant funds may be used for rapid re-housing and homelessness prevention</a:t>
            </a:r>
          </a:p>
          <a:p>
            <a:pPr lvl="0"/>
            <a:r>
              <a:rPr lang="en-US" dirty="0"/>
              <a:t>Clients must be of low or moderate income</a:t>
            </a:r>
          </a:p>
          <a:p>
            <a:pPr lvl="0"/>
            <a:r>
              <a:rPr lang="en-US" dirty="0"/>
              <a:t>Housing units provided with rental assistance must comply with habitability standards</a:t>
            </a:r>
          </a:p>
          <a:p>
            <a:r>
              <a:rPr lang="en-US" dirty="0"/>
              <a:t>If HPP is used to match ESG, all ESG rules and requirements also apply</a:t>
            </a:r>
          </a:p>
          <a:p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113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F1786-4536-4A96-86FC-196FB48B0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3600"/>
          </a:xfrm>
        </p:spPr>
        <p:txBody>
          <a:bodyPr/>
          <a:lstStyle/>
          <a:p>
            <a:r>
              <a:rPr lang="en-US" dirty="0"/>
              <a:t>Housing Assistance Program (HAP)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BAC57-786B-4741-90C8-633328393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08481"/>
            <a:ext cx="9208346" cy="4232882"/>
          </a:xfrm>
        </p:spPr>
        <p:txBody>
          <a:bodyPr/>
          <a:lstStyle/>
          <a:p>
            <a:pPr lvl="0"/>
            <a:r>
              <a:rPr lang="en-US" dirty="0"/>
              <a:t>HAP grant funds may be used to support a housing program that does all of the following:</a:t>
            </a:r>
          </a:p>
          <a:p>
            <a:pPr lvl="1"/>
            <a:r>
              <a:rPr lang="en-US" dirty="0"/>
              <a:t>Utilizes only existing buildings at scattered sites</a:t>
            </a:r>
          </a:p>
          <a:p>
            <a:pPr lvl="1"/>
            <a:r>
              <a:rPr lang="en-US" dirty="0"/>
              <a:t>Facilitates the utilization, by residents, of appropriate social services available in the community</a:t>
            </a:r>
          </a:p>
          <a:p>
            <a:pPr lvl="1"/>
            <a:r>
              <a:rPr lang="en-US" dirty="0"/>
              <a:t>Provides, or facilitates the provision of, training in self-sufficiency to residents</a:t>
            </a:r>
          </a:p>
          <a:p>
            <a:pPr lvl="1"/>
            <a:r>
              <a:rPr lang="en-US" dirty="0"/>
              <a:t>Requires that at least 25 percent of the income of residents be spend for rent</a:t>
            </a:r>
          </a:p>
          <a:p>
            <a:r>
              <a:rPr lang="en-US" dirty="0"/>
              <a:t>If HAP is used to match ESG, all ESG rules and requirements also apply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512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B9E2B-5F11-4B24-A9A6-D4BE6007B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2019-2020 EHH Application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E169B-EBEA-4663-91AA-CF054379B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70745"/>
            <a:ext cx="8596668" cy="4170617"/>
          </a:xfrm>
        </p:spPr>
        <p:txBody>
          <a:bodyPr/>
          <a:lstStyle/>
          <a:p>
            <a:r>
              <a:rPr lang="en-US" dirty="0"/>
              <a:t>Changes to application</a:t>
            </a:r>
          </a:p>
          <a:p>
            <a:pPr lvl="1"/>
            <a:r>
              <a:rPr lang="en-US" dirty="0"/>
              <a:t>Removed several questions requiring narratives</a:t>
            </a:r>
          </a:p>
          <a:p>
            <a:r>
              <a:rPr lang="en-US" dirty="0"/>
              <a:t>Changes to attachments</a:t>
            </a:r>
          </a:p>
          <a:p>
            <a:pPr lvl="1"/>
            <a:r>
              <a:rPr lang="en-US" dirty="0"/>
              <a:t>Certification from local unit of government only required for new emergency shelter activities</a:t>
            </a:r>
          </a:p>
          <a:p>
            <a:pPr lvl="1"/>
            <a:r>
              <a:rPr lang="en-US" dirty="0"/>
              <a:t>HUD COC Certification process – each COC will submit a listing of all certified projects to DEHCR, instead of each agency submitting a certificate</a:t>
            </a:r>
          </a:p>
          <a:p>
            <a:pPr lvl="1"/>
            <a:r>
              <a:rPr lang="en-US" dirty="0"/>
              <a:t>Removed Termination Procedures and Written Standards</a:t>
            </a:r>
          </a:p>
          <a:p>
            <a:pPr lvl="2"/>
            <a:r>
              <a:rPr lang="en-US" dirty="0"/>
              <a:t>Will review during monitorings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822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9A07F-D342-4760-8BE5-D21822768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2019-2020 Funding Formula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C131F-C284-42E4-B6B8-CE7FDC038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r>
              <a:rPr lang="en-US" dirty="0"/>
              <a:t>HIC monthly average</a:t>
            </a:r>
          </a:p>
          <a:p>
            <a:r>
              <a:rPr lang="en-US" dirty="0"/>
              <a:t>Average % unspent in last two grant cycles</a:t>
            </a:r>
          </a:p>
          <a:p>
            <a:r>
              <a:rPr lang="en-US" dirty="0"/>
              <a:t>HMIS data:</a:t>
            </a:r>
          </a:p>
          <a:p>
            <a:pPr lvl="1"/>
            <a:r>
              <a:rPr lang="en-US" dirty="0"/>
              <a:t>Total clients served</a:t>
            </a:r>
          </a:p>
          <a:p>
            <a:pPr lvl="1"/>
            <a:r>
              <a:rPr lang="en-US" dirty="0"/>
              <a:t>Exits to permanent housing</a:t>
            </a:r>
          </a:p>
          <a:p>
            <a:pPr lvl="1"/>
            <a:r>
              <a:rPr lang="en-US" dirty="0"/>
              <a:t>Returns to homelessness</a:t>
            </a:r>
          </a:p>
        </p:txBody>
      </p:sp>
    </p:spTree>
    <p:extLst>
      <p:ext uri="{BB962C8B-B14F-4D97-AF65-F5344CB8AC3E}">
        <p14:creationId xmlns:p14="http://schemas.microsoft.com/office/powerpoint/2010/main" val="3678346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450A-9317-4337-986C-5CA4F637C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File Checklists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78F50-97B0-492D-8B68-89D8C9646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r>
              <a:rPr lang="en-US" dirty="0"/>
              <a:t>All project types</a:t>
            </a:r>
          </a:p>
          <a:p>
            <a:pPr lvl="1"/>
            <a:r>
              <a:rPr lang="en-US" dirty="0"/>
              <a:t>Added entry and exit dates to checklist</a:t>
            </a:r>
          </a:p>
          <a:p>
            <a:pPr lvl="1"/>
            <a:r>
              <a:rPr lang="en-US" dirty="0"/>
              <a:t>Added “Certification of client’s program entry into HMIS (or comparable database)”</a:t>
            </a:r>
          </a:p>
          <a:p>
            <a:pPr lvl="1"/>
            <a:r>
              <a:rPr lang="en-US" dirty="0"/>
              <a:t>Added “Record of services provided” and checkbox options</a:t>
            </a:r>
          </a:p>
          <a:p>
            <a:pPr lvl="1"/>
            <a:r>
              <a:rPr lang="en-US" dirty="0"/>
              <a:t>Removed “Evidence of insufficient resources/support networks”</a:t>
            </a:r>
          </a:p>
          <a:p>
            <a:pPr lvl="2"/>
            <a:r>
              <a:rPr lang="en-US" dirty="0"/>
              <a:t>This is part of the definition of homelessness</a:t>
            </a:r>
          </a:p>
          <a:p>
            <a:pPr lvl="1"/>
            <a:r>
              <a:rPr lang="en-US" dirty="0"/>
              <a:t>Removed “Demonstration of compliance with coordinated entry”</a:t>
            </a:r>
          </a:p>
          <a:p>
            <a:pPr lvl="2"/>
            <a:r>
              <a:rPr lang="en-US" dirty="0"/>
              <a:t>Needed on program level, not client level</a:t>
            </a:r>
          </a:p>
          <a:p>
            <a:pPr lvl="1"/>
            <a:r>
              <a:rPr lang="en-US" dirty="0"/>
              <a:t>Removed specific list of homeless/mainstream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56236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102</TotalTime>
  <Words>1349</Words>
  <Application>Microsoft Office PowerPoint</Application>
  <PresentationFormat>Widescreen</PresentationFormat>
  <Paragraphs>174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Trebuchet MS</vt:lpstr>
      <vt:lpstr>Wingdings 3</vt:lpstr>
      <vt:lpstr>Facet</vt:lpstr>
      <vt:lpstr>Supportive Housing Update 2019</vt:lpstr>
      <vt:lpstr>Agenda</vt:lpstr>
      <vt:lpstr>EHH Program Manual Changes</vt:lpstr>
      <vt:lpstr>EHH Program Manual Changes (cont.)</vt:lpstr>
      <vt:lpstr>Homelessness Prevention Program (HPP)</vt:lpstr>
      <vt:lpstr>Housing Assistance Program (HAP)</vt:lpstr>
      <vt:lpstr>2019-2020 EHH Application Process</vt:lpstr>
      <vt:lpstr>2019-2020 Funding Formula</vt:lpstr>
      <vt:lpstr>Client File Checklists</vt:lpstr>
      <vt:lpstr>Client File Checklists (cont.)</vt:lpstr>
      <vt:lpstr>Tenant Based Rental Assistance (TBRA)</vt:lpstr>
      <vt:lpstr>TBRA…(cont.)</vt:lpstr>
      <vt:lpstr>TBRA…(cont.)</vt:lpstr>
      <vt:lpstr>TBRA Application</vt:lpstr>
      <vt:lpstr>TBRA and ESG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Supportive Housing Update 2019</dc:title>
  <dc:creator>Isaak, Sarah - DOA</dc:creator>
  <cp:lastModifiedBy>Isaak, Sarah - DOA</cp:lastModifiedBy>
  <cp:revision>26</cp:revision>
  <cp:lastPrinted>2019-02-04T21:07:26Z</cp:lastPrinted>
  <dcterms:created xsi:type="dcterms:W3CDTF">2019-01-04T19:52:16Z</dcterms:created>
  <dcterms:modified xsi:type="dcterms:W3CDTF">2019-02-13T18:53:44Z</dcterms:modified>
</cp:coreProperties>
</file>