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71"/>
  </p:notesMasterIdLst>
  <p:handoutMasterIdLst>
    <p:handoutMasterId r:id="rId72"/>
  </p:handoutMasterIdLst>
  <p:sldIdLst>
    <p:sldId id="256" r:id="rId2"/>
    <p:sldId id="293" r:id="rId3"/>
    <p:sldId id="322" r:id="rId4"/>
    <p:sldId id="343" r:id="rId5"/>
    <p:sldId id="323" r:id="rId6"/>
    <p:sldId id="324" r:id="rId7"/>
    <p:sldId id="344" r:id="rId8"/>
    <p:sldId id="301" r:id="rId9"/>
    <p:sldId id="257" r:id="rId10"/>
    <p:sldId id="296" r:id="rId11"/>
    <p:sldId id="299" r:id="rId12"/>
    <p:sldId id="297" r:id="rId13"/>
    <p:sldId id="262" r:id="rId14"/>
    <p:sldId id="261" r:id="rId15"/>
    <p:sldId id="345" r:id="rId16"/>
    <p:sldId id="327" r:id="rId17"/>
    <p:sldId id="310" r:id="rId18"/>
    <p:sldId id="311" r:id="rId19"/>
    <p:sldId id="309" r:id="rId20"/>
    <p:sldId id="260" r:id="rId21"/>
    <p:sldId id="300" r:id="rId22"/>
    <p:sldId id="302" r:id="rId23"/>
    <p:sldId id="303" r:id="rId24"/>
    <p:sldId id="328" r:id="rId25"/>
    <p:sldId id="329" r:id="rId26"/>
    <p:sldId id="330" r:id="rId27"/>
    <p:sldId id="307" r:id="rId28"/>
    <p:sldId id="304" r:id="rId29"/>
    <p:sldId id="294" r:id="rId30"/>
    <p:sldId id="331" r:id="rId31"/>
    <p:sldId id="312" r:id="rId32"/>
    <p:sldId id="313" r:id="rId33"/>
    <p:sldId id="314" r:id="rId34"/>
    <p:sldId id="349" r:id="rId35"/>
    <p:sldId id="332" r:id="rId36"/>
    <p:sldId id="266" r:id="rId37"/>
    <p:sldId id="335" r:id="rId38"/>
    <p:sldId id="336" r:id="rId39"/>
    <p:sldId id="337" r:id="rId40"/>
    <p:sldId id="338" r:id="rId41"/>
    <p:sldId id="334" r:id="rId42"/>
    <p:sldId id="333" r:id="rId43"/>
    <p:sldId id="317" r:id="rId44"/>
    <p:sldId id="346" r:id="rId45"/>
    <p:sldId id="347" r:id="rId46"/>
    <p:sldId id="274" r:id="rId47"/>
    <p:sldId id="340" r:id="rId48"/>
    <p:sldId id="278" r:id="rId49"/>
    <p:sldId id="341" r:id="rId50"/>
    <p:sldId id="276" r:id="rId51"/>
    <p:sldId id="277" r:id="rId52"/>
    <p:sldId id="279" r:id="rId53"/>
    <p:sldId id="280" r:id="rId54"/>
    <p:sldId id="281" r:id="rId55"/>
    <p:sldId id="282" r:id="rId56"/>
    <p:sldId id="342" r:id="rId57"/>
    <p:sldId id="316" r:id="rId58"/>
    <p:sldId id="283" r:id="rId59"/>
    <p:sldId id="284" r:id="rId60"/>
    <p:sldId id="285" r:id="rId61"/>
    <p:sldId id="318" r:id="rId62"/>
    <p:sldId id="319" r:id="rId63"/>
    <p:sldId id="286" r:id="rId64"/>
    <p:sldId id="287" r:id="rId65"/>
    <p:sldId id="288" r:id="rId66"/>
    <p:sldId id="292" r:id="rId67"/>
    <p:sldId id="321" r:id="rId68"/>
    <p:sldId id="348" r:id="rId69"/>
    <p:sldId id="320" r:id="rId7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7" autoAdjust="0"/>
    <p:restoredTop sz="94660"/>
  </p:normalViewPr>
  <p:slideViewPr>
    <p:cSldViewPr snapToGrid="0">
      <p:cViewPr varScale="1">
        <p:scale>
          <a:sx n="45" d="100"/>
          <a:sy n="45" d="100"/>
        </p:scale>
        <p:origin x="38"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8F47C1C8-5F61-436C-A90D-550F70078A47}" type="datetimeFigureOut">
              <a:rPr lang="en-US" smtClean="0"/>
              <a:t>5/10/2017</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E6C76F9-E23B-4D50-A876-0FC0240A5299}" type="slidenum">
              <a:rPr lang="en-US" smtClean="0"/>
              <a:t>‹#›</a:t>
            </a:fld>
            <a:endParaRPr lang="en-US"/>
          </a:p>
        </p:txBody>
      </p:sp>
    </p:spTree>
    <p:extLst>
      <p:ext uri="{BB962C8B-B14F-4D97-AF65-F5344CB8AC3E}">
        <p14:creationId xmlns:p14="http://schemas.microsoft.com/office/powerpoint/2010/main" val="4265534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E0817C5-FE14-4656-A04B-16F7350676DF}" type="datetimeFigureOut">
              <a:rPr lang="en-US" smtClean="0"/>
              <a:t>5/10/2017</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7FB40F0-CFBB-4101-82C9-C82BF1ABC401}" type="slidenum">
              <a:rPr lang="en-US" smtClean="0"/>
              <a:t>‹#›</a:t>
            </a:fld>
            <a:endParaRPr lang="en-US" dirty="0"/>
          </a:p>
        </p:txBody>
      </p:sp>
    </p:spTree>
    <p:extLst>
      <p:ext uri="{BB962C8B-B14F-4D97-AF65-F5344CB8AC3E}">
        <p14:creationId xmlns:p14="http://schemas.microsoft.com/office/powerpoint/2010/main" val="169977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D59895-F8F3-4176-8E84-50CFF06D6F0A}" type="slidenum">
              <a:rPr kumimoji="0" lang="en-US" altLang="en-US" smtClean="0">
                <a:latin typeface="Tahoma" panose="020B0604030504040204" pitchFamily="34" charset="0"/>
              </a:rPr>
              <a:pPr>
                <a:spcBef>
                  <a:spcPct val="0"/>
                </a:spcBef>
              </a:pPr>
              <a:t>8</a:t>
            </a:fld>
            <a:endParaRPr kumimoji="0" lang="en-US" altLang="en-US">
              <a:latin typeface="Tahoma" panose="020B0604030504040204" pitchFamily="34" charset="0"/>
            </a:endParaRPr>
          </a:p>
        </p:txBody>
      </p:sp>
      <p:sp>
        <p:nvSpPr>
          <p:cNvPr id="30723" name="Rectangle 2"/>
          <p:cNvSpPr>
            <a:spLocks noGrp="1" noRot="1" noChangeAspect="1" noChangeArrowheads="1" noTextEdit="1"/>
          </p:cNvSpPr>
          <p:nvPr>
            <p:ph type="sldImg"/>
          </p:nvPr>
        </p:nvSpPr>
        <p:spPr>
          <a:ln/>
        </p:spPr>
      </p:sp>
      <p:sp>
        <p:nvSpPr>
          <p:cNvPr id="2"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25816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8151BDF-69F4-4DDF-B902-F60DCA3B5670}" type="slidenum">
              <a:rPr kumimoji="0" lang="en-US" altLang="en-US" smtClean="0">
                <a:latin typeface="Tahoma" panose="020B0604030504040204" pitchFamily="34" charset="0"/>
              </a:rPr>
              <a:pPr>
                <a:spcBef>
                  <a:spcPct val="0"/>
                </a:spcBef>
              </a:pPr>
              <a:t>10</a:t>
            </a:fld>
            <a:endParaRPr kumimoji="0" lang="en-US" altLang="en-US">
              <a:latin typeface="Tahoma" panose="020B0604030504040204" pitchFamily="34" charset="0"/>
            </a:endParaRPr>
          </a:p>
        </p:txBody>
      </p:sp>
      <p:sp>
        <p:nvSpPr>
          <p:cNvPr id="7171"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41200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5406459-66F4-4CA1-946C-E047844451EE}" type="slidenum">
              <a:rPr kumimoji="0" lang="en-US" altLang="en-US" smtClean="0">
                <a:latin typeface="Tahoma" panose="020B0604030504040204" pitchFamily="34" charset="0"/>
              </a:rPr>
              <a:pPr>
                <a:spcBef>
                  <a:spcPct val="0"/>
                </a:spcBef>
              </a:pPr>
              <a:t>11</a:t>
            </a:fld>
            <a:endParaRPr kumimoji="0" lang="en-US" altLang="en-US">
              <a:latin typeface="Tahoma" panose="020B0604030504040204" pitchFamily="34" charset="0"/>
            </a:endParaRPr>
          </a:p>
        </p:txBody>
      </p:sp>
    </p:spTree>
    <p:extLst>
      <p:ext uri="{BB962C8B-B14F-4D97-AF65-F5344CB8AC3E}">
        <p14:creationId xmlns:p14="http://schemas.microsoft.com/office/powerpoint/2010/main" val="15024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D08CCA-EB4C-4A5B-AC7B-F95DFC9FE5CA}" type="slidenum">
              <a:rPr kumimoji="0" lang="en-US" altLang="en-US" smtClean="0">
                <a:latin typeface="Tahoma" panose="020B0604030504040204" pitchFamily="34" charset="0"/>
              </a:rPr>
              <a:pPr>
                <a:spcBef>
                  <a:spcPct val="0"/>
                </a:spcBef>
              </a:pPr>
              <a:t>13</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val="3056024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1BA1AAF-E317-4313-B8DA-1DA8AF38A51A}" type="slidenum">
              <a:rPr kumimoji="0" lang="en-US" altLang="en-US" smtClean="0">
                <a:latin typeface="Tahoma" panose="020B0604030504040204" pitchFamily="34" charset="0"/>
              </a:rPr>
              <a:pPr>
                <a:spcBef>
                  <a:spcPct val="0"/>
                </a:spcBef>
              </a:pPr>
              <a:t>14</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val="143739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B1B756B-A403-41E6-9CF9-7190435C82C9}" type="slidenum">
              <a:rPr kumimoji="0" lang="en-US" altLang="en-US" smtClean="0">
                <a:latin typeface="Tahoma" panose="020B0604030504040204" pitchFamily="34" charset="0"/>
              </a:rPr>
              <a:pPr>
                <a:spcBef>
                  <a:spcPct val="0"/>
                </a:spcBef>
              </a:pPr>
              <a:t>21</a:t>
            </a:fld>
            <a:endParaRPr kumimoji="0" lang="en-US" altLang="en-US">
              <a:latin typeface="Tahoma" panose="020B0604030504040204" pitchFamily="34" charset="0"/>
            </a:endParaRPr>
          </a:p>
        </p:txBody>
      </p:sp>
    </p:spTree>
    <p:extLst>
      <p:ext uri="{BB962C8B-B14F-4D97-AF65-F5344CB8AC3E}">
        <p14:creationId xmlns:p14="http://schemas.microsoft.com/office/powerpoint/2010/main" val="267166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B37E903C-9B44-4FAB-BFAB-CFAD86CCD27F}"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348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E903C-9B44-4FAB-BFAB-CFAD86CCD27F}"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881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E903C-9B44-4FAB-BFAB-CFAD86CCD27F}"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346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E903C-9B44-4FAB-BFAB-CFAD86CCD27F}"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77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E903C-9B44-4FAB-BFAB-CFAD86CCD27F}"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467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7E903C-9B44-4FAB-BFAB-CFAD86CCD27F}"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136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7E903C-9B44-4FAB-BFAB-CFAD86CCD27F}"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88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7E903C-9B44-4FAB-BFAB-CFAD86CCD27F}"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896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7E903C-9B44-4FAB-BFAB-CFAD86CCD27F}" type="slidenum">
              <a:rPr lang="en-US" smtClean="0"/>
              <a:t>‹#›</a:t>
            </a:fld>
            <a:endParaRPr lang="en-US" dirty="0"/>
          </a:p>
        </p:txBody>
      </p:sp>
    </p:spTree>
    <p:extLst>
      <p:ext uri="{BB962C8B-B14F-4D97-AF65-F5344CB8AC3E}">
        <p14:creationId xmlns:p14="http://schemas.microsoft.com/office/powerpoint/2010/main" val="334913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8BE2A8-3A3B-430F-8D7C-896C0EC02770}"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7E903C-9B44-4FAB-BFAB-CFAD86CCD27F}"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854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3F8BE2A8-3A3B-430F-8D7C-896C0EC02770}" type="datetimeFigureOut">
              <a:rPr lang="en-US" smtClean="0"/>
              <a:t>5/10/2017</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B37E903C-9B44-4FAB-BFAB-CFAD86CCD27F}"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693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F8BE2A8-3A3B-430F-8D7C-896C0EC02770}" type="datetimeFigureOut">
              <a:rPr lang="en-US" smtClean="0"/>
              <a:t>5/10/2017</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37E903C-9B44-4FAB-BFAB-CFAD86CCD27F}" type="slidenum">
              <a:rPr lang="en-US" smtClean="0"/>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2953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w3.org/TR/WCAG20/"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plainlanguage.go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disabilityrightswi.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t>The Americans with Disabilities Act ,  Section 504, and Programs Assisting the Homeless</a:t>
            </a:r>
          </a:p>
        </p:txBody>
      </p:sp>
      <p:sp>
        <p:nvSpPr>
          <p:cNvPr id="3" name="Subtitle 2"/>
          <p:cNvSpPr>
            <a:spLocks noGrp="1"/>
          </p:cNvSpPr>
          <p:nvPr>
            <p:ph type="subTitle" idx="1"/>
          </p:nvPr>
        </p:nvSpPr>
        <p:spPr/>
        <p:txBody>
          <a:bodyPr>
            <a:normAutofit fontScale="62500" lnSpcReduction="20000"/>
          </a:bodyPr>
          <a:lstStyle/>
          <a:p>
            <a:r>
              <a:rPr lang="en-US" dirty="0"/>
              <a:t>Monica Murphy</a:t>
            </a:r>
          </a:p>
          <a:p>
            <a:r>
              <a:rPr lang="en-US" dirty="0"/>
              <a:t>Managing Attorney</a:t>
            </a:r>
          </a:p>
          <a:p>
            <a:r>
              <a:rPr lang="en-US" dirty="0"/>
              <a:t>Disability Rights Wisconsin</a:t>
            </a:r>
          </a:p>
        </p:txBody>
      </p:sp>
      <p:sp>
        <p:nvSpPr>
          <p:cNvPr id="4" name="AutoShape 2" descr="Image result for disability rights wisconsi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disability rights wiscon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931752"/>
            <a:ext cx="7696200" cy="1238250"/>
          </a:xfrm>
          <a:prstGeom prst="rect">
            <a:avLst/>
          </a:prstGeom>
          <a:noFill/>
          <a:effectLst>
            <a:reflection blurRad="6350" stA="50000" endA="300" endPos="55000" dir="5400000" sy="-100000" algn="bl" rotWithShape="0"/>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1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667000" y="381000"/>
            <a:ext cx="7793038" cy="1143000"/>
          </a:xfrm>
        </p:spPr>
        <p:txBody>
          <a:bodyPr/>
          <a:lstStyle/>
          <a:p>
            <a:pPr eaLnBrk="1" hangingPunct="1">
              <a:defRPr/>
            </a:pPr>
            <a:r>
              <a:rPr lang="en-US" dirty="0">
                <a:cs typeface="+mj-cs"/>
              </a:rPr>
              <a:t>The Development of the ADA</a:t>
            </a:r>
          </a:p>
        </p:txBody>
      </p:sp>
      <p:sp>
        <p:nvSpPr>
          <p:cNvPr id="97283" name="Rectangle 3"/>
          <p:cNvSpPr>
            <a:spLocks noGrp="1" noChangeArrowheads="1"/>
          </p:cNvSpPr>
          <p:nvPr>
            <p:ph idx="1"/>
          </p:nvPr>
        </p:nvSpPr>
        <p:spPr>
          <a:xfrm>
            <a:off x="2667000" y="1828800"/>
            <a:ext cx="7543800" cy="4114800"/>
          </a:xfrm>
        </p:spPr>
        <p:txBody>
          <a:bodyPr>
            <a:normAutofit fontScale="92500" lnSpcReduction="10000"/>
          </a:bodyPr>
          <a:lstStyle/>
          <a:p>
            <a:pPr eaLnBrk="1" hangingPunct="1">
              <a:buFont typeface="Wingdings" charset="0"/>
              <a:buChar char="n"/>
              <a:defRPr/>
            </a:pPr>
            <a:r>
              <a:rPr lang="en-US" sz="2800" dirty="0"/>
              <a:t>President Reagan created the National Council on Disabilities</a:t>
            </a:r>
          </a:p>
          <a:p>
            <a:pPr lvl="1" eaLnBrk="1" hangingPunct="1">
              <a:buFont typeface="Wingdings" charset="0"/>
              <a:buChar char="n"/>
              <a:defRPr/>
            </a:pPr>
            <a:r>
              <a:rPr lang="en-US" sz="2400" dirty="0"/>
              <a:t>Their task was to make recommendations to Congress on remedies for halting discrimination against persons with disabilities</a:t>
            </a:r>
          </a:p>
          <a:p>
            <a:pPr lvl="1" eaLnBrk="1" hangingPunct="1">
              <a:buFont typeface="Wingdings" charset="0"/>
              <a:buChar char="n"/>
              <a:defRPr/>
            </a:pPr>
            <a:r>
              <a:rPr lang="en-US" sz="2400" dirty="0"/>
              <a:t>The recommendations formed the basis for ADA</a:t>
            </a:r>
          </a:p>
          <a:p>
            <a:pPr lvl="1" eaLnBrk="1" hangingPunct="1">
              <a:buFont typeface="Wingdings" charset="0"/>
              <a:buChar char="n"/>
              <a:defRPr/>
            </a:pPr>
            <a:r>
              <a:rPr lang="en-US" sz="2400" dirty="0"/>
              <a:t>Relied heavily on the Rehabilitation Act of 1973</a:t>
            </a:r>
          </a:p>
          <a:p>
            <a:pPr eaLnBrk="1" hangingPunct="1">
              <a:buFont typeface="Wingdings" charset="0"/>
              <a:buChar char="n"/>
              <a:defRPr/>
            </a:pPr>
            <a:r>
              <a:rPr lang="en-US" sz="2800" dirty="0"/>
              <a:t>The ADA was signed into law by President George Bush on July 26, 1990</a:t>
            </a:r>
          </a:p>
        </p:txBody>
      </p:sp>
    </p:spTree>
    <p:extLst>
      <p:ext uri="{BB962C8B-B14F-4D97-AF65-F5344CB8AC3E}">
        <p14:creationId xmlns:p14="http://schemas.microsoft.com/office/powerpoint/2010/main" val="395360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The Purpose of the ADA</a:t>
            </a:r>
          </a:p>
        </p:txBody>
      </p:sp>
      <p:sp>
        <p:nvSpPr>
          <p:cNvPr id="11267" name="Content Placeholder 2"/>
          <p:cNvSpPr>
            <a:spLocks noGrp="1"/>
          </p:cNvSpPr>
          <p:nvPr>
            <p:ph idx="1"/>
          </p:nvPr>
        </p:nvSpPr>
        <p:spPr/>
        <p:txBody>
          <a:bodyPr>
            <a:normAutofit fontScale="92500" lnSpcReduction="10000"/>
          </a:bodyPr>
          <a:lstStyle/>
          <a:p>
            <a:r>
              <a:rPr lang="en-US" altLang="en-US" sz="2000"/>
              <a:t>To provide a clear and comprehensive national mandate for the elimination of discrimination against individuals with disabilities; </a:t>
            </a:r>
          </a:p>
          <a:p>
            <a:r>
              <a:rPr lang="en-US" altLang="en-US" sz="2000"/>
              <a:t>To provide clear, strong, consistent, enforceable standards addressing discrimination against individuals with disabilities; </a:t>
            </a:r>
          </a:p>
          <a:p>
            <a:r>
              <a:rPr lang="en-US" altLang="en-US" sz="2000"/>
              <a:t>To ensure that the federal government plays a central role in enforcing the standards established in the Act on behalf of individuals with disabilities; and</a:t>
            </a:r>
          </a:p>
          <a:p>
            <a:r>
              <a:rPr lang="en-US" altLang="en-US" sz="2000"/>
              <a:t>To invoke the sweep of Congressional authority, including the power to enforce the 14th Amendment and to regulate commerce, in order to address the major areas of discrimination faced day to day by people with disabilities. (ADA, 42 U.S.C. § 12101)</a:t>
            </a:r>
          </a:p>
        </p:txBody>
      </p:sp>
    </p:spTree>
    <p:extLst>
      <p:ext uri="{BB962C8B-B14F-4D97-AF65-F5344CB8AC3E}">
        <p14:creationId xmlns:p14="http://schemas.microsoft.com/office/powerpoint/2010/main" val="275788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Congressional findings included;</a:t>
            </a:r>
          </a:p>
        </p:txBody>
      </p:sp>
      <p:sp>
        <p:nvSpPr>
          <p:cNvPr id="9219" name="Content Placeholder 2"/>
          <p:cNvSpPr>
            <a:spLocks noGrp="1"/>
          </p:cNvSpPr>
          <p:nvPr>
            <p:ph idx="1"/>
          </p:nvPr>
        </p:nvSpPr>
        <p:spPr/>
        <p:txBody>
          <a:bodyPr>
            <a:normAutofit fontScale="92500"/>
          </a:bodyPr>
          <a:lstStyle/>
          <a:p>
            <a:r>
              <a:rPr lang="en-US" altLang="en-US" dirty="0"/>
              <a:t>43, 000,000 Americans have one or more physical or mental impairments</a:t>
            </a:r>
          </a:p>
          <a:p>
            <a:r>
              <a:rPr lang="en-US" altLang="en-US" dirty="0"/>
              <a:t>Isolation and segregation of people with disabilities is serious and pervasive problem</a:t>
            </a:r>
          </a:p>
          <a:p>
            <a:r>
              <a:rPr lang="en-US" altLang="en-US" dirty="0"/>
              <a:t>People with disabilities face intentional exclusion, architectural, transportation, and communication barriers</a:t>
            </a:r>
          </a:p>
          <a:p>
            <a:r>
              <a:rPr lang="en-US" altLang="en-US" dirty="0"/>
              <a:t>People with disabilities occupy an inferior status in our society and are severely disadvantaged socially, vocationally, economically, and educationally</a:t>
            </a:r>
          </a:p>
          <a:p>
            <a:r>
              <a:rPr lang="en-US" altLang="en-US" dirty="0"/>
              <a:t>The Nation’s proper goals </a:t>
            </a:r>
            <a:r>
              <a:rPr lang="en-US" altLang="en-US" dirty="0" err="1"/>
              <a:t>re:PWD</a:t>
            </a:r>
            <a:r>
              <a:rPr lang="en-US" altLang="en-US" dirty="0"/>
              <a:t> are to assure equality of opportunity, full participation, independent living, and economic self-sufficiency</a:t>
            </a:r>
          </a:p>
          <a:p>
            <a:endParaRPr lang="en-US" altLang="en-US" dirty="0"/>
          </a:p>
          <a:p>
            <a:endParaRPr lang="en-US" altLang="en-US" dirty="0"/>
          </a:p>
        </p:txBody>
      </p:sp>
    </p:spTree>
    <p:extLst>
      <p:ext uri="{BB962C8B-B14F-4D97-AF65-F5344CB8AC3E}">
        <p14:creationId xmlns:p14="http://schemas.microsoft.com/office/powerpoint/2010/main" val="153156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The Structure of the ADA</a:t>
            </a:r>
          </a:p>
        </p:txBody>
      </p:sp>
      <p:sp>
        <p:nvSpPr>
          <p:cNvPr id="16387" name="Content Placeholder 2"/>
          <p:cNvSpPr>
            <a:spLocks noGrp="1"/>
          </p:cNvSpPr>
          <p:nvPr>
            <p:ph idx="1"/>
          </p:nvPr>
        </p:nvSpPr>
        <p:spPr/>
        <p:txBody>
          <a:bodyPr>
            <a:normAutofit/>
          </a:bodyPr>
          <a:lstStyle/>
          <a:p>
            <a:r>
              <a:rPr lang="en-US" altLang="en-US" sz="2400" dirty="0"/>
              <a:t>Title I: Employment</a:t>
            </a:r>
          </a:p>
          <a:p>
            <a:r>
              <a:rPr lang="en-US" altLang="en-US" sz="2400" dirty="0"/>
              <a:t>Title II: State and Local government entities including courts</a:t>
            </a:r>
          </a:p>
          <a:p>
            <a:r>
              <a:rPr lang="en-US" altLang="en-US" sz="2400" dirty="0"/>
              <a:t>Title III:  Public accommodations and services operated by private entities</a:t>
            </a:r>
          </a:p>
          <a:p>
            <a:r>
              <a:rPr lang="en-US" altLang="en-US" sz="2400" dirty="0"/>
              <a:t>Title IV:  Telecommunications</a:t>
            </a:r>
          </a:p>
          <a:p>
            <a:r>
              <a:rPr lang="en-US" altLang="en-US" sz="2400" dirty="0"/>
              <a:t>Title V:  Miscellaneous provisions</a:t>
            </a:r>
          </a:p>
        </p:txBody>
      </p:sp>
    </p:spTree>
    <p:extLst>
      <p:ext uri="{BB962C8B-B14F-4D97-AF65-F5344CB8AC3E}">
        <p14:creationId xmlns:p14="http://schemas.microsoft.com/office/powerpoint/2010/main" val="273703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dirty="0">
                <a:cs typeface="+mj-cs"/>
              </a:rPr>
              <a:t>Who is Protected?</a:t>
            </a:r>
          </a:p>
        </p:txBody>
      </p:sp>
      <p:sp>
        <p:nvSpPr>
          <p:cNvPr id="13315" name="Rectangle 3"/>
          <p:cNvSpPr>
            <a:spLocks noGrp="1" noChangeArrowheads="1"/>
          </p:cNvSpPr>
          <p:nvPr>
            <p:ph idx="1"/>
          </p:nvPr>
        </p:nvSpPr>
        <p:spPr/>
        <p:txBody>
          <a:bodyPr/>
          <a:lstStyle/>
          <a:p>
            <a:pPr eaLnBrk="1" hangingPunct="1"/>
            <a:r>
              <a:rPr lang="en-US" altLang="en-US" sz="2800" dirty="0"/>
              <a:t>Under the ADA a person with disability has:</a:t>
            </a:r>
          </a:p>
          <a:p>
            <a:pPr lvl="1" eaLnBrk="1" hangingPunct="1"/>
            <a:r>
              <a:rPr lang="en-US" altLang="en-US" sz="2400" dirty="0"/>
              <a:t>A physical or mental impairment that substantially limits one or more of the major life activities of such individual;</a:t>
            </a:r>
          </a:p>
          <a:p>
            <a:pPr lvl="1" eaLnBrk="1" hangingPunct="1"/>
            <a:r>
              <a:rPr lang="en-US" altLang="en-US" sz="2400" dirty="0"/>
              <a:t>Has a record of such an impairment; or</a:t>
            </a:r>
          </a:p>
          <a:p>
            <a:pPr lvl="1"/>
            <a:r>
              <a:rPr lang="en-US" altLang="en-US" sz="2400" dirty="0"/>
              <a:t>Is regarded as having such an impairment. (ADA, 42 U.S.C.§ 12102 [2])</a:t>
            </a:r>
          </a:p>
        </p:txBody>
      </p:sp>
    </p:spTree>
    <p:extLst>
      <p:ext uri="{BB962C8B-B14F-4D97-AF65-F5344CB8AC3E}">
        <p14:creationId xmlns:p14="http://schemas.microsoft.com/office/powerpoint/2010/main" val="134002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Impairment</a:t>
            </a:r>
          </a:p>
        </p:txBody>
      </p:sp>
      <p:sp>
        <p:nvSpPr>
          <p:cNvPr id="3" name="Content Placeholder 2"/>
          <p:cNvSpPr>
            <a:spLocks noGrp="1"/>
          </p:cNvSpPr>
          <p:nvPr>
            <p:ph idx="1"/>
          </p:nvPr>
        </p:nvSpPr>
        <p:spPr/>
        <p:txBody>
          <a:bodyPr/>
          <a:lstStyle/>
          <a:p>
            <a:pPr lvl="1"/>
            <a:r>
              <a:rPr lang="en-US" b="1" dirty="0"/>
              <a:t>(1)  </a:t>
            </a:r>
            <a:r>
              <a:rPr lang="en-US" b="1" i="1" dirty="0"/>
              <a:t>Physical or mental impairment</a:t>
            </a:r>
            <a:r>
              <a:rPr lang="en-US" b="1" dirty="0"/>
              <a:t> means:</a:t>
            </a:r>
            <a:endParaRPr lang="en-US" dirty="0"/>
          </a:p>
          <a:p>
            <a:pPr lvl="2"/>
            <a:r>
              <a:rPr lang="en-US" b="1" dirty="0"/>
              <a:t>(</a:t>
            </a:r>
            <a:r>
              <a:rPr lang="en-US" b="1" dirty="0" err="1"/>
              <a:t>i</a:t>
            </a:r>
            <a:r>
              <a:rPr lang="en-US" b="1" dirty="0"/>
              <a:t>)  Any physiological disorder or condition, cosmetic disfigurement, or anatomical loss affecting one or more body systems, such as: neurological, musculoskeletal, special sense organs, respiratory (including speech organs), cardiovascular, reproductive, digestive, genitourinary, immune, circulatory, hemic, lymphatic, skin, and endocrine; or</a:t>
            </a:r>
            <a:endParaRPr lang="en-US" dirty="0"/>
          </a:p>
          <a:p>
            <a:pPr lvl="2"/>
            <a:r>
              <a:rPr lang="en-US" b="1" dirty="0"/>
              <a:t>(ii)  Any mental or psychological disorder such as intellectual disability, organic brain syndrome, emotional or mental illness, and specific learning disability</a:t>
            </a:r>
            <a:endParaRPr lang="en-US" dirty="0"/>
          </a:p>
          <a:p>
            <a:endParaRPr lang="en-US" dirty="0"/>
          </a:p>
        </p:txBody>
      </p:sp>
    </p:spTree>
    <p:extLst>
      <p:ext uri="{BB962C8B-B14F-4D97-AF65-F5344CB8AC3E}">
        <p14:creationId xmlns:p14="http://schemas.microsoft.com/office/powerpoint/2010/main" val="37907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Life Activities &amp; Bodily Functions</a:t>
            </a:r>
          </a:p>
        </p:txBody>
      </p:sp>
      <p:sp>
        <p:nvSpPr>
          <p:cNvPr id="3" name="Content Placeholder 2"/>
          <p:cNvSpPr>
            <a:spLocks noGrp="1"/>
          </p:cNvSpPr>
          <p:nvPr>
            <p:ph idx="1"/>
          </p:nvPr>
        </p:nvSpPr>
        <p:spPr/>
        <p:txBody>
          <a:bodyPr/>
          <a:lstStyle/>
          <a:p>
            <a:r>
              <a:rPr lang="en-US" b="1" dirty="0"/>
              <a:t>Major life activities</a:t>
            </a:r>
            <a:r>
              <a:rPr lang="en-US" dirty="0"/>
              <a:t> include, but are not limited to, caring for oneself, performing manual tasks, seeing, hearing, eating, sleeping, walking, standing, lifting, bending, speaking, breathing, learning, reading, concentrating, thinking, communicating, and working.</a:t>
            </a:r>
          </a:p>
          <a:p>
            <a:r>
              <a:rPr lang="en-US" b="1" dirty="0"/>
              <a:t>Major Bodily Functions</a:t>
            </a:r>
            <a:r>
              <a:rPr lang="en-US" dirty="0"/>
              <a:t> include, but are not limited to, functions of the immune system, normal cell growth, digestive, bowel, bladder, neurological, brain, respiratory, circulatory, endocrine, and reproductive functions.</a:t>
            </a:r>
          </a:p>
          <a:p>
            <a:endParaRPr lang="en-US" dirty="0"/>
          </a:p>
        </p:txBody>
      </p:sp>
    </p:spTree>
    <p:extLst>
      <p:ext uri="{BB962C8B-B14F-4D97-AF65-F5344CB8AC3E}">
        <p14:creationId xmlns:p14="http://schemas.microsoft.com/office/powerpoint/2010/main" val="169751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Illustrations</a:t>
            </a:r>
          </a:p>
        </p:txBody>
      </p:sp>
      <p:sp>
        <p:nvSpPr>
          <p:cNvPr id="3" name="Content Placeholder 2"/>
          <p:cNvSpPr>
            <a:spLocks noGrp="1"/>
          </p:cNvSpPr>
          <p:nvPr>
            <p:ph idx="1"/>
          </p:nvPr>
        </p:nvSpPr>
        <p:spPr/>
        <p:txBody>
          <a:bodyPr>
            <a:normAutofit fontScale="92500"/>
          </a:bodyPr>
          <a:lstStyle/>
          <a:p>
            <a:r>
              <a:rPr lang="en-US" dirty="0"/>
              <a:t>Substantial limitation of a major life activity</a:t>
            </a:r>
          </a:p>
          <a:p>
            <a:pPr lvl="1"/>
            <a:r>
              <a:rPr lang="en-US" dirty="0"/>
              <a:t>A person who is deaf is substantially limited in the major life activity of hearing. A person with a minor hearing impairment, on the other hand may not be substantially limited.</a:t>
            </a:r>
          </a:p>
          <a:p>
            <a:pPr lvl="1"/>
            <a:endParaRPr lang="en-US" dirty="0"/>
          </a:p>
          <a:p>
            <a:pPr lvl="1"/>
            <a:r>
              <a:rPr lang="en-US" dirty="0"/>
              <a:t>During a house fire, Matt received burns affecting his hands and arms. While it is expected that, with treatment, M will eventually recover full use of his hands, in the meantime he is substantially limited in performing basic tasks required to care for himself such as eating and dressing.  Because Matt’s burns are expected to substantially limit a major life activity (caring for one’s self) for a significant period of time, M would be considered to have a disability covered by title III.</a:t>
            </a:r>
          </a:p>
        </p:txBody>
      </p:sp>
    </p:spTree>
    <p:extLst>
      <p:ext uri="{BB962C8B-B14F-4D97-AF65-F5344CB8AC3E}">
        <p14:creationId xmlns:p14="http://schemas.microsoft.com/office/powerpoint/2010/main" val="13402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Illustrations</a:t>
            </a:r>
          </a:p>
        </p:txBody>
      </p:sp>
      <p:sp>
        <p:nvSpPr>
          <p:cNvPr id="3" name="Content Placeholder 2"/>
          <p:cNvSpPr>
            <a:spLocks noGrp="1"/>
          </p:cNvSpPr>
          <p:nvPr>
            <p:ph idx="1"/>
          </p:nvPr>
        </p:nvSpPr>
        <p:spPr/>
        <p:txBody>
          <a:bodyPr/>
          <a:lstStyle/>
          <a:p>
            <a:r>
              <a:rPr lang="en-US" dirty="0"/>
              <a:t>Record of</a:t>
            </a:r>
          </a:p>
          <a:p>
            <a:pPr lvl="1"/>
            <a:r>
              <a:rPr lang="en-US" dirty="0"/>
              <a:t>A person who has a history of an impairment that substantially limited a major life activity but who has recovered from the impairment. Examples of individuals who have a history of an impairment are persons who have histories of mental or emotional illness, drug addiction, alcoholism, heart disease, or cancer</a:t>
            </a:r>
          </a:p>
          <a:p>
            <a:pPr lvl="1"/>
            <a:r>
              <a:rPr lang="en-US" dirty="0"/>
              <a:t>Persons who have been misclassified as having an impairment. </a:t>
            </a:r>
          </a:p>
        </p:txBody>
      </p:sp>
    </p:spTree>
    <p:extLst>
      <p:ext uri="{BB962C8B-B14F-4D97-AF65-F5344CB8AC3E}">
        <p14:creationId xmlns:p14="http://schemas.microsoft.com/office/powerpoint/2010/main" val="299994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Illustrations</a:t>
            </a:r>
          </a:p>
        </p:txBody>
      </p:sp>
      <p:sp>
        <p:nvSpPr>
          <p:cNvPr id="3" name="Content Placeholder 2"/>
          <p:cNvSpPr>
            <a:spLocks noGrp="1"/>
          </p:cNvSpPr>
          <p:nvPr>
            <p:ph idx="1"/>
          </p:nvPr>
        </p:nvSpPr>
        <p:spPr/>
        <p:txBody>
          <a:bodyPr>
            <a:normAutofit fontScale="92500" lnSpcReduction="10000"/>
          </a:bodyPr>
          <a:lstStyle/>
          <a:p>
            <a:r>
              <a:rPr lang="en-US" dirty="0"/>
              <a:t>Regarded As:</a:t>
            </a:r>
          </a:p>
          <a:p>
            <a:pPr lvl="1"/>
            <a:r>
              <a:rPr lang="en-US" dirty="0"/>
              <a:t>Sarah, a three year old child born with a prominent facial disfigurement, has been refused admittance to a private day care program on the grounds that her presence in the program might upset the other children.  Sarah is an individual with a physical impairment that substantially limits her major life activities only as a result of the attitudes of others toward her impairment</a:t>
            </a:r>
          </a:p>
          <a:p>
            <a:pPr lvl="1"/>
            <a:r>
              <a:rPr lang="en-US" dirty="0"/>
              <a:t>Jennifer, an individual with mild diabetes controlled by medications, is barred by the staff of a private summer camp from participation in certain sports because of her diabetes. Even though Jennifer does not actually have an impairment that substantially limits a major life activity, she is protected under the ADA because she is treated as though she does</a:t>
            </a:r>
          </a:p>
        </p:txBody>
      </p:sp>
    </p:spTree>
    <p:extLst>
      <p:ext uri="{BB962C8B-B14F-4D97-AF65-F5344CB8AC3E}">
        <p14:creationId xmlns:p14="http://schemas.microsoft.com/office/powerpoint/2010/main" val="197634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Rehab Act of 1973</a:t>
            </a:r>
          </a:p>
        </p:txBody>
      </p:sp>
      <p:sp>
        <p:nvSpPr>
          <p:cNvPr id="3" name="Content Placeholder 2"/>
          <p:cNvSpPr>
            <a:spLocks noGrp="1"/>
          </p:cNvSpPr>
          <p:nvPr>
            <p:ph idx="1"/>
          </p:nvPr>
        </p:nvSpPr>
        <p:spPr/>
        <p:txBody>
          <a:bodyPr/>
          <a:lstStyle/>
          <a:p>
            <a:r>
              <a:rPr lang="en-US" dirty="0"/>
              <a:t>Section 504</a:t>
            </a:r>
          </a:p>
          <a:p>
            <a:r>
              <a:rPr lang="en-US" dirty="0"/>
              <a:t>Nondiscrimination under program that receives Federal Funds </a:t>
            </a:r>
          </a:p>
          <a:p>
            <a:pPr lvl="1"/>
            <a:r>
              <a:rPr lang="en-US" dirty="0"/>
              <a:t>Cannot be discriminated against because of a disability</a:t>
            </a:r>
          </a:p>
          <a:p>
            <a:pPr lvl="1"/>
            <a:r>
              <a:rPr lang="en-US" dirty="0"/>
              <a:t>Programs include but are not limited to;</a:t>
            </a:r>
          </a:p>
          <a:p>
            <a:pPr lvl="2"/>
            <a:r>
              <a:rPr lang="en-US" dirty="0"/>
              <a:t>Schools, higher education, health care based corporations, housing, social services, parks and recreation, local agency, department, or service, and any other program that receives Federal monies and oversight</a:t>
            </a:r>
          </a:p>
        </p:txBody>
      </p:sp>
    </p:spTree>
    <p:extLst>
      <p:ext uri="{BB962C8B-B14F-4D97-AF65-F5344CB8AC3E}">
        <p14:creationId xmlns:p14="http://schemas.microsoft.com/office/powerpoint/2010/main" val="323479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ADA Amendments Act 2008</a:t>
            </a:r>
          </a:p>
        </p:txBody>
      </p:sp>
      <p:sp>
        <p:nvSpPr>
          <p:cNvPr id="15363" name="Content Placeholder 2"/>
          <p:cNvSpPr>
            <a:spLocks noGrp="1"/>
          </p:cNvSpPr>
          <p:nvPr>
            <p:ph idx="1"/>
          </p:nvPr>
        </p:nvSpPr>
        <p:spPr/>
        <p:txBody>
          <a:bodyPr>
            <a:normAutofit/>
          </a:bodyPr>
          <a:lstStyle/>
          <a:p>
            <a:r>
              <a:rPr lang="en-US" altLang="en-US" sz="2400" dirty="0"/>
              <a:t>Overruled a series of Supreme Court Decisions regarding mitigating measures</a:t>
            </a:r>
          </a:p>
          <a:p>
            <a:r>
              <a:rPr lang="en-US" altLang="en-US" sz="2400" dirty="0"/>
              <a:t>Supported broad coverage of people</a:t>
            </a:r>
          </a:p>
          <a:p>
            <a:r>
              <a:rPr lang="en-US" altLang="en-US" sz="2400" dirty="0"/>
              <a:t>Moved questions from who is disabled to whether there has been discrimination</a:t>
            </a:r>
          </a:p>
        </p:txBody>
      </p:sp>
    </p:spTree>
    <p:extLst>
      <p:ext uri="{BB962C8B-B14F-4D97-AF65-F5344CB8AC3E}">
        <p14:creationId xmlns:p14="http://schemas.microsoft.com/office/powerpoint/2010/main" val="49122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Title I: Employment</a:t>
            </a:r>
          </a:p>
        </p:txBody>
      </p:sp>
      <p:sp>
        <p:nvSpPr>
          <p:cNvPr id="18435" name="Content Placeholder 2"/>
          <p:cNvSpPr>
            <a:spLocks noGrp="1"/>
          </p:cNvSpPr>
          <p:nvPr>
            <p:ph idx="1"/>
          </p:nvPr>
        </p:nvSpPr>
        <p:spPr/>
        <p:txBody>
          <a:bodyPr/>
          <a:lstStyle/>
          <a:p>
            <a:r>
              <a:rPr lang="en-US" altLang="en-US"/>
              <a:t>All employers of 15 or more</a:t>
            </a:r>
          </a:p>
          <a:p>
            <a:r>
              <a:rPr lang="en-US" altLang="en-US"/>
              <a:t>Requires Reasonable accommodations</a:t>
            </a:r>
          </a:p>
          <a:p>
            <a:r>
              <a:rPr lang="en-US" altLang="en-US"/>
              <a:t>Prohibition against discrimination</a:t>
            </a:r>
          </a:p>
          <a:p>
            <a:r>
              <a:rPr lang="en-US" altLang="en-US"/>
              <a:t>Enforcement through the Equal Employment Opportunity Commission</a:t>
            </a:r>
          </a:p>
        </p:txBody>
      </p:sp>
    </p:spTree>
    <p:extLst>
      <p:ext uri="{BB962C8B-B14F-4D97-AF65-F5344CB8AC3E}">
        <p14:creationId xmlns:p14="http://schemas.microsoft.com/office/powerpoint/2010/main" val="149215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Qualified Individuals with Disabilities</a:t>
            </a:r>
          </a:p>
        </p:txBody>
      </p:sp>
      <p:sp>
        <p:nvSpPr>
          <p:cNvPr id="31747" name="Content Placeholder 2"/>
          <p:cNvSpPr>
            <a:spLocks noGrp="1"/>
          </p:cNvSpPr>
          <p:nvPr>
            <p:ph idx="1"/>
          </p:nvPr>
        </p:nvSpPr>
        <p:spPr/>
        <p:txBody>
          <a:bodyPr/>
          <a:lstStyle/>
          <a:p>
            <a:r>
              <a:rPr lang="en-US" altLang="en-US" dirty="0"/>
              <a:t>Must have the requisite skills and training for the position</a:t>
            </a:r>
          </a:p>
          <a:p>
            <a:r>
              <a:rPr lang="en-US" altLang="en-US" dirty="0"/>
              <a:t>Disability means a mental or physical impairment that substantially limits one or more major life activities (life activities include but are not limited to seeing, hearing, speaking, walking, breathing, learning, caring for oneself, reproduction, working, etc.)</a:t>
            </a:r>
          </a:p>
          <a:p>
            <a:r>
              <a:rPr lang="en-US" altLang="en-US" dirty="0"/>
              <a:t>Can perform the essential functions of the job with or without reasonable accommodations</a:t>
            </a:r>
          </a:p>
        </p:txBody>
      </p:sp>
    </p:spTree>
    <p:extLst>
      <p:ext uri="{BB962C8B-B14F-4D97-AF65-F5344CB8AC3E}">
        <p14:creationId xmlns:p14="http://schemas.microsoft.com/office/powerpoint/2010/main" val="4094914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r>
              <a:rPr lang="en-US" altLang="en-US"/>
              <a:t>Reasonable Accommodation</a:t>
            </a:r>
          </a:p>
        </p:txBody>
      </p:sp>
      <p:sp>
        <p:nvSpPr>
          <p:cNvPr id="35843" name="Content Placeholder 5"/>
          <p:cNvSpPr>
            <a:spLocks noGrp="1"/>
          </p:cNvSpPr>
          <p:nvPr>
            <p:ph idx="1"/>
          </p:nvPr>
        </p:nvSpPr>
        <p:spPr/>
        <p:txBody>
          <a:bodyPr/>
          <a:lstStyle/>
          <a:p>
            <a:r>
              <a:rPr lang="en-US" altLang="en-US" dirty="0"/>
              <a:t>Modifications or adjustments to work environment or manner or circumstances in which the job is performed</a:t>
            </a:r>
          </a:p>
          <a:p>
            <a:r>
              <a:rPr lang="en-US" altLang="en-US" dirty="0"/>
              <a:t>Making existing facilities readily accessible or modifying equipment</a:t>
            </a:r>
          </a:p>
          <a:p>
            <a:r>
              <a:rPr lang="en-US" altLang="en-US" dirty="0"/>
              <a:t>Job restructuring, modified work schedules, reassignment to a vacant position </a:t>
            </a:r>
          </a:p>
        </p:txBody>
      </p:sp>
    </p:spTree>
    <p:extLst>
      <p:ext uri="{BB962C8B-B14F-4D97-AF65-F5344CB8AC3E}">
        <p14:creationId xmlns:p14="http://schemas.microsoft.com/office/powerpoint/2010/main" val="2615152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Modifications Examples:</a:t>
            </a:r>
          </a:p>
        </p:txBody>
      </p:sp>
      <p:sp>
        <p:nvSpPr>
          <p:cNvPr id="3" name="Content Placeholder 2"/>
          <p:cNvSpPr>
            <a:spLocks noGrp="1"/>
          </p:cNvSpPr>
          <p:nvPr>
            <p:ph idx="1"/>
          </p:nvPr>
        </p:nvSpPr>
        <p:spPr/>
        <p:txBody>
          <a:bodyPr/>
          <a:lstStyle/>
          <a:p>
            <a:r>
              <a:rPr lang="en-US" dirty="0"/>
              <a:t>Support Animal/Person</a:t>
            </a:r>
          </a:p>
          <a:p>
            <a:r>
              <a:rPr lang="en-US" dirty="0"/>
              <a:t>Noise proof headphones </a:t>
            </a:r>
          </a:p>
          <a:p>
            <a:r>
              <a:rPr lang="en-US" dirty="0"/>
              <a:t>Screen Reading software</a:t>
            </a:r>
          </a:p>
          <a:p>
            <a:r>
              <a:rPr lang="en-US" dirty="0"/>
              <a:t>Writing aids</a:t>
            </a:r>
          </a:p>
          <a:p>
            <a:r>
              <a:rPr lang="en-US" dirty="0"/>
              <a:t>Scooters </a:t>
            </a:r>
          </a:p>
          <a:p>
            <a:r>
              <a:rPr lang="en-US" dirty="0"/>
              <a:t>Scribe</a:t>
            </a:r>
          </a:p>
          <a:p>
            <a:r>
              <a:rPr lang="en-US" dirty="0"/>
              <a:t>Speech Recognition Software</a:t>
            </a:r>
          </a:p>
        </p:txBody>
      </p:sp>
    </p:spTree>
    <p:extLst>
      <p:ext uri="{BB962C8B-B14F-4D97-AF65-F5344CB8AC3E}">
        <p14:creationId xmlns:p14="http://schemas.microsoft.com/office/powerpoint/2010/main" val="127765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Reasonable Modifications:</a:t>
            </a:r>
            <a:br>
              <a:rPr lang="en-US" altLang="en-US" dirty="0"/>
            </a:br>
            <a:endParaRPr lang="en-US" dirty="0"/>
          </a:p>
        </p:txBody>
      </p:sp>
      <p:sp>
        <p:nvSpPr>
          <p:cNvPr id="3" name="Content Placeholder 2"/>
          <p:cNvSpPr>
            <a:spLocks noGrp="1"/>
          </p:cNvSpPr>
          <p:nvPr>
            <p:ph idx="1"/>
          </p:nvPr>
        </p:nvSpPr>
        <p:spPr/>
        <p:txBody>
          <a:bodyPr/>
          <a:lstStyle/>
          <a:p>
            <a:r>
              <a:rPr lang="en-US" dirty="0"/>
              <a:t>Adjustable tables/chairs</a:t>
            </a:r>
          </a:p>
          <a:p>
            <a:r>
              <a:rPr lang="en-US" dirty="0"/>
              <a:t>Aerial lifts</a:t>
            </a:r>
          </a:p>
          <a:p>
            <a:r>
              <a:rPr lang="en-US" dirty="0"/>
              <a:t>Motorized Carts</a:t>
            </a:r>
          </a:p>
          <a:p>
            <a:r>
              <a:rPr lang="en-US" dirty="0"/>
              <a:t>Ladders</a:t>
            </a:r>
          </a:p>
          <a:p>
            <a:r>
              <a:rPr lang="en-US" dirty="0"/>
              <a:t>Book holders</a:t>
            </a:r>
          </a:p>
          <a:p>
            <a:r>
              <a:rPr lang="en-US" dirty="0"/>
              <a:t>Hands free phones</a:t>
            </a:r>
          </a:p>
          <a:p>
            <a:r>
              <a:rPr lang="en-US" dirty="0" err="1"/>
              <a:t>Reachers</a:t>
            </a:r>
            <a:r>
              <a:rPr lang="en-US" dirty="0"/>
              <a:t> </a:t>
            </a:r>
          </a:p>
          <a:p>
            <a:endParaRPr lang="en-US" dirty="0"/>
          </a:p>
        </p:txBody>
      </p:sp>
    </p:spTree>
    <p:extLst>
      <p:ext uri="{BB962C8B-B14F-4D97-AF65-F5344CB8AC3E}">
        <p14:creationId xmlns:p14="http://schemas.microsoft.com/office/powerpoint/2010/main" val="48675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Modifying Work Schedule and Position</a:t>
            </a:r>
            <a:endParaRPr lang="en-US" dirty="0"/>
          </a:p>
        </p:txBody>
      </p:sp>
      <p:sp>
        <p:nvSpPr>
          <p:cNvPr id="3" name="Content Placeholder 2"/>
          <p:cNvSpPr>
            <a:spLocks noGrp="1"/>
          </p:cNvSpPr>
          <p:nvPr>
            <p:ph idx="1"/>
          </p:nvPr>
        </p:nvSpPr>
        <p:spPr/>
        <p:txBody>
          <a:bodyPr/>
          <a:lstStyle/>
          <a:p>
            <a:r>
              <a:rPr lang="en-US" dirty="0"/>
              <a:t>Flexible scheduling</a:t>
            </a:r>
          </a:p>
          <a:p>
            <a:r>
              <a:rPr lang="en-US" dirty="0"/>
              <a:t>Modified Break Schedule </a:t>
            </a:r>
          </a:p>
          <a:p>
            <a:r>
              <a:rPr lang="en-US" dirty="0"/>
              <a:t>Working at home</a:t>
            </a:r>
          </a:p>
          <a:p>
            <a:r>
              <a:rPr lang="en-US" dirty="0"/>
              <a:t>Ride sharing </a:t>
            </a:r>
          </a:p>
          <a:p>
            <a:endParaRPr lang="en-US" dirty="0"/>
          </a:p>
        </p:txBody>
      </p:sp>
    </p:spTree>
    <p:extLst>
      <p:ext uri="{BB962C8B-B14F-4D97-AF65-F5344CB8AC3E}">
        <p14:creationId xmlns:p14="http://schemas.microsoft.com/office/powerpoint/2010/main" val="3777997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28755" y="2362303"/>
            <a:ext cx="2926097" cy="2926097"/>
          </a:xfrm>
          <a:prstGeom prst="rect">
            <a:avLst/>
          </a:prstGeom>
        </p:spPr>
      </p:pic>
      <p:sp>
        <p:nvSpPr>
          <p:cNvPr id="2" name="Title 1"/>
          <p:cNvSpPr>
            <a:spLocks noGrp="1"/>
          </p:cNvSpPr>
          <p:nvPr>
            <p:ph type="title"/>
          </p:nvPr>
        </p:nvSpPr>
        <p:spPr/>
        <p:txBody>
          <a:bodyPr>
            <a:normAutofit/>
          </a:bodyPr>
          <a:lstStyle/>
          <a:p>
            <a:r>
              <a:rPr lang="en-US" dirty="0"/>
              <a:t>Job Accommodations Network</a:t>
            </a:r>
          </a:p>
        </p:txBody>
      </p:sp>
      <p:sp>
        <p:nvSpPr>
          <p:cNvPr id="3" name="Content Placeholder 2"/>
          <p:cNvSpPr>
            <a:spLocks noGrp="1"/>
          </p:cNvSpPr>
          <p:nvPr>
            <p:ph idx="1"/>
          </p:nvPr>
        </p:nvSpPr>
        <p:spPr>
          <a:xfrm>
            <a:off x="1534695" y="2184357"/>
            <a:ext cx="6112668" cy="3281990"/>
          </a:xfrm>
        </p:spPr>
        <p:txBody>
          <a:bodyPr>
            <a:normAutofit/>
          </a:bodyPr>
          <a:lstStyle/>
          <a:p>
            <a:r>
              <a:rPr lang="en-US" dirty="0"/>
              <a:t>Information for both Employers and Employees</a:t>
            </a:r>
          </a:p>
          <a:p>
            <a:pPr lvl="1"/>
            <a:r>
              <a:rPr lang="en-US" dirty="0"/>
              <a:t>A-Z of Accommodations</a:t>
            </a:r>
          </a:p>
          <a:p>
            <a:pPr lvl="1"/>
            <a:r>
              <a:rPr lang="en-US" dirty="0"/>
              <a:t>EEOC guidance per disability</a:t>
            </a:r>
          </a:p>
          <a:p>
            <a:pPr lvl="1"/>
            <a:r>
              <a:rPr lang="en-US" dirty="0"/>
              <a:t>Legal Resources organized by disability</a:t>
            </a:r>
          </a:p>
          <a:p>
            <a:pPr lvl="1"/>
            <a:r>
              <a:rPr lang="en-US" dirty="0"/>
              <a:t>Disclosure Rules</a:t>
            </a:r>
          </a:p>
          <a:p>
            <a:pPr lvl="1"/>
            <a:r>
              <a:rPr lang="en-US" dirty="0"/>
              <a:t>Rehab Act and ADA library</a:t>
            </a:r>
          </a:p>
          <a:p>
            <a:r>
              <a:rPr lang="en-US" dirty="0"/>
              <a:t>https://askjan.org/</a:t>
            </a:r>
          </a:p>
        </p:txBody>
      </p:sp>
    </p:spTree>
    <p:extLst>
      <p:ext uri="{BB962C8B-B14F-4D97-AF65-F5344CB8AC3E}">
        <p14:creationId xmlns:p14="http://schemas.microsoft.com/office/powerpoint/2010/main" val="4158230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 Employer Defenses</a:t>
            </a:r>
          </a:p>
        </p:txBody>
      </p:sp>
      <p:sp>
        <p:nvSpPr>
          <p:cNvPr id="37891" name="Content Placeholder 2"/>
          <p:cNvSpPr>
            <a:spLocks noGrp="1"/>
          </p:cNvSpPr>
          <p:nvPr>
            <p:ph idx="1"/>
          </p:nvPr>
        </p:nvSpPr>
        <p:spPr/>
        <p:txBody>
          <a:bodyPr>
            <a:normAutofit fontScale="85000" lnSpcReduction="20000"/>
          </a:bodyPr>
          <a:lstStyle/>
          <a:p>
            <a:r>
              <a:rPr lang="en-US" altLang="en-US" b="1" dirty="0"/>
              <a:t>Undue Hardship- significant difficulty or expense</a:t>
            </a:r>
          </a:p>
          <a:p>
            <a:pPr lvl="1"/>
            <a:r>
              <a:rPr lang="en-US" altLang="en-US" dirty="0"/>
              <a:t>Based on nature and cost of accommodation</a:t>
            </a:r>
          </a:p>
          <a:p>
            <a:pPr lvl="1"/>
            <a:r>
              <a:rPr lang="en-US" altLang="en-US" dirty="0"/>
              <a:t>Overall financial resources of the facility</a:t>
            </a:r>
          </a:p>
          <a:p>
            <a:pPr lvl="1"/>
            <a:r>
              <a:rPr lang="en-US" altLang="en-US" dirty="0"/>
              <a:t>Impact on the operation of the facility</a:t>
            </a:r>
          </a:p>
          <a:p>
            <a:pPr lvl="1"/>
            <a:r>
              <a:rPr lang="en-US" altLang="en-US" dirty="0"/>
              <a:t>Fundamental alteration- employer need not provide an accommodation that would fundamentally alter the nature or operation of the business</a:t>
            </a:r>
          </a:p>
          <a:p>
            <a:r>
              <a:rPr lang="en-US" altLang="en-US" b="1" dirty="0"/>
              <a:t>Employers can refuse to hire or employ someone if they pose a direct threat to themselves or others</a:t>
            </a:r>
          </a:p>
          <a:p>
            <a:pPr lvl="1"/>
            <a:r>
              <a:rPr lang="en-US" altLang="en-US" dirty="0"/>
              <a:t>Significant risk of substantial harm to health or safety</a:t>
            </a:r>
          </a:p>
          <a:p>
            <a:pPr lvl="1"/>
            <a:r>
              <a:rPr lang="en-US" altLang="en-US" dirty="0"/>
              <a:t>Not based on myth or stereotype</a:t>
            </a:r>
          </a:p>
          <a:p>
            <a:pPr lvl="1"/>
            <a:r>
              <a:rPr lang="en-US" altLang="en-US" dirty="0"/>
              <a:t>Must consider accommodations or modifications to ameliorate any potential risk</a:t>
            </a:r>
          </a:p>
          <a:p>
            <a:pPr lvl="1"/>
            <a:endParaRPr lang="en-US" altLang="en-US" dirty="0"/>
          </a:p>
        </p:txBody>
      </p:sp>
    </p:spTree>
    <p:extLst>
      <p:ext uri="{BB962C8B-B14F-4D97-AF65-F5344CB8AC3E}">
        <p14:creationId xmlns:p14="http://schemas.microsoft.com/office/powerpoint/2010/main" val="4005809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Coverage</a:t>
            </a:r>
          </a:p>
        </p:txBody>
      </p:sp>
      <p:sp>
        <p:nvSpPr>
          <p:cNvPr id="3" name="Content Placeholder 2"/>
          <p:cNvSpPr>
            <a:spLocks noGrp="1"/>
          </p:cNvSpPr>
          <p:nvPr>
            <p:ph idx="1"/>
          </p:nvPr>
        </p:nvSpPr>
        <p:spPr/>
        <p:txBody>
          <a:bodyPr/>
          <a:lstStyle/>
          <a:p>
            <a:r>
              <a:rPr lang="en-US" dirty="0"/>
              <a:t>1. Places of Public Accommodation</a:t>
            </a:r>
          </a:p>
          <a:p>
            <a:r>
              <a:rPr lang="en-US" dirty="0"/>
              <a:t>2. Commercial Facilities</a:t>
            </a:r>
          </a:p>
          <a:p>
            <a:r>
              <a:rPr lang="en-US" dirty="0"/>
              <a:t>3. Examinations and courses related to applications, licensing, certifications, or credentialing</a:t>
            </a:r>
          </a:p>
          <a:p>
            <a:endParaRPr lang="en-US" dirty="0"/>
          </a:p>
          <a:p>
            <a:r>
              <a:rPr lang="en-US" dirty="0"/>
              <a:t>Private entities only</a:t>
            </a:r>
          </a:p>
          <a:p>
            <a:r>
              <a:rPr lang="en-US" dirty="0"/>
              <a:t>Government under Title II</a:t>
            </a:r>
          </a:p>
        </p:txBody>
      </p:sp>
    </p:spTree>
    <p:extLst>
      <p:ext uri="{BB962C8B-B14F-4D97-AF65-F5344CB8AC3E}">
        <p14:creationId xmlns:p14="http://schemas.microsoft.com/office/powerpoint/2010/main" val="122991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Language</a:t>
            </a:r>
          </a:p>
        </p:txBody>
      </p:sp>
      <p:sp>
        <p:nvSpPr>
          <p:cNvPr id="3" name="Content Placeholder 2"/>
          <p:cNvSpPr>
            <a:spLocks noGrp="1"/>
          </p:cNvSpPr>
          <p:nvPr>
            <p:ph idx="1"/>
          </p:nvPr>
        </p:nvSpPr>
        <p:spPr/>
        <p:txBody>
          <a:bodyPr/>
          <a:lstStyle/>
          <a:p>
            <a:pPr algn="ctr"/>
            <a:r>
              <a:rPr lang="en-US" dirty="0"/>
              <a:t>“No otherwise qualified individual with a disability…shall, solely by reason of her or his disability be excluded from the participation in, be denied the benefits of, or be subjected to discrimination under any program or activity receiving Federal financial assistance or under any program or activity conducted by an Executive agency or by the United States Postal Service”</a:t>
            </a:r>
          </a:p>
        </p:txBody>
      </p:sp>
    </p:spTree>
    <p:extLst>
      <p:ext uri="{BB962C8B-B14F-4D97-AF65-F5344CB8AC3E}">
        <p14:creationId xmlns:p14="http://schemas.microsoft.com/office/powerpoint/2010/main" val="375319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4695" y="2262458"/>
            <a:ext cx="4790481" cy="3125788"/>
          </a:xfrm>
          <a:prstGeom prst="rect">
            <a:avLst/>
          </a:prstGeom>
        </p:spPr>
      </p:pic>
      <p:sp>
        <p:nvSpPr>
          <p:cNvPr id="2" name="Title 1"/>
          <p:cNvSpPr>
            <a:spLocks noGrp="1"/>
          </p:cNvSpPr>
          <p:nvPr>
            <p:ph type="title"/>
          </p:nvPr>
        </p:nvSpPr>
        <p:spPr/>
        <p:txBody>
          <a:bodyPr>
            <a:normAutofit/>
          </a:bodyPr>
          <a:lstStyle/>
          <a:p>
            <a:r>
              <a:rPr lang="en-US" dirty="0"/>
              <a:t>Places of Public Accommodation</a:t>
            </a:r>
          </a:p>
        </p:txBody>
      </p:sp>
      <p:sp>
        <p:nvSpPr>
          <p:cNvPr id="3" name="Content Placeholder 2"/>
          <p:cNvSpPr>
            <a:spLocks noGrp="1"/>
          </p:cNvSpPr>
          <p:nvPr>
            <p:ph idx="1"/>
          </p:nvPr>
        </p:nvSpPr>
        <p:spPr>
          <a:xfrm>
            <a:off x="6805452" y="2184357"/>
            <a:ext cx="4249401" cy="3281990"/>
          </a:xfrm>
        </p:spPr>
        <p:txBody>
          <a:bodyPr>
            <a:normAutofit/>
          </a:bodyPr>
          <a:lstStyle/>
          <a:p>
            <a:pPr>
              <a:lnSpc>
                <a:spcPct val="100000"/>
              </a:lnSpc>
            </a:pPr>
            <a:r>
              <a:rPr lang="en-US" sz="1100" dirty="0"/>
              <a:t>PLACES OF LODGING</a:t>
            </a:r>
          </a:p>
          <a:p>
            <a:pPr>
              <a:lnSpc>
                <a:spcPct val="100000"/>
              </a:lnSpc>
            </a:pPr>
            <a:r>
              <a:rPr lang="en-US" sz="1100" dirty="0"/>
              <a:t>Establishments for food and drink</a:t>
            </a:r>
          </a:p>
          <a:p>
            <a:pPr>
              <a:lnSpc>
                <a:spcPct val="100000"/>
              </a:lnSpc>
            </a:pPr>
            <a:r>
              <a:rPr lang="en-US" sz="1100" dirty="0"/>
              <a:t>Places of exhibition or entertainment</a:t>
            </a:r>
          </a:p>
          <a:p>
            <a:pPr>
              <a:lnSpc>
                <a:spcPct val="100000"/>
              </a:lnSpc>
            </a:pPr>
            <a:r>
              <a:rPr lang="en-US" sz="1100" dirty="0"/>
              <a:t>Places of public gathering</a:t>
            </a:r>
          </a:p>
          <a:p>
            <a:pPr>
              <a:lnSpc>
                <a:spcPct val="100000"/>
              </a:lnSpc>
            </a:pPr>
            <a:r>
              <a:rPr lang="en-US" sz="1100" dirty="0"/>
              <a:t>Sales or rental establishment</a:t>
            </a:r>
          </a:p>
          <a:p>
            <a:pPr>
              <a:lnSpc>
                <a:spcPct val="100000"/>
              </a:lnSpc>
            </a:pPr>
            <a:r>
              <a:rPr lang="en-US" sz="1100" dirty="0"/>
              <a:t>Stations for public transportation</a:t>
            </a:r>
          </a:p>
          <a:p>
            <a:pPr>
              <a:lnSpc>
                <a:spcPct val="100000"/>
              </a:lnSpc>
            </a:pPr>
            <a:r>
              <a:rPr lang="en-US" sz="1100" dirty="0"/>
              <a:t>Places of public display or collection</a:t>
            </a:r>
          </a:p>
          <a:p>
            <a:pPr>
              <a:lnSpc>
                <a:spcPct val="100000"/>
              </a:lnSpc>
            </a:pPr>
            <a:r>
              <a:rPr lang="en-US" sz="1100" dirty="0"/>
              <a:t>Places of recreation</a:t>
            </a:r>
          </a:p>
          <a:p>
            <a:pPr>
              <a:lnSpc>
                <a:spcPct val="100000"/>
              </a:lnSpc>
            </a:pPr>
            <a:r>
              <a:rPr lang="en-US" sz="1100" dirty="0"/>
              <a:t>Places of education</a:t>
            </a:r>
          </a:p>
          <a:p>
            <a:pPr>
              <a:lnSpc>
                <a:spcPct val="100000"/>
              </a:lnSpc>
            </a:pPr>
            <a:r>
              <a:rPr lang="en-US" sz="1100" dirty="0"/>
              <a:t>Places of exercise or recreation</a:t>
            </a:r>
          </a:p>
          <a:p>
            <a:pPr>
              <a:lnSpc>
                <a:spcPct val="100000"/>
              </a:lnSpc>
            </a:pPr>
            <a:r>
              <a:rPr lang="en-US" sz="1100" b="1" dirty="0"/>
              <a:t>SOCIAL SERVICES CENTERS</a:t>
            </a:r>
          </a:p>
        </p:txBody>
      </p:sp>
    </p:spTree>
    <p:extLst>
      <p:ext uri="{BB962C8B-B14F-4D97-AF65-F5344CB8AC3E}">
        <p14:creationId xmlns:p14="http://schemas.microsoft.com/office/powerpoint/2010/main" val="179192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Requirements</a:t>
            </a:r>
          </a:p>
        </p:txBody>
      </p:sp>
      <p:sp>
        <p:nvSpPr>
          <p:cNvPr id="3" name="Content Placeholder 2"/>
          <p:cNvSpPr>
            <a:spLocks noGrp="1"/>
          </p:cNvSpPr>
          <p:nvPr>
            <p:ph idx="1"/>
          </p:nvPr>
        </p:nvSpPr>
        <p:spPr/>
        <p:txBody>
          <a:bodyPr/>
          <a:lstStyle/>
          <a:p>
            <a:r>
              <a:rPr lang="en-US" dirty="0"/>
              <a:t>A public accommodation may not discriminate against an individual with a disability</a:t>
            </a:r>
          </a:p>
          <a:p>
            <a:r>
              <a:rPr lang="en-US" dirty="0"/>
              <a:t>May not be denied full and equal enjoyment of the “goods, services, facilities, privileges, advantages, or accommodations” offered</a:t>
            </a:r>
          </a:p>
          <a:p>
            <a:r>
              <a:rPr lang="en-US" dirty="0"/>
              <a:t>Equal opportunity to participate</a:t>
            </a:r>
          </a:p>
          <a:p>
            <a:r>
              <a:rPr lang="en-US" dirty="0"/>
              <a:t>Equal opportunity to benefit</a:t>
            </a:r>
          </a:p>
          <a:p>
            <a:r>
              <a:rPr lang="en-US" dirty="0"/>
              <a:t>Receipt of benefits in the most integrated setting appropriate</a:t>
            </a:r>
          </a:p>
        </p:txBody>
      </p:sp>
    </p:spTree>
    <p:extLst>
      <p:ext uri="{BB962C8B-B14F-4D97-AF65-F5344CB8AC3E}">
        <p14:creationId xmlns:p14="http://schemas.microsoft.com/office/powerpoint/2010/main" val="76229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Requirements</a:t>
            </a:r>
          </a:p>
        </p:txBody>
      </p:sp>
      <p:sp>
        <p:nvSpPr>
          <p:cNvPr id="3" name="Content Placeholder 2"/>
          <p:cNvSpPr>
            <a:spLocks noGrp="1"/>
          </p:cNvSpPr>
          <p:nvPr>
            <p:ph idx="1"/>
          </p:nvPr>
        </p:nvSpPr>
        <p:spPr/>
        <p:txBody>
          <a:bodyPr/>
          <a:lstStyle/>
          <a:p>
            <a:r>
              <a:rPr lang="en-US" dirty="0"/>
              <a:t>A public accommodation may not impose eligibility criteria that either screen out or tend to screen out persons with disabilities</a:t>
            </a:r>
          </a:p>
          <a:p>
            <a:r>
              <a:rPr lang="en-US" dirty="0"/>
              <a:t>Public accommodations must ensure that its safety requirements are based on real risks, not on speculation, stereotypes, or generalizations about individuals with disabilities</a:t>
            </a:r>
          </a:p>
          <a:p>
            <a:r>
              <a:rPr lang="en-US" dirty="0"/>
              <a:t>ADA prohibits unnecessary inquiries into the existence of a disability</a:t>
            </a:r>
          </a:p>
        </p:txBody>
      </p:sp>
    </p:spTree>
    <p:extLst>
      <p:ext uri="{BB962C8B-B14F-4D97-AF65-F5344CB8AC3E}">
        <p14:creationId xmlns:p14="http://schemas.microsoft.com/office/powerpoint/2010/main" val="3390251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Reasonable Modifications</a:t>
            </a:r>
          </a:p>
        </p:txBody>
      </p:sp>
      <p:sp>
        <p:nvSpPr>
          <p:cNvPr id="3" name="Content Placeholder 2"/>
          <p:cNvSpPr>
            <a:spLocks noGrp="1"/>
          </p:cNvSpPr>
          <p:nvPr>
            <p:ph idx="1"/>
          </p:nvPr>
        </p:nvSpPr>
        <p:spPr/>
        <p:txBody>
          <a:bodyPr>
            <a:normAutofit/>
          </a:bodyPr>
          <a:lstStyle/>
          <a:p>
            <a:r>
              <a:rPr lang="en-US" sz="3200" dirty="0"/>
              <a:t>The ADA requires reasonable modifications in policy, practices, or procedures to allow a person with a disability equal access to goods and services. </a:t>
            </a:r>
          </a:p>
        </p:txBody>
      </p:sp>
    </p:spTree>
    <p:extLst>
      <p:ext uri="{BB962C8B-B14F-4D97-AF65-F5344CB8AC3E}">
        <p14:creationId xmlns:p14="http://schemas.microsoft.com/office/powerpoint/2010/main" val="1038562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Access Checklist</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Accessibility includes removing not only physical barriers to participation, but also cultural and attitudinal barriers.</a:t>
            </a:r>
          </a:p>
          <a:p>
            <a:r>
              <a:rPr lang="en-US" dirty="0"/>
              <a:t> The Accessibility Guide also will give you practical suggestions and useful ideas to incorporate.</a:t>
            </a:r>
          </a:p>
          <a:p>
            <a:r>
              <a:rPr lang="en-US" dirty="0"/>
              <a:t>Ensuring accessibility is an on-going process. </a:t>
            </a:r>
          </a:p>
          <a:p>
            <a:r>
              <a:rPr lang="en-US" dirty="0"/>
              <a:t>Tailored for Women with Disabilities but applies to any person with a disability</a:t>
            </a:r>
          </a:p>
          <a:p>
            <a:r>
              <a:rPr lang="en-US" dirty="0"/>
              <a:t>http://www.disabilityrightswi.org/wp-content/uploads/2007/06/selfassessmenttool.pdf</a:t>
            </a:r>
          </a:p>
        </p:txBody>
      </p:sp>
    </p:spTree>
    <p:extLst>
      <p:ext uri="{BB962C8B-B14F-4D97-AF65-F5344CB8AC3E}">
        <p14:creationId xmlns:p14="http://schemas.microsoft.com/office/powerpoint/2010/main" val="127999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Readily achievable Barrier Removal Required</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Removal of architectural barriers, including communication barriers that are structural in nature, where removal is easily accomplished and able to be carried out without much difficulty or expense</a:t>
            </a:r>
          </a:p>
          <a:p>
            <a:pPr marL="0" indent="0">
              <a:buNone/>
            </a:pPr>
            <a:r>
              <a:rPr lang="en-US" dirty="0"/>
              <a:t>EXAMPLES;</a:t>
            </a:r>
          </a:p>
          <a:p>
            <a:pPr lvl="1"/>
            <a:r>
              <a:rPr lang="en-US" dirty="0"/>
              <a:t>Accessible approach/entrance</a:t>
            </a:r>
          </a:p>
          <a:p>
            <a:pPr lvl="1"/>
            <a:r>
              <a:rPr lang="en-US" dirty="0"/>
              <a:t>Accessible parking and drop-off areas, curb cuts</a:t>
            </a:r>
          </a:p>
          <a:p>
            <a:pPr lvl="1"/>
            <a:r>
              <a:rPr lang="en-US" dirty="0"/>
              <a:t>Widening doorways</a:t>
            </a:r>
          </a:p>
          <a:p>
            <a:pPr lvl="1"/>
            <a:r>
              <a:rPr lang="en-US" dirty="0"/>
              <a:t>Installing visual alarm systems</a:t>
            </a:r>
          </a:p>
          <a:p>
            <a:pPr lvl="1"/>
            <a:r>
              <a:rPr lang="en-US" dirty="0"/>
              <a:t>Restroom usability</a:t>
            </a:r>
          </a:p>
          <a:p>
            <a:pPr marL="457200" lvl="1" indent="0">
              <a:buNone/>
            </a:pPr>
            <a:br>
              <a:rPr lang="en-US" dirty="0"/>
            </a:br>
            <a:endParaRPr lang="en-US" dirty="0"/>
          </a:p>
        </p:txBody>
      </p:sp>
    </p:spTree>
    <p:extLst>
      <p:ext uri="{BB962C8B-B14F-4D97-AF65-F5344CB8AC3E}">
        <p14:creationId xmlns:p14="http://schemas.microsoft.com/office/powerpoint/2010/main" val="752627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access Priorities:</a:t>
            </a:r>
          </a:p>
        </p:txBody>
      </p:sp>
      <p:sp>
        <p:nvSpPr>
          <p:cNvPr id="3" name="Content Placeholder 2"/>
          <p:cNvSpPr>
            <a:spLocks noGrp="1"/>
          </p:cNvSpPr>
          <p:nvPr>
            <p:ph idx="1"/>
          </p:nvPr>
        </p:nvSpPr>
        <p:spPr/>
        <p:txBody>
          <a:bodyPr>
            <a:normAutofit fontScale="92500" lnSpcReduction="20000"/>
          </a:bodyPr>
          <a:lstStyle/>
          <a:p>
            <a:pPr marL="0" indent="0">
              <a:buNone/>
            </a:pPr>
            <a:endParaRPr lang="en-US" sz="2400" dirty="0"/>
          </a:p>
          <a:p>
            <a:r>
              <a:rPr lang="en-US" sz="2400" dirty="0"/>
              <a:t>Accessible travel route to and through the building including curb cuts and ramps</a:t>
            </a:r>
          </a:p>
          <a:p>
            <a:r>
              <a:rPr lang="en-US" sz="2400" dirty="0"/>
              <a:t>Access to areas where goods and services are available including rearranging display racks, providing </a:t>
            </a:r>
            <a:r>
              <a:rPr lang="en-US" sz="2400" dirty="0" err="1"/>
              <a:t>Brailled</a:t>
            </a:r>
            <a:r>
              <a:rPr lang="en-US" sz="2400" dirty="0"/>
              <a:t> and raised character signage, visual alarms, ramps</a:t>
            </a:r>
          </a:p>
          <a:p>
            <a:r>
              <a:rPr lang="en-US" sz="2400" dirty="0"/>
              <a:t>Accessible restrooms</a:t>
            </a:r>
          </a:p>
          <a:p>
            <a:r>
              <a:rPr lang="en-US" sz="2400" dirty="0"/>
              <a:t>Any other measures necessary to provide access to goods and services</a:t>
            </a:r>
          </a:p>
          <a:p>
            <a:endParaRPr lang="en-US" sz="2400" dirty="0"/>
          </a:p>
          <a:p>
            <a:endParaRPr lang="en-US" sz="2400" dirty="0"/>
          </a:p>
        </p:txBody>
      </p:sp>
    </p:spTree>
    <p:extLst>
      <p:ext uri="{BB962C8B-B14F-4D97-AF65-F5344CB8AC3E}">
        <p14:creationId xmlns:p14="http://schemas.microsoft.com/office/powerpoint/2010/main" val="4127877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Accessible Parking Standards</a:t>
            </a:r>
          </a:p>
        </p:txBody>
      </p:sp>
      <p:pic>
        <p:nvPicPr>
          <p:cNvPr id="4" name="Content Placeholder 3"/>
          <p:cNvPicPr>
            <a:picLocks noGrp="1" noChangeAspect="1"/>
          </p:cNvPicPr>
          <p:nvPr>
            <p:ph idx="1"/>
          </p:nvPr>
        </p:nvPicPr>
        <p:blipFill>
          <a:blip r:embed="rId2"/>
          <a:stretch>
            <a:fillRect/>
          </a:stretch>
        </p:blipFill>
        <p:spPr>
          <a:xfrm>
            <a:off x="2377441" y="1853754"/>
            <a:ext cx="6782112" cy="3886344"/>
          </a:xfrm>
          <a:prstGeom prst="rect">
            <a:avLst/>
          </a:prstGeom>
        </p:spPr>
      </p:pic>
    </p:spTree>
    <p:extLst>
      <p:ext uri="{BB962C8B-B14F-4D97-AF65-F5344CB8AC3E}">
        <p14:creationId xmlns:p14="http://schemas.microsoft.com/office/powerpoint/2010/main" val="895346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Doorways and Routes</a:t>
            </a:r>
          </a:p>
        </p:txBody>
      </p:sp>
      <p:pic>
        <p:nvPicPr>
          <p:cNvPr id="4" name="Content Placeholder 3"/>
          <p:cNvPicPr>
            <a:picLocks noGrp="1" noChangeAspect="1"/>
          </p:cNvPicPr>
          <p:nvPr>
            <p:ph idx="1"/>
          </p:nvPr>
        </p:nvPicPr>
        <p:blipFill>
          <a:blip r:embed="rId2"/>
          <a:stretch>
            <a:fillRect/>
          </a:stretch>
        </p:blipFill>
        <p:spPr>
          <a:xfrm>
            <a:off x="7049193" y="1853754"/>
            <a:ext cx="4903436" cy="3188667"/>
          </a:xfrm>
          <a:prstGeom prst="rect">
            <a:avLst/>
          </a:prstGeom>
        </p:spPr>
      </p:pic>
      <p:pic>
        <p:nvPicPr>
          <p:cNvPr id="5" name="Picture 4"/>
          <p:cNvPicPr>
            <a:picLocks noChangeAspect="1"/>
          </p:cNvPicPr>
          <p:nvPr/>
        </p:nvPicPr>
        <p:blipFill>
          <a:blip r:embed="rId3"/>
          <a:stretch>
            <a:fillRect/>
          </a:stretch>
        </p:blipFill>
        <p:spPr>
          <a:xfrm>
            <a:off x="1770400" y="2580366"/>
            <a:ext cx="4524375" cy="3019425"/>
          </a:xfrm>
          <a:prstGeom prst="rect">
            <a:avLst/>
          </a:prstGeom>
        </p:spPr>
      </p:pic>
    </p:spTree>
    <p:extLst>
      <p:ext uri="{BB962C8B-B14F-4D97-AF65-F5344CB8AC3E}">
        <p14:creationId xmlns:p14="http://schemas.microsoft.com/office/powerpoint/2010/main" val="418754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Braille Signage</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6904928" y="619586"/>
            <a:ext cx="4599517" cy="3449638"/>
          </a:xfrm>
          <a:prstGeom prst="rect">
            <a:avLst/>
          </a:prstGeom>
        </p:spPr>
      </p:pic>
      <p:pic>
        <p:nvPicPr>
          <p:cNvPr id="5" name="Picture 4"/>
          <p:cNvPicPr>
            <a:picLocks noChangeAspect="1"/>
          </p:cNvPicPr>
          <p:nvPr/>
        </p:nvPicPr>
        <p:blipFill>
          <a:blip r:embed="rId3"/>
          <a:stretch>
            <a:fillRect/>
          </a:stretch>
        </p:blipFill>
        <p:spPr>
          <a:xfrm>
            <a:off x="1085105" y="1735544"/>
            <a:ext cx="5885410" cy="4156363"/>
          </a:xfrm>
          <a:prstGeom prst="rect">
            <a:avLst/>
          </a:prstGeom>
        </p:spPr>
      </p:pic>
    </p:spTree>
    <p:extLst>
      <p:ext uri="{BB962C8B-B14F-4D97-AF65-F5344CB8AC3E}">
        <p14:creationId xmlns:p14="http://schemas.microsoft.com/office/powerpoint/2010/main" val="132864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receiving Federal financial assistance:</a:t>
            </a:r>
          </a:p>
        </p:txBody>
      </p:sp>
      <p:sp>
        <p:nvSpPr>
          <p:cNvPr id="3" name="Content Placeholder 2"/>
          <p:cNvSpPr>
            <a:spLocks noGrp="1"/>
          </p:cNvSpPr>
          <p:nvPr>
            <p:ph idx="1"/>
          </p:nvPr>
        </p:nvSpPr>
        <p:spPr/>
        <p:txBody>
          <a:bodyPr>
            <a:normAutofit/>
          </a:bodyPr>
          <a:lstStyle/>
          <a:p>
            <a:r>
              <a:rPr lang="en-US" sz="3200" dirty="0"/>
              <a:t>Applies to the entity as a whole if the entity is principally engaged in education, health care, housing, social services, or parks and recreation</a:t>
            </a:r>
          </a:p>
        </p:txBody>
      </p:sp>
    </p:spTree>
    <p:extLst>
      <p:ext uri="{BB962C8B-B14F-4D97-AF65-F5344CB8AC3E}">
        <p14:creationId xmlns:p14="http://schemas.microsoft.com/office/powerpoint/2010/main" val="2246877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6" name="Picture 1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198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grpSp>
        <p:nvGrpSpPr>
          <p:cNvPr id="22" name="Group 21"/>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3" name="Rectangle 22"/>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3"/>
          <p:cNvPicPr>
            <a:picLocks noChangeAspect="1"/>
          </p:cNvPicPr>
          <p:nvPr/>
        </p:nvPicPr>
        <p:blipFill rotWithShape="1">
          <a:blip r:embed="rId3"/>
          <a:srcRect l="1062" r="5333" b="-2"/>
          <a:stretch/>
        </p:blipFill>
        <p:spPr>
          <a:xfrm>
            <a:off x="1271223" y="1116345"/>
            <a:ext cx="4825148" cy="3866172"/>
          </a:xfrm>
          <a:prstGeom prst="rect">
            <a:avLst/>
          </a:prstGeom>
        </p:spPr>
      </p:pic>
      <p:sp>
        <p:nvSpPr>
          <p:cNvPr id="2" name="Title 1"/>
          <p:cNvSpPr>
            <a:spLocks noGrp="1"/>
          </p:cNvSpPr>
          <p:nvPr>
            <p:ph type="title"/>
          </p:nvPr>
        </p:nvSpPr>
        <p:spPr>
          <a:xfrm>
            <a:off x="7218030" y="804520"/>
            <a:ext cx="3439871" cy="1049235"/>
          </a:xfrm>
        </p:spPr>
        <p:txBody>
          <a:bodyPr>
            <a:normAutofit/>
          </a:bodyPr>
          <a:lstStyle/>
          <a:p>
            <a:pPr algn="r">
              <a:lnSpc>
                <a:spcPct val="80000"/>
              </a:lnSpc>
            </a:pPr>
            <a:r>
              <a:rPr lang="en-US" sz="2700"/>
              <a:t>Visual and Auditory Fire Alarms</a:t>
            </a:r>
          </a:p>
        </p:txBody>
      </p:sp>
    </p:spTree>
    <p:extLst>
      <p:ext uri="{BB962C8B-B14F-4D97-AF65-F5344CB8AC3E}">
        <p14:creationId xmlns:p14="http://schemas.microsoft.com/office/powerpoint/2010/main" val="3069043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easily modified?</a:t>
            </a:r>
          </a:p>
        </p:txBody>
      </p:sp>
      <p:sp>
        <p:nvSpPr>
          <p:cNvPr id="3" name="Content Placeholder 2"/>
          <p:cNvSpPr>
            <a:spLocks noGrp="1"/>
          </p:cNvSpPr>
          <p:nvPr>
            <p:ph idx="1"/>
          </p:nvPr>
        </p:nvSpPr>
        <p:spPr/>
        <p:txBody>
          <a:bodyPr/>
          <a:lstStyle/>
          <a:p>
            <a:r>
              <a:rPr lang="en-US" dirty="0"/>
              <a:t>What if the route of travel is uneven and or slippery?</a:t>
            </a:r>
          </a:p>
          <a:p>
            <a:r>
              <a:rPr lang="en-US" dirty="0"/>
              <a:t>What if can’t use stairs?</a:t>
            </a:r>
          </a:p>
          <a:p>
            <a:r>
              <a:rPr lang="en-US" dirty="0"/>
              <a:t>Parking space isn’t wide enough for van accessibility?</a:t>
            </a:r>
          </a:p>
          <a:p>
            <a:r>
              <a:rPr lang="en-US" dirty="0"/>
              <a:t>What if can’t open the door?</a:t>
            </a:r>
          </a:p>
          <a:p>
            <a:r>
              <a:rPr lang="en-US" dirty="0"/>
              <a:t>What if can’t read the signage?</a:t>
            </a:r>
          </a:p>
          <a:p>
            <a:r>
              <a:rPr lang="en-US" dirty="0"/>
              <a:t>What if the door isn’t wide enough?</a:t>
            </a:r>
          </a:p>
          <a:p>
            <a:endParaRPr lang="en-US" dirty="0"/>
          </a:p>
        </p:txBody>
      </p:sp>
    </p:spTree>
    <p:extLst>
      <p:ext uri="{BB962C8B-B14F-4D97-AF65-F5344CB8AC3E}">
        <p14:creationId xmlns:p14="http://schemas.microsoft.com/office/powerpoint/2010/main" val="319612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or Old Building?</a:t>
            </a:r>
          </a:p>
        </p:txBody>
      </p:sp>
      <p:sp>
        <p:nvSpPr>
          <p:cNvPr id="3" name="Content Placeholder 2"/>
          <p:cNvSpPr>
            <a:spLocks noGrp="1"/>
          </p:cNvSpPr>
          <p:nvPr>
            <p:ph idx="1"/>
          </p:nvPr>
        </p:nvSpPr>
        <p:spPr/>
        <p:txBody>
          <a:bodyPr/>
          <a:lstStyle/>
          <a:p>
            <a:r>
              <a:rPr lang="en-US" dirty="0"/>
              <a:t>ADAAG guidelines apply to all new construction</a:t>
            </a:r>
          </a:p>
          <a:p>
            <a:pPr lvl="1"/>
            <a:r>
              <a:rPr lang="en-US" dirty="0"/>
              <a:t>Accessibility Guidelines for Buildings and Facilities 1991 Standards with additional updates in 2010</a:t>
            </a:r>
          </a:p>
          <a:p>
            <a:pPr lvl="1"/>
            <a:endParaRPr lang="en-US" dirty="0"/>
          </a:p>
          <a:p>
            <a:r>
              <a:rPr lang="en-US" dirty="0"/>
              <a:t>Those built prior to 1990 follow ADA guidelines for readily achievable</a:t>
            </a:r>
          </a:p>
        </p:txBody>
      </p:sp>
    </p:spTree>
    <p:extLst>
      <p:ext uri="{BB962C8B-B14F-4D97-AF65-F5344CB8AC3E}">
        <p14:creationId xmlns:p14="http://schemas.microsoft.com/office/powerpoint/2010/main" val="1366826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Lodging Accessibility</a:t>
            </a:r>
          </a:p>
        </p:txBody>
      </p:sp>
      <p:sp>
        <p:nvSpPr>
          <p:cNvPr id="3" name="Content Placeholder 2"/>
          <p:cNvSpPr>
            <a:spLocks noGrp="1"/>
          </p:cNvSpPr>
          <p:nvPr>
            <p:ph idx="1"/>
          </p:nvPr>
        </p:nvSpPr>
        <p:spPr/>
        <p:txBody>
          <a:bodyPr/>
          <a:lstStyle/>
          <a:p>
            <a:r>
              <a:rPr lang="en-US" dirty="0"/>
              <a:t>Homeless shelter, halfway houses, and other social service establishments:</a:t>
            </a:r>
          </a:p>
          <a:p>
            <a:pPr lvl="1"/>
            <a:r>
              <a:rPr lang="en-US" dirty="0"/>
              <a:t>Four percent of the first 100 rooms must be accessible to person with mobility impairments and to persons with hearing impairments</a:t>
            </a:r>
          </a:p>
          <a:p>
            <a:pPr lvl="1"/>
            <a:r>
              <a:rPr lang="en-US" dirty="0"/>
              <a:t>At least one type of amenity in each common area must be accessible</a:t>
            </a:r>
          </a:p>
          <a:p>
            <a:pPr lvl="1"/>
            <a:endParaRPr lang="en-US" dirty="0"/>
          </a:p>
          <a:p>
            <a:pPr lvl="1"/>
            <a:r>
              <a:rPr lang="en-US" dirty="0"/>
              <a:t>Hotels and dormitories alterations include:</a:t>
            </a:r>
          </a:p>
          <a:p>
            <a:pPr lvl="2"/>
            <a:r>
              <a:rPr lang="en-US" dirty="0"/>
              <a:t>Communications</a:t>
            </a:r>
          </a:p>
          <a:p>
            <a:pPr lvl="2"/>
            <a:r>
              <a:rPr lang="en-US" dirty="0"/>
              <a:t>Accessible rooms and showers</a:t>
            </a:r>
          </a:p>
          <a:p>
            <a:pPr lvl="2"/>
            <a:r>
              <a:rPr lang="en-US" dirty="0"/>
              <a:t>Visual emergency alarms</a:t>
            </a:r>
          </a:p>
        </p:txBody>
      </p:sp>
    </p:spTree>
    <p:extLst>
      <p:ext uri="{BB962C8B-B14F-4D97-AF65-F5344CB8AC3E}">
        <p14:creationId xmlns:p14="http://schemas.microsoft.com/office/powerpoint/2010/main" val="2907823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Auxiliary Aids and Services</a:t>
            </a:r>
          </a:p>
        </p:txBody>
      </p:sp>
      <p:sp>
        <p:nvSpPr>
          <p:cNvPr id="3" name="Content Placeholder 2"/>
          <p:cNvSpPr>
            <a:spLocks noGrp="1"/>
          </p:cNvSpPr>
          <p:nvPr>
            <p:ph idx="1"/>
          </p:nvPr>
        </p:nvSpPr>
        <p:spPr/>
        <p:txBody>
          <a:bodyPr/>
          <a:lstStyle/>
          <a:p>
            <a:r>
              <a:rPr lang="en-US" dirty="0"/>
              <a:t>A public accommodation is required to provide auxiliary aids and services where necessary to ensure that a person with a disability is not excluded, denied services, segregated, or otherwise treated differently than other individuals because of an absence of auxiliary aids and service</a:t>
            </a:r>
          </a:p>
        </p:txBody>
      </p:sp>
    </p:spTree>
    <p:extLst>
      <p:ext uri="{BB962C8B-B14F-4D97-AF65-F5344CB8AC3E}">
        <p14:creationId xmlns:p14="http://schemas.microsoft.com/office/powerpoint/2010/main" val="2312445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Auxiliary Aids and Services Includes</a:t>
            </a:r>
          </a:p>
        </p:txBody>
      </p:sp>
      <p:sp>
        <p:nvSpPr>
          <p:cNvPr id="3" name="Content Placeholder 2"/>
          <p:cNvSpPr>
            <a:spLocks noGrp="1"/>
          </p:cNvSpPr>
          <p:nvPr>
            <p:ph idx="1"/>
          </p:nvPr>
        </p:nvSpPr>
        <p:spPr/>
        <p:txBody>
          <a:bodyPr/>
          <a:lstStyle/>
          <a:p>
            <a:r>
              <a:rPr lang="en-US" dirty="0"/>
              <a:t>Qualified interpreters, video remote interpreting, note takers, real-time computer aided transcription services, assistive listening devices, </a:t>
            </a:r>
            <a:r>
              <a:rPr lang="en-US" dirty="0" err="1"/>
              <a:t>etc</a:t>
            </a:r>
            <a:endParaRPr lang="en-US" dirty="0"/>
          </a:p>
          <a:p>
            <a:r>
              <a:rPr lang="en-US" dirty="0"/>
              <a:t>Qualified readers, taped texts, audio recordings, </a:t>
            </a:r>
            <a:r>
              <a:rPr lang="en-US" dirty="0" err="1"/>
              <a:t>Brailled</a:t>
            </a:r>
            <a:r>
              <a:rPr lang="en-US" dirty="0"/>
              <a:t> materials,. Screen reader software, large print materials</a:t>
            </a:r>
          </a:p>
          <a:p>
            <a:r>
              <a:rPr lang="en-US" dirty="0"/>
              <a:t>Acquisition or modification of equipment or devices</a:t>
            </a:r>
          </a:p>
        </p:txBody>
      </p:sp>
    </p:spTree>
    <p:extLst>
      <p:ext uri="{BB962C8B-B14F-4D97-AF65-F5344CB8AC3E}">
        <p14:creationId xmlns:p14="http://schemas.microsoft.com/office/powerpoint/2010/main" val="3176892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553" y="2576187"/>
            <a:ext cx="8596668" cy="1320800"/>
          </a:xfrm>
        </p:spPr>
        <p:txBody>
          <a:bodyPr>
            <a:noAutofit/>
          </a:bodyPr>
          <a:lstStyle/>
          <a:p>
            <a:r>
              <a:rPr lang="en-US" sz="6000" dirty="0"/>
              <a:t>Effective Communication; It’s more than you think.</a:t>
            </a:r>
          </a:p>
        </p:txBody>
      </p:sp>
    </p:spTree>
    <p:extLst>
      <p:ext uri="{BB962C8B-B14F-4D97-AF65-F5344CB8AC3E}">
        <p14:creationId xmlns:p14="http://schemas.microsoft.com/office/powerpoint/2010/main" val="2944362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Deaf &amp; Hard of Hearing</a:t>
            </a:r>
          </a:p>
        </p:txBody>
      </p:sp>
      <p:sp>
        <p:nvSpPr>
          <p:cNvPr id="3" name="Content Placeholder 2"/>
          <p:cNvSpPr>
            <a:spLocks noGrp="1"/>
          </p:cNvSpPr>
          <p:nvPr>
            <p:ph idx="1"/>
          </p:nvPr>
        </p:nvSpPr>
        <p:spPr/>
        <p:txBody>
          <a:bodyPr>
            <a:normAutofit fontScale="85000" lnSpcReduction="20000"/>
          </a:bodyPr>
          <a:lstStyle/>
          <a:p>
            <a:r>
              <a:rPr lang="en-US" dirty="0"/>
              <a:t>Sign language interpreter</a:t>
            </a:r>
          </a:p>
          <a:p>
            <a:pPr lvl="1"/>
            <a:r>
              <a:rPr lang="en-US" dirty="0"/>
              <a:t>Obligation to obtain a sign language interpreter where necessary for effective communication-  </a:t>
            </a:r>
            <a:r>
              <a:rPr lang="en-US" dirty="0" err="1"/>
              <a:t>varys</a:t>
            </a:r>
            <a:r>
              <a:rPr lang="en-US" dirty="0"/>
              <a:t> with communication method used by the individual, the nature, length and complexity of the communication</a:t>
            </a:r>
          </a:p>
          <a:p>
            <a:pPr lvl="1"/>
            <a:r>
              <a:rPr lang="en-US" dirty="0"/>
              <a:t>Consult with the individual as to preferred method</a:t>
            </a:r>
          </a:p>
          <a:p>
            <a:pPr lvl="1"/>
            <a:r>
              <a:rPr lang="en-US" dirty="0"/>
              <a:t>Do not rely on family member or companion to interpret</a:t>
            </a:r>
          </a:p>
          <a:p>
            <a:r>
              <a:rPr lang="en-US" dirty="0"/>
              <a:t>Lip Reading- limited usefulness</a:t>
            </a:r>
          </a:p>
          <a:p>
            <a:r>
              <a:rPr lang="en-US" dirty="0"/>
              <a:t>Written materials- be aware of limited English proficiency</a:t>
            </a:r>
          </a:p>
          <a:p>
            <a:r>
              <a:rPr lang="en-US" dirty="0"/>
              <a:t>Video Relay Service for phone calls</a:t>
            </a:r>
          </a:p>
          <a:p>
            <a:r>
              <a:rPr lang="en-US" dirty="0"/>
              <a:t>Video remote interpreting (VRI)</a:t>
            </a:r>
          </a:p>
          <a:p>
            <a:endParaRPr lang="en-US" dirty="0"/>
          </a:p>
        </p:txBody>
      </p:sp>
    </p:spTree>
    <p:extLst>
      <p:ext uri="{BB962C8B-B14F-4D97-AF65-F5344CB8AC3E}">
        <p14:creationId xmlns:p14="http://schemas.microsoft.com/office/powerpoint/2010/main" val="1212132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Requirement Also applies to Spectators</a:t>
            </a:r>
            <a:br>
              <a:rPr lang="en-US" dirty="0"/>
            </a:br>
            <a:r>
              <a:rPr lang="en-US" i="1" u="sng" dirty="0" err="1"/>
              <a:t>Prakel</a:t>
            </a:r>
            <a:r>
              <a:rPr lang="en-US" i="1" u="sng" dirty="0"/>
              <a:t> v. Indiana</a:t>
            </a:r>
            <a:r>
              <a:rPr lang="en-US" dirty="0"/>
              <a:t>, 2015 US </a:t>
            </a:r>
            <a:r>
              <a:rPr lang="en-US" dirty="0" err="1"/>
              <a:t>Dist</a:t>
            </a:r>
            <a:r>
              <a:rPr lang="en-US" dirty="0"/>
              <a:t>, LEXIS 40123</a:t>
            </a:r>
            <a:br>
              <a:rPr lang="en-US" dirty="0"/>
            </a:br>
            <a:r>
              <a:rPr lang="en-US" dirty="0"/>
              <a:t>Decided March 30, 2015</a:t>
            </a:r>
          </a:p>
        </p:txBody>
      </p:sp>
      <p:sp>
        <p:nvSpPr>
          <p:cNvPr id="4" name="Content Placeholder 3"/>
          <p:cNvSpPr>
            <a:spLocks noGrp="1"/>
          </p:cNvSpPr>
          <p:nvPr>
            <p:ph idx="1"/>
          </p:nvPr>
        </p:nvSpPr>
        <p:spPr/>
        <p:txBody>
          <a:bodyPr>
            <a:normAutofit/>
          </a:bodyPr>
          <a:lstStyle/>
          <a:p>
            <a:r>
              <a:rPr lang="en-US" dirty="0"/>
              <a:t>Ms. </a:t>
            </a:r>
            <a:r>
              <a:rPr lang="en-US" dirty="0" err="1"/>
              <a:t>Prakel</a:t>
            </a:r>
            <a:r>
              <a:rPr lang="en-US" dirty="0"/>
              <a:t> on trial in criminal matter. Her deaf son asked for a sign language interpreter for her court appearances and was denied on several occasions,</a:t>
            </a:r>
          </a:p>
          <a:p>
            <a:r>
              <a:rPr lang="en-US" dirty="0"/>
              <a:t>Court found that Ms. </a:t>
            </a:r>
            <a:r>
              <a:rPr lang="en-US" dirty="0" err="1"/>
              <a:t>Prakel</a:t>
            </a:r>
            <a:r>
              <a:rPr lang="en-US" dirty="0"/>
              <a:t> could bring an associational claim under Title II of ADA. Could sue based on denial of interpreter to her son and her paying for an interpreter herself for one hearing and for compensatory damages based on her son’s inability to assist and support her in court.</a:t>
            </a:r>
          </a:p>
          <a:p>
            <a:r>
              <a:rPr lang="en-US" dirty="0"/>
              <a:t>Mr. </a:t>
            </a:r>
            <a:r>
              <a:rPr lang="en-US" dirty="0" err="1"/>
              <a:t>Prakel</a:t>
            </a:r>
            <a:r>
              <a:rPr lang="en-US" dirty="0"/>
              <a:t> as a spectator in the court was entitled to effective communication.</a:t>
            </a:r>
          </a:p>
        </p:txBody>
      </p:sp>
    </p:spTree>
    <p:extLst>
      <p:ext uri="{BB962C8B-B14F-4D97-AF65-F5344CB8AC3E}">
        <p14:creationId xmlns:p14="http://schemas.microsoft.com/office/powerpoint/2010/main" val="3173263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Blind &amp;Visually Impaired</a:t>
            </a:r>
          </a:p>
        </p:txBody>
      </p:sp>
      <p:sp>
        <p:nvSpPr>
          <p:cNvPr id="3" name="Content Placeholder 2"/>
          <p:cNvSpPr>
            <a:spLocks noGrp="1"/>
          </p:cNvSpPr>
          <p:nvPr>
            <p:ph idx="1"/>
          </p:nvPr>
        </p:nvSpPr>
        <p:spPr/>
        <p:txBody>
          <a:bodyPr/>
          <a:lstStyle/>
          <a:p>
            <a:r>
              <a:rPr lang="en-US" dirty="0"/>
              <a:t>Braille books &amp; signage</a:t>
            </a:r>
          </a:p>
          <a:p>
            <a:r>
              <a:rPr lang="en-US" dirty="0"/>
              <a:t>Audio instructions</a:t>
            </a:r>
          </a:p>
          <a:p>
            <a:r>
              <a:rPr lang="en-US" dirty="0"/>
              <a:t>A reader/assistant </a:t>
            </a:r>
          </a:p>
          <a:p>
            <a:r>
              <a:rPr lang="en-US" dirty="0"/>
              <a:t>Voice controlled  software</a:t>
            </a:r>
          </a:p>
          <a:p>
            <a:r>
              <a:rPr lang="en-US" dirty="0"/>
              <a:t>Screen magnifier</a:t>
            </a:r>
          </a:p>
          <a:p>
            <a:r>
              <a:rPr lang="en-US" dirty="0"/>
              <a:t>Screen reader software</a:t>
            </a:r>
          </a:p>
          <a:p>
            <a:endParaRPr lang="en-US" dirty="0"/>
          </a:p>
        </p:txBody>
      </p:sp>
    </p:spTree>
    <p:extLst>
      <p:ext uri="{BB962C8B-B14F-4D97-AF65-F5344CB8AC3E}">
        <p14:creationId xmlns:p14="http://schemas.microsoft.com/office/powerpoint/2010/main" val="135610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Person with a Disability</a:t>
            </a:r>
          </a:p>
        </p:txBody>
      </p:sp>
      <p:sp>
        <p:nvSpPr>
          <p:cNvPr id="3" name="Content Placeholder 2"/>
          <p:cNvSpPr>
            <a:spLocks noGrp="1"/>
          </p:cNvSpPr>
          <p:nvPr>
            <p:ph idx="1"/>
          </p:nvPr>
        </p:nvSpPr>
        <p:spPr/>
        <p:txBody>
          <a:bodyPr/>
          <a:lstStyle/>
          <a:p>
            <a:r>
              <a:rPr lang="en-US" dirty="0"/>
              <a:t>With respect to employment, a person with a disability who, with reasonable accommodation, can perform the essential functions of the job in question</a:t>
            </a:r>
          </a:p>
          <a:p>
            <a:r>
              <a:rPr lang="en-US" dirty="0"/>
              <a:t>With respect to services, a person with a disability who meets the essential eligibility requirements for the receipt of such services</a:t>
            </a:r>
          </a:p>
        </p:txBody>
      </p:sp>
    </p:spTree>
    <p:extLst>
      <p:ext uri="{BB962C8B-B14F-4D97-AF65-F5344CB8AC3E}">
        <p14:creationId xmlns:p14="http://schemas.microsoft.com/office/powerpoint/2010/main" val="91386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Websites</a:t>
            </a:r>
          </a:p>
        </p:txBody>
      </p:sp>
      <p:sp>
        <p:nvSpPr>
          <p:cNvPr id="4" name="Content Placeholder 3"/>
          <p:cNvSpPr>
            <a:spLocks noGrp="1"/>
          </p:cNvSpPr>
          <p:nvPr>
            <p:ph idx="1"/>
          </p:nvPr>
        </p:nvSpPr>
        <p:spPr/>
        <p:txBody>
          <a:bodyPr>
            <a:normAutofit/>
          </a:bodyPr>
          <a:lstStyle/>
          <a:p>
            <a:r>
              <a:rPr lang="en-US" sz="2000" dirty="0"/>
              <a:t>Websites must be accessible to people who have visual, hearing, and physical disabilities. </a:t>
            </a:r>
          </a:p>
          <a:p>
            <a:endParaRPr lang="en-US" sz="2000" dirty="0"/>
          </a:p>
          <a:p>
            <a:r>
              <a:rPr lang="en-US" sz="2000" dirty="0"/>
              <a:t>Follow website accessibility guidelines: </a:t>
            </a:r>
            <a:r>
              <a:rPr lang="en-US" sz="2000" dirty="0">
                <a:hlinkClick r:id="rId2"/>
              </a:rPr>
              <a:t>http://www.w3.org/TR/WCAG20/</a:t>
            </a:r>
            <a:endParaRPr lang="en-US" sz="2000" dirty="0"/>
          </a:p>
          <a:p>
            <a:endParaRPr lang="en-US" sz="2000" dirty="0"/>
          </a:p>
          <a:p>
            <a:r>
              <a:rPr lang="en-US" sz="2000" dirty="0"/>
              <a:t>Any videos you produce or put on your website need to meet accessibility standards including closed captioning and detailed audio descriptions</a:t>
            </a:r>
          </a:p>
        </p:txBody>
      </p:sp>
    </p:spTree>
    <p:extLst>
      <p:ext uri="{BB962C8B-B14F-4D97-AF65-F5344CB8AC3E}">
        <p14:creationId xmlns:p14="http://schemas.microsoft.com/office/powerpoint/2010/main" val="2591791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Court Filing</a:t>
            </a:r>
          </a:p>
        </p:txBody>
      </p:sp>
      <p:sp>
        <p:nvSpPr>
          <p:cNvPr id="3" name="Content Placeholder 2"/>
          <p:cNvSpPr>
            <a:spLocks noGrp="1"/>
          </p:cNvSpPr>
          <p:nvPr>
            <p:ph idx="1"/>
          </p:nvPr>
        </p:nvSpPr>
        <p:spPr/>
        <p:txBody>
          <a:bodyPr>
            <a:normAutofit lnSpcReduction="10000"/>
          </a:bodyPr>
          <a:lstStyle/>
          <a:p>
            <a:r>
              <a:rPr lang="en-US" sz="2000" dirty="0"/>
              <a:t>Recent Department of Justice Case in Orange County Florida brought by attorney who was blind.</a:t>
            </a:r>
          </a:p>
          <a:p>
            <a:pPr lvl="1"/>
            <a:r>
              <a:rPr lang="en-US" sz="2000" dirty="0"/>
              <a:t>Settlement required</a:t>
            </a:r>
          </a:p>
          <a:p>
            <a:pPr lvl="2"/>
            <a:r>
              <a:rPr lang="en-US" sz="2000" dirty="0"/>
              <a:t>Make sure all document in court filing system are accessible to screen reader format i.e. optical character recognition (OCR) or if documents in the court record are not in appropriate format the court needed to upon request provide official court record 1)in an accessible format, 2) at no additional charge, and 3) in a timely manner.  </a:t>
            </a:r>
          </a:p>
          <a:p>
            <a:pPr lvl="2"/>
            <a:r>
              <a:rPr lang="en-US" sz="2000" dirty="0"/>
              <a:t>Timely in this case was determined to be 5 business days.</a:t>
            </a:r>
          </a:p>
          <a:p>
            <a:endParaRPr lang="en-US" sz="2000" dirty="0"/>
          </a:p>
        </p:txBody>
      </p:sp>
    </p:spTree>
    <p:extLst>
      <p:ext uri="{BB962C8B-B14F-4D97-AF65-F5344CB8AC3E}">
        <p14:creationId xmlns:p14="http://schemas.microsoft.com/office/powerpoint/2010/main" val="1977515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for Individuals with Intellectual Disabilities</a:t>
            </a:r>
          </a:p>
        </p:txBody>
      </p:sp>
      <p:sp>
        <p:nvSpPr>
          <p:cNvPr id="3" name="Content Placeholder 2"/>
          <p:cNvSpPr>
            <a:spLocks noGrp="1"/>
          </p:cNvSpPr>
          <p:nvPr>
            <p:ph idx="1"/>
          </p:nvPr>
        </p:nvSpPr>
        <p:spPr/>
        <p:txBody>
          <a:bodyPr>
            <a:normAutofit/>
          </a:bodyPr>
          <a:lstStyle/>
          <a:p>
            <a:r>
              <a:rPr lang="en-US" sz="2000" dirty="0"/>
              <a:t>Reading limitations</a:t>
            </a:r>
          </a:p>
          <a:p>
            <a:pPr lvl="1"/>
            <a:r>
              <a:rPr lang="en-US" sz="2000" dirty="0"/>
              <a:t>Provide pictures, symbols, or diagrams instead of words</a:t>
            </a:r>
          </a:p>
          <a:p>
            <a:pPr lvl="1"/>
            <a:r>
              <a:rPr lang="en-US" sz="2000" dirty="0"/>
              <a:t>Read written information to the person</a:t>
            </a:r>
          </a:p>
          <a:p>
            <a:pPr lvl="1"/>
            <a:r>
              <a:rPr lang="en-US" sz="2000" dirty="0"/>
              <a:t>Provide written information on audiotape</a:t>
            </a:r>
          </a:p>
          <a:p>
            <a:pPr lvl="1"/>
            <a:r>
              <a:rPr lang="en-US" sz="2000" dirty="0"/>
              <a:t>Use voice output on computer</a:t>
            </a:r>
          </a:p>
          <a:p>
            <a:pPr lvl="1"/>
            <a:r>
              <a:rPr lang="en-US" sz="2000" dirty="0"/>
              <a:t>Use line guide or highlight one line of text at a time</a:t>
            </a:r>
          </a:p>
        </p:txBody>
      </p:sp>
    </p:spTree>
    <p:extLst>
      <p:ext uri="{BB962C8B-B14F-4D97-AF65-F5344CB8AC3E}">
        <p14:creationId xmlns:p14="http://schemas.microsoft.com/office/powerpoint/2010/main" val="983265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for Individuals with Intellectual Disabilities cont.</a:t>
            </a:r>
          </a:p>
        </p:txBody>
      </p:sp>
      <p:sp>
        <p:nvSpPr>
          <p:cNvPr id="3" name="Content Placeholder 2"/>
          <p:cNvSpPr>
            <a:spLocks noGrp="1"/>
          </p:cNvSpPr>
          <p:nvPr>
            <p:ph idx="1"/>
          </p:nvPr>
        </p:nvSpPr>
        <p:spPr/>
        <p:txBody>
          <a:bodyPr>
            <a:normAutofit lnSpcReduction="10000"/>
          </a:bodyPr>
          <a:lstStyle/>
          <a:p>
            <a:r>
              <a:rPr lang="en-US" sz="2000" dirty="0"/>
              <a:t>Writing Limitations</a:t>
            </a:r>
          </a:p>
          <a:p>
            <a:pPr lvl="1"/>
            <a:r>
              <a:rPr lang="en-US" sz="2000" dirty="0"/>
              <a:t>Provide template for forms to prompt information requested</a:t>
            </a:r>
          </a:p>
          <a:p>
            <a:pPr lvl="1"/>
            <a:r>
              <a:rPr lang="en-US" sz="2000" dirty="0"/>
              <a:t>Allow verbal response instead of written response</a:t>
            </a:r>
          </a:p>
          <a:p>
            <a:pPr lvl="1"/>
            <a:r>
              <a:rPr lang="en-US" sz="2000" dirty="0"/>
              <a:t>Allow typed response instead of written response</a:t>
            </a:r>
          </a:p>
          <a:p>
            <a:pPr lvl="1"/>
            <a:r>
              <a:rPr lang="en-US" sz="2000" dirty="0"/>
              <a:t>Use voice input on computer</a:t>
            </a:r>
          </a:p>
          <a:p>
            <a:pPr lvl="1"/>
            <a:r>
              <a:rPr lang="en-US" sz="2000" dirty="0"/>
              <a:t>Use spell check on computer</a:t>
            </a:r>
          </a:p>
          <a:p>
            <a:pPr lvl="1"/>
            <a:r>
              <a:rPr lang="en-US" sz="2000" dirty="0"/>
              <a:t>Use a scribe to completer written response</a:t>
            </a:r>
          </a:p>
          <a:p>
            <a:pPr lvl="1"/>
            <a:r>
              <a:rPr lang="en-US" sz="2000" dirty="0"/>
              <a:t>Provide ample space on forms requiring written response</a:t>
            </a:r>
          </a:p>
        </p:txBody>
      </p:sp>
    </p:spTree>
    <p:extLst>
      <p:ext uri="{BB962C8B-B14F-4D97-AF65-F5344CB8AC3E}">
        <p14:creationId xmlns:p14="http://schemas.microsoft.com/office/powerpoint/2010/main" val="1360561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for Individuals with Intellectual Disabilities cont.</a:t>
            </a:r>
          </a:p>
        </p:txBody>
      </p:sp>
      <p:sp>
        <p:nvSpPr>
          <p:cNvPr id="3" name="Content Placeholder 2"/>
          <p:cNvSpPr>
            <a:spLocks noGrp="1"/>
          </p:cNvSpPr>
          <p:nvPr>
            <p:ph idx="1"/>
          </p:nvPr>
        </p:nvSpPr>
        <p:spPr/>
        <p:txBody>
          <a:bodyPr>
            <a:normAutofit/>
          </a:bodyPr>
          <a:lstStyle/>
          <a:p>
            <a:r>
              <a:rPr lang="en-US" sz="2000" dirty="0"/>
              <a:t>Complicated communications</a:t>
            </a:r>
          </a:p>
          <a:p>
            <a:pPr lvl="1"/>
            <a:r>
              <a:rPr lang="en-US" sz="2000" dirty="0"/>
              <a:t>Provide checklists</a:t>
            </a:r>
          </a:p>
          <a:p>
            <a:pPr lvl="1"/>
            <a:r>
              <a:rPr lang="en-US" sz="2000" dirty="0"/>
              <a:t>Divide large task into multiple smaller tasks</a:t>
            </a:r>
          </a:p>
          <a:p>
            <a:pPr lvl="1"/>
            <a:r>
              <a:rPr lang="en-US" sz="2000" dirty="0"/>
              <a:t>Label items or resources</a:t>
            </a:r>
          </a:p>
          <a:p>
            <a:pPr lvl="1"/>
            <a:r>
              <a:rPr lang="en-US" sz="2000" dirty="0"/>
              <a:t>Use symbols instead of words</a:t>
            </a:r>
          </a:p>
          <a:p>
            <a:pPr lvl="1"/>
            <a:r>
              <a:rPr lang="en-US" sz="2000" dirty="0"/>
              <a:t>Color code items</a:t>
            </a:r>
          </a:p>
          <a:p>
            <a:pPr lvl="1"/>
            <a:r>
              <a:rPr lang="en-US" sz="2000" dirty="0"/>
              <a:t>Provide a 1-2-3 of A-B-C chart</a:t>
            </a:r>
          </a:p>
        </p:txBody>
      </p:sp>
    </p:spTree>
    <p:extLst>
      <p:ext uri="{BB962C8B-B14F-4D97-AF65-F5344CB8AC3E}">
        <p14:creationId xmlns:p14="http://schemas.microsoft.com/office/powerpoint/2010/main" val="3118566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Miscellaneous Tips</a:t>
            </a:r>
          </a:p>
        </p:txBody>
      </p:sp>
      <p:sp>
        <p:nvSpPr>
          <p:cNvPr id="3" name="Content Placeholder 2"/>
          <p:cNvSpPr>
            <a:spLocks noGrp="1"/>
          </p:cNvSpPr>
          <p:nvPr>
            <p:ph idx="1"/>
          </p:nvPr>
        </p:nvSpPr>
        <p:spPr/>
        <p:txBody>
          <a:bodyPr/>
          <a:lstStyle/>
          <a:p>
            <a:r>
              <a:rPr lang="en-US" dirty="0"/>
              <a:t>If a person is using a speech generating device wait for the person to construct her whole message and if you have difficult understanding the message ask to repeat it or be allowed to look at the screen.</a:t>
            </a:r>
          </a:p>
          <a:p>
            <a:r>
              <a:rPr lang="en-US" dirty="0"/>
              <a:t>If a person has speech that is difficult to understand watch how the person says their words, take your time, ask them to repeat or say it a different way.  Don’t pretend to understand if you don’t.</a:t>
            </a:r>
          </a:p>
          <a:p>
            <a:r>
              <a:rPr lang="en-US" dirty="0"/>
              <a:t>Keep communication simple.  Avoid jargon and technical terms.  Use plain language.  For tips go to </a:t>
            </a:r>
            <a:r>
              <a:rPr lang="en-US" dirty="0">
                <a:hlinkClick r:id="rId2"/>
              </a:rPr>
              <a:t>www.plainlanguage.gov</a:t>
            </a:r>
            <a:r>
              <a:rPr lang="en-US" dirty="0"/>
              <a:t> </a:t>
            </a:r>
          </a:p>
          <a:p>
            <a:endParaRPr lang="en-US" dirty="0"/>
          </a:p>
        </p:txBody>
      </p:sp>
    </p:spTree>
    <p:extLst>
      <p:ext uri="{BB962C8B-B14F-4D97-AF65-F5344CB8AC3E}">
        <p14:creationId xmlns:p14="http://schemas.microsoft.com/office/powerpoint/2010/main" val="2797200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Disabilities and Accommodations Examples:</a:t>
            </a:r>
          </a:p>
        </p:txBody>
      </p:sp>
      <p:sp>
        <p:nvSpPr>
          <p:cNvPr id="3" name="Content Placeholder 2"/>
          <p:cNvSpPr>
            <a:spLocks noGrp="1"/>
          </p:cNvSpPr>
          <p:nvPr>
            <p:ph idx="1"/>
          </p:nvPr>
        </p:nvSpPr>
        <p:spPr/>
        <p:txBody>
          <a:bodyPr/>
          <a:lstStyle/>
          <a:p>
            <a:r>
              <a:rPr lang="en-US" dirty="0"/>
              <a:t>Noise proof headphones</a:t>
            </a:r>
          </a:p>
          <a:p>
            <a:r>
              <a:rPr lang="en-US" dirty="0"/>
              <a:t>Quiet times/areas</a:t>
            </a:r>
          </a:p>
          <a:p>
            <a:r>
              <a:rPr lang="en-US" dirty="0"/>
              <a:t>Extra lights/sunshine</a:t>
            </a:r>
          </a:p>
          <a:p>
            <a:r>
              <a:rPr lang="en-US" dirty="0"/>
              <a:t>Privacy (as much as reasonably possible)</a:t>
            </a:r>
          </a:p>
          <a:p>
            <a:r>
              <a:rPr lang="en-US" dirty="0"/>
              <a:t>Flexibility in scheduling and procedures</a:t>
            </a:r>
          </a:p>
          <a:p>
            <a:r>
              <a:rPr lang="en-US" dirty="0"/>
              <a:t>Checklists, organizers</a:t>
            </a:r>
          </a:p>
        </p:txBody>
      </p:sp>
    </p:spTree>
    <p:extLst>
      <p:ext uri="{BB962C8B-B14F-4D97-AF65-F5344CB8AC3E}">
        <p14:creationId xmlns:p14="http://schemas.microsoft.com/office/powerpoint/2010/main" val="2505091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184357"/>
            <a:ext cx="4948659" cy="3281988"/>
            <a:chOff x="7807230" y="2012810"/>
            <a:chExt cx="3251252" cy="3459865"/>
          </a:xfrm>
        </p:grpSpPr>
        <p:sp>
          <p:nvSpPr>
            <p:cNvPr id="14" name="Rectangle 13"/>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rotWithShape="1">
          <a:blip r:embed="rId2"/>
          <a:srcRect l="12035" r="35557" b="-1"/>
          <a:stretch/>
        </p:blipFill>
        <p:spPr>
          <a:xfrm>
            <a:off x="6277256" y="2341993"/>
            <a:ext cx="2221445" cy="2956599"/>
          </a:xfrm>
          <a:prstGeom prst="rect">
            <a:avLst/>
          </a:prstGeom>
        </p:spPr>
      </p:pic>
      <p:pic>
        <p:nvPicPr>
          <p:cNvPr id="7" name="Content Placeholder 3"/>
          <p:cNvPicPr>
            <a:picLocks noChangeAspect="1"/>
          </p:cNvPicPr>
          <p:nvPr/>
        </p:nvPicPr>
        <p:blipFill rotWithShape="1">
          <a:blip r:embed="rId3"/>
          <a:srcRect l="34497" r="13786" b="-4"/>
          <a:stretch/>
        </p:blipFill>
        <p:spPr>
          <a:xfrm>
            <a:off x="8666054" y="2341994"/>
            <a:ext cx="2225073" cy="2958014"/>
          </a:xfrm>
          <a:prstGeom prst="rect">
            <a:avLst/>
          </a:prstGeom>
        </p:spPr>
      </p:pic>
      <p:sp>
        <p:nvSpPr>
          <p:cNvPr id="2" name="Title 1"/>
          <p:cNvSpPr>
            <a:spLocks noGrp="1"/>
          </p:cNvSpPr>
          <p:nvPr>
            <p:ph type="title"/>
          </p:nvPr>
        </p:nvSpPr>
        <p:spPr/>
        <p:txBody>
          <a:bodyPr>
            <a:normAutofit/>
          </a:bodyPr>
          <a:lstStyle/>
          <a:p>
            <a:r>
              <a:rPr lang="en-US" dirty="0"/>
              <a:t>Service Animals</a:t>
            </a:r>
          </a:p>
        </p:txBody>
      </p:sp>
      <p:sp>
        <p:nvSpPr>
          <p:cNvPr id="9" name="Content Placeholder 8"/>
          <p:cNvSpPr>
            <a:spLocks noGrp="1"/>
          </p:cNvSpPr>
          <p:nvPr>
            <p:ph idx="1"/>
          </p:nvPr>
        </p:nvSpPr>
        <p:spPr>
          <a:xfrm>
            <a:off x="1534695" y="2184357"/>
            <a:ext cx="4075733" cy="3281990"/>
          </a:xfrm>
        </p:spPr>
        <p:txBody>
          <a:bodyPr>
            <a:normAutofit/>
          </a:bodyPr>
          <a:lstStyle/>
          <a:p>
            <a:endParaRPr lang="en-US"/>
          </a:p>
        </p:txBody>
      </p:sp>
    </p:spTree>
    <p:extLst>
      <p:ext uri="{BB962C8B-B14F-4D97-AF65-F5344CB8AC3E}">
        <p14:creationId xmlns:p14="http://schemas.microsoft.com/office/powerpoint/2010/main" val="2136252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Animals Modified by ADAAA</a:t>
            </a:r>
          </a:p>
        </p:txBody>
      </p:sp>
      <p:sp>
        <p:nvSpPr>
          <p:cNvPr id="3" name="Content Placeholder 2"/>
          <p:cNvSpPr>
            <a:spLocks noGrp="1"/>
          </p:cNvSpPr>
          <p:nvPr>
            <p:ph idx="1"/>
          </p:nvPr>
        </p:nvSpPr>
        <p:spPr/>
        <p:txBody>
          <a:bodyPr>
            <a:normAutofit fontScale="85000" lnSpcReduction="10000"/>
          </a:bodyPr>
          <a:lstStyle/>
          <a:p>
            <a:r>
              <a:rPr lang="en-US" dirty="0"/>
              <a:t>Dogs that are trained to do work or perform a task for the benefit of an individual with a disability.</a:t>
            </a:r>
          </a:p>
          <a:p>
            <a:r>
              <a:rPr lang="en-US" dirty="0"/>
              <a:t>Work or tasks must be directly related to the individuals disability such as assisting individuals who are blind navigate, alerting individuals who are deaf to the presence of people or sounds, pulling a wheelchair, retrieving items, providing physical support for balance or stability, assisting an individual during a seizure, or helping people with psychiatric or neurological disabilities by preventing or interrupting impulsive or destructive behavior.  (Does not include emotional support animals that have not been trained.)</a:t>
            </a:r>
          </a:p>
          <a:p>
            <a:r>
              <a:rPr lang="en-US" dirty="0"/>
              <a:t>Also included miniature horses as long as the facility can accommodate the horse’s size, type, and weight.</a:t>
            </a:r>
          </a:p>
        </p:txBody>
      </p:sp>
    </p:spTree>
    <p:extLst>
      <p:ext uri="{BB962C8B-B14F-4D97-AF65-F5344CB8AC3E}">
        <p14:creationId xmlns:p14="http://schemas.microsoft.com/office/powerpoint/2010/main" val="3301721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Inquiries are Limited</a:t>
            </a:r>
          </a:p>
        </p:txBody>
      </p:sp>
      <p:sp>
        <p:nvSpPr>
          <p:cNvPr id="3" name="Content Placeholder 2"/>
          <p:cNvSpPr>
            <a:spLocks noGrp="1"/>
          </p:cNvSpPr>
          <p:nvPr>
            <p:ph idx="1"/>
          </p:nvPr>
        </p:nvSpPr>
        <p:spPr/>
        <p:txBody>
          <a:bodyPr>
            <a:normAutofit lnSpcReduction="10000"/>
          </a:bodyPr>
          <a:lstStyle/>
          <a:p>
            <a:r>
              <a:rPr lang="en-US" sz="2000" dirty="0"/>
              <a:t>Can ask: </a:t>
            </a:r>
          </a:p>
          <a:p>
            <a:pPr lvl="1"/>
            <a:r>
              <a:rPr lang="en-US" sz="2000" dirty="0"/>
              <a:t>Is the animal required because of a disability?</a:t>
            </a:r>
          </a:p>
          <a:p>
            <a:pPr lvl="1"/>
            <a:r>
              <a:rPr lang="en-US" sz="2000" dirty="0"/>
              <a:t>What work or task has this animal been trained to perform?</a:t>
            </a:r>
          </a:p>
          <a:p>
            <a:pPr lvl="1"/>
            <a:endParaRPr lang="en-US" sz="2000" dirty="0"/>
          </a:p>
          <a:p>
            <a:r>
              <a:rPr lang="en-US" sz="2000" dirty="0"/>
              <a:t>Cannot ask: </a:t>
            </a:r>
          </a:p>
          <a:p>
            <a:pPr lvl="1"/>
            <a:r>
              <a:rPr lang="en-US" sz="2000" dirty="0"/>
              <a:t>The nature or extent of an individual’s disability</a:t>
            </a:r>
          </a:p>
          <a:p>
            <a:pPr lvl="1"/>
            <a:r>
              <a:rPr lang="en-US" sz="2000" dirty="0"/>
              <a:t>Cannot require documentation or proof of training</a:t>
            </a:r>
          </a:p>
          <a:p>
            <a:pPr lvl="1"/>
            <a:r>
              <a:rPr lang="en-US" sz="2000" dirty="0"/>
              <a:t>Cannot require animal to wear a vest </a:t>
            </a:r>
          </a:p>
          <a:p>
            <a:pPr lvl="1"/>
            <a:endParaRPr lang="en-US" sz="2000" dirty="0"/>
          </a:p>
          <a:p>
            <a:pPr lvl="1"/>
            <a:endParaRPr lang="en-US" sz="2000" dirty="0"/>
          </a:p>
          <a:p>
            <a:pPr lvl="1"/>
            <a:endParaRPr lang="en-US" sz="2000"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9864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considered a disability?</a:t>
            </a:r>
          </a:p>
        </p:txBody>
      </p:sp>
      <p:sp>
        <p:nvSpPr>
          <p:cNvPr id="3" name="Content Placeholder 2"/>
          <p:cNvSpPr>
            <a:spLocks noGrp="1"/>
          </p:cNvSpPr>
          <p:nvPr>
            <p:ph idx="1"/>
          </p:nvPr>
        </p:nvSpPr>
        <p:spPr>
          <a:xfrm>
            <a:off x="1534696" y="2079232"/>
            <a:ext cx="9520158" cy="3450613"/>
          </a:xfrm>
        </p:spPr>
        <p:txBody>
          <a:bodyPr>
            <a:normAutofit lnSpcReduction="10000"/>
          </a:bodyPr>
          <a:lstStyle/>
          <a:p>
            <a:r>
              <a:rPr lang="en-US" dirty="0"/>
              <a:t>Uses same definition as the ADA</a:t>
            </a:r>
          </a:p>
          <a:p>
            <a:r>
              <a:rPr lang="en-US" altLang="en-US" sz="2800" dirty="0"/>
              <a:t>Under the ADA a person with disability has:</a:t>
            </a:r>
          </a:p>
          <a:p>
            <a:pPr lvl="1"/>
            <a:r>
              <a:rPr lang="en-US" altLang="en-US" sz="2400" dirty="0"/>
              <a:t>A physical or mental impairment that substantially limits one or more of the major life activities of such individual;</a:t>
            </a:r>
          </a:p>
          <a:p>
            <a:pPr lvl="1"/>
            <a:r>
              <a:rPr lang="en-US" altLang="en-US" sz="2400" dirty="0"/>
              <a:t>Has a record of such an impairment; or</a:t>
            </a:r>
          </a:p>
          <a:p>
            <a:pPr lvl="1"/>
            <a:r>
              <a:rPr lang="en-US" altLang="en-US" sz="2400" dirty="0"/>
              <a:t>Is regarded as having such an impairment. (ADA, 42 U.S.C.§ 12102 [2])</a:t>
            </a:r>
          </a:p>
          <a:p>
            <a:endParaRPr lang="en-US" dirty="0"/>
          </a:p>
        </p:txBody>
      </p:sp>
    </p:spTree>
    <p:extLst>
      <p:ext uri="{BB962C8B-B14F-4D97-AF65-F5344CB8AC3E}">
        <p14:creationId xmlns:p14="http://schemas.microsoft.com/office/powerpoint/2010/main" val="2455675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Animals Cont.</a:t>
            </a:r>
          </a:p>
        </p:txBody>
      </p:sp>
      <p:sp>
        <p:nvSpPr>
          <p:cNvPr id="3" name="Content Placeholder 2"/>
          <p:cNvSpPr>
            <a:spLocks noGrp="1"/>
          </p:cNvSpPr>
          <p:nvPr>
            <p:ph idx="1"/>
          </p:nvPr>
        </p:nvSpPr>
        <p:spPr/>
        <p:txBody>
          <a:bodyPr>
            <a:normAutofit/>
          </a:bodyPr>
          <a:lstStyle/>
          <a:p>
            <a:r>
              <a:rPr lang="en-US" sz="2000" dirty="0"/>
              <a:t>Allowed wherever public allowed unless its presence interferes with the legitimate safety requirement of the facility</a:t>
            </a:r>
          </a:p>
          <a:p>
            <a:r>
              <a:rPr lang="en-US" sz="2000" dirty="0"/>
              <a:t>Must be on a leash or harness unless a tether would interfere with the animals ability to safely perform tasks or because of person’s disability</a:t>
            </a:r>
          </a:p>
          <a:p>
            <a:r>
              <a:rPr lang="en-US" sz="2000" dirty="0"/>
              <a:t>Animal must be under control and housebroken</a:t>
            </a:r>
          </a:p>
          <a:p>
            <a:r>
              <a:rPr lang="en-US" sz="2000" dirty="0"/>
              <a:t>Care of the animal is responsibility of individual with a disability </a:t>
            </a:r>
          </a:p>
          <a:p>
            <a:r>
              <a:rPr lang="en-US" sz="2000" dirty="0"/>
              <a:t>Cannot charge a surcharge for the presence of the animal</a:t>
            </a:r>
          </a:p>
        </p:txBody>
      </p:sp>
    </p:spTree>
    <p:extLst>
      <p:ext uri="{BB962C8B-B14F-4D97-AF65-F5344CB8AC3E}">
        <p14:creationId xmlns:p14="http://schemas.microsoft.com/office/powerpoint/2010/main" val="1999005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Animals in WI</a:t>
            </a:r>
          </a:p>
        </p:txBody>
      </p:sp>
      <p:sp>
        <p:nvSpPr>
          <p:cNvPr id="3" name="Content Placeholder 2"/>
          <p:cNvSpPr>
            <a:spLocks noGrp="1"/>
          </p:cNvSpPr>
          <p:nvPr>
            <p:ph idx="1"/>
          </p:nvPr>
        </p:nvSpPr>
        <p:spPr/>
        <p:txBody>
          <a:bodyPr/>
          <a:lstStyle/>
          <a:p>
            <a:r>
              <a:rPr lang="en-US" dirty="0"/>
              <a:t>Wisconsin Public Places Accommodation Act</a:t>
            </a:r>
          </a:p>
          <a:p>
            <a:pPr lvl="1"/>
            <a:r>
              <a:rPr lang="en-US" dirty="0"/>
              <a:t>Includes transient housing</a:t>
            </a:r>
          </a:p>
          <a:p>
            <a:pPr lvl="1"/>
            <a:r>
              <a:rPr lang="en-US" dirty="0"/>
              <a:t>Does not have to be a dog</a:t>
            </a:r>
          </a:p>
          <a:p>
            <a:pPr lvl="1"/>
            <a:r>
              <a:rPr lang="en-US" dirty="0"/>
              <a:t>Applies just as Title III of the ADA does</a:t>
            </a:r>
          </a:p>
          <a:p>
            <a:pPr lvl="1"/>
            <a:r>
              <a:rPr lang="en-US" dirty="0"/>
              <a:t>Also prohibited from requiring documentation</a:t>
            </a:r>
          </a:p>
          <a:p>
            <a:pPr lvl="1"/>
            <a:r>
              <a:rPr lang="en-US" dirty="0"/>
              <a:t>Wis. Stats. §106.52</a:t>
            </a:r>
          </a:p>
          <a:p>
            <a:pPr lvl="1"/>
            <a:endParaRPr lang="en-US" dirty="0"/>
          </a:p>
        </p:txBody>
      </p:sp>
    </p:spTree>
    <p:extLst>
      <p:ext uri="{BB962C8B-B14F-4D97-AF65-F5344CB8AC3E}">
        <p14:creationId xmlns:p14="http://schemas.microsoft.com/office/powerpoint/2010/main" val="1671715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Pets in Transient Homes</a:t>
            </a:r>
          </a:p>
        </p:txBody>
      </p:sp>
      <p:sp>
        <p:nvSpPr>
          <p:cNvPr id="3" name="Content Placeholder 2"/>
          <p:cNvSpPr>
            <a:spLocks noGrp="1"/>
          </p:cNvSpPr>
          <p:nvPr>
            <p:ph idx="1"/>
          </p:nvPr>
        </p:nvSpPr>
        <p:spPr/>
        <p:txBody>
          <a:bodyPr/>
          <a:lstStyle/>
          <a:p>
            <a:r>
              <a:rPr lang="en-US" dirty="0"/>
              <a:t>May not require additional documentation</a:t>
            </a:r>
          </a:p>
          <a:p>
            <a:r>
              <a:rPr lang="en-US" dirty="0"/>
              <a:t>May not exclude or deny because of having a service animal</a:t>
            </a:r>
          </a:p>
          <a:p>
            <a:r>
              <a:rPr lang="en-US" dirty="0"/>
              <a:t>May only ask two questions:</a:t>
            </a:r>
          </a:p>
          <a:p>
            <a:pPr lvl="1"/>
            <a:r>
              <a:rPr lang="en-US" dirty="0"/>
              <a:t>Is this animal required because of a disability?</a:t>
            </a:r>
          </a:p>
          <a:p>
            <a:pPr lvl="1"/>
            <a:r>
              <a:rPr lang="en-US" dirty="0"/>
              <a:t>What work or task(s) has the animal been trained to perform?</a:t>
            </a:r>
          </a:p>
          <a:p>
            <a:pPr lvl="1"/>
            <a:endParaRPr lang="en-US" dirty="0"/>
          </a:p>
          <a:p>
            <a:pPr lvl="1"/>
            <a:r>
              <a:rPr lang="en-US" dirty="0"/>
              <a:t>WI law does require rabies vaccinations for all dogs, may ask to see the required tags</a:t>
            </a:r>
          </a:p>
        </p:txBody>
      </p:sp>
    </p:spTree>
    <p:extLst>
      <p:ext uri="{BB962C8B-B14F-4D97-AF65-F5344CB8AC3E}">
        <p14:creationId xmlns:p14="http://schemas.microsoft.com/office/powerpoint/2010/main" val="1278835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ADA Defenses: Fundamental Alteration and Undue Burden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41435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Fundamental Alteration</a:t>
            </a:r>
          </a:p>
        </p:txBody>
      </p:sp>
      <p:sp>
        <p:nvSpPr>
          <p:cNvPr id="5" name="Content Placeholder 4"/>
          <p:cNvSpPr>
            <a:spLocks noGrp="1"/>
          </p:cNvSpPr>
          <p:nvPr>
            <p:ph idx="1"/>
          </p:nvPr>
        </p:nvSpPr>
        <p:spPr/>
        <p:txBody>
          <a:bodyPr>
            <a:normAutofit/>
          </a:bodyPr>
          <a:lstStyle/>
          <a:p>
            <a:r>
              <a:rPr lang="en-US" sz="2400" dirty="0"/>
              <a:t>Public entities do not have to provide modifications to programs, services, or activities if to do so would fundamentally alter that program, activity, or service.</a:t>
            </a:r>
          </a:p>
          <a:p>
            <a:pPr lvl="1"/>
            <a:r>
              <a:rPr lang="en-US" sz="2400" dirty="0"/>
              <a:t> A </a:t>
            </a:r>
            <a:r>
              <a:rPr lang="en-US" sz="2400" u="sng" dirty="0"/>
              <a:t>fundamental alteration</a:t>
            </a:r>
            <a:r>
              <a:rPr lang="en-US" sz="2400" dirty="0"/>
              <a:t> is a change to such a degree that the original program, service, or activity is no longer the same.</a:t>
            </a:r>
          </a:p>
        </p:txBody>
      </p:sp>
    </p:spTree>
    <p:extLst>
      <p:ext uri="{BB962C8B-B14F-4D97-AF65-F5344CB8AC3E}">
        <p14:creationId xmlns:p14="http://schemas.microsoft.com/office/powerpoint/2010/main" val="3891539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Undue Financial or Administrative Burden</a:t>
            </a:r>
          </a:p>
        </p:txBody>
      </p:sp>
      <p:sp>
        <p:nvSpPr>
          <p:cNvPr id="3" name="Content Placeholder 2"/>
          <p:cNvSpPr>
            <a:spLocks noGrp="1"/>
          </p:cNvSpPr>
          <p:nvPr>
            <p:ph idx="1"/>
          </p:nvPr>
        </p:nvSpPr>
        <p:spPr/>
        <p:txBody>
          <a:bodyPr>
            <a:normAutofit/>
          </a:bodyPr>
          <a:lstStyle/>
          <a:p>
            <a:r>
              <a:rPr lang="en-US" sz="3200" dirty="0"/>
              <a:t>Public entities are not required to take any action that it can demonstrate would result in an undue financial or administrative burden on that entity.</a:t>
            </a:r>
          </a:p>
        </p:txBody>
      </p:sp>
    </p:spTree>
    <p:extLst>
      <p:ext uri="{BB962C8B-B14F-4D97-AF65-F5344CB8AC3E}">
        <p14:creationId xmlns:p14="http://schemas.microsoft.com/office/powerpoint/2010/main" val="2106045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Enforcement and Remedies</a:t>
            </a:r>
          </a:p>
        </p:txBody>
      </p:sp>
      <p:sp>
        <p:nvSpPr>
          <p:cNvPr id="3" name="Content Placeholder 2"/>
          <p:cNvSpPr>
            <a:spLocks noGrp="1"/>
          </p:cNvSpPr>
          <p:nvPr>
            <p:ph idx="1"/>
          </p:nvPr>
        </p:nvSpPr>
        <p:spPr/>
        <p:txBody>
          <a:bodyPr>
            <a:noAutofit/>
          </a:bodyPr>
          <a:lstStyle/>
          <a:p>
            <a:r>
              <a:rPr lang="en-US" sz="2000" dirty="0"/>
              <a:t>Enforcement:</a:t>
            </a:r>
          </a:p>
          <a:p>
            <a:pPr lvl="1"/>
            <a:r>
              <a:rPr lang="en-US" sz="2000" dirty="0"/>
              <a:t>Complaint to US Department of Justice</a:t>
            </a:r>
          </a:p>
          <a:p>
            <a:pPr lvl="1"/>
            <a:r>
              <a:rPr lang="en-US" sz="2000" dirty="0"/>
              <a:t>File a complaint in federal district court</a:t>
            </a:r>
          </a:p>
          <a:p>
            <a:pPr marL="457200" lvl="1" indent="0">
              <a:buNone/>
            </a:pPr>
            <a:endParaRPr lang="en-US" sz="2000" dirty="0"/>
          </a:p>
          <a:p>
            <a:r>
              <a:rPr lang="en-US" sz="2000" dirty="0"/>
              <a:t>Remedies:</a:t>
            </a:r>
          </a:p>
          <a:p>
            <a:pPr lvl="1"/>
            <a:r>
              <a:rPr lang="en-US" sz="2000" dirty="0"/>
              <a:t>Injunctive relief to enforce ADA compliance</a:t>
            </a:r>
          </a:p>
          <a:p>
            <a:pPr lvl="1"/>
            <a:r>
              <a:rPr lang="en-US" sz="2000" dirty="0"/>
              <a:t>Compensatory damages</a:t>
            </a:r>
          </a:p>
          <a:p>
            <a:pPr lvl="2"/>
            <a:r>
              <a:rPr lang="en-US" sz="2000" dirty="0"/>
              <a:t>7</a:t>
            </a:r>
            <a:r>
              <a:rPr lang="en-US" sz="2000" baseline="30000" dirty="0"/>
              <a:t>th</a:t>
            </a:r>
            <a:r>
              <a:rPr lang="en-US" sz="2000" dirty="0"/>
              <a:t> Circuit has not ruled on standard: deliberate indifference or discriminatory animus</a:t>
            </a:r>
          </a:p>
          <a:p>
            <a:pPr lvl="2"/>
            <a:endParaRPr lang="en-US" sz="2000" dirty="0"/>
          </a:p>
        </p:txBody>
      </p:sp>
    </p:spTree>
    <p:extLst>
      <p:ext uri="{BB962C8B-B14F-4D97-AF65-F5344CB8AC3E}">
        <p14:creationId xmlns:p14="http://schemas.microsoft.com/office/powerpoint/2010/main" val="2192993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Complaint Process</a:t>
            </a:r>
          </a:p>
        </p:txBody>
      </p:sp>
      <p:sp>
        <p:nvSpPr>
          <p:cNvPr id="3" name="Content Placeholder 2"/>
          <p:cNvSpPr>
            <a:spLocks noGrp="1"/>
          </p:cNvSpPr>
          <p:nvPr>
            <p:ph idx="1"/>
          </p:nvPr>
        </p:nvSpPr>
        <p:spPr/>
        <p:txBody>
          <a:bodyPr>
            <a:normAutofit lnSpcReduction="10000"/>
          </a:bodyPr>
          <a:lstStyle/>
          <a:p>
            <a:r>
              <a:rPr lang="en-US" dirty="0"/>
              <a:t>School discrimination file claim with Office of Civil Rights</a:t>
            </a:r>
          </a:p>
          <a:p>
            <a:r>
              <a:rPr lang="en-US" dirty="0"/>
              <a:t>Employment claim may file with EEOC </a:t>
            </a:r>
          </a:p>
          <a:p>
            <a:r>
              <a:rPr lang="en-US" dirty="0"/>
              <a:t>Housing complaints filed with HUD</a:t>
            </a:r>
          </a:p>
          <a:p>
            <a:r>
              <a:rPr lang="en-US" dirty="0"/>
              <a:t>Title III cases file with DOJ</a:t>
            </a:r>
          </a:p>
          <a:p>
            <a:pPr lvl="1"/>
            <a:r>
              <a:rPr lang="en-US" dirty="0"/>
              <a:t>Does not have to file with DOJ prior filing a lawsuit in federal court</a:t>
            </a:r>
          </a:p>
          <a:p>
            <a:r>
              <a:rPr lang="en-US" dirty="0"/>
              <a:t>504 complaints file with federal agency providing funding</a:t>
            </a:r>
          </a:p>
          <a:p>
            <a:r>
              <a:rPr lang="en-US" dirty="0"/>
              <a:t>Transportation complaints to be filed with the Federal Transit Administrations Office of Civil Rights</a:t>
            </a:r>
          </a:p>
        </p:txBody>
      </p:sp>
    </p:spTree>
    <p:extLst>
      <p:ext uri="{BB962C8B-B14F-4D97-AF65-F5344CB8AC3E}">
        <p14:creationId xmlns:p14="http://schemas.microsoft.com/office/powerpoint/2010/main" val="33616111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Checklist</a:t>
            </a:r>
          </a:p>
        </p:txBody>
      </p:sp>
      <p:sp>
        <p:nvSpPr>
          <p:cNvPr id="3" name="Content Placeholder 2"/>
          <p:cNvSpPr>
            <a:spLocks noGrp="1"/>
          </p:cNvSpPr>
          <p:nvPr>
            <p:ph idx="1"/>
          </p:nvPr>
        </p:nvSpPr>
        <p:spPr/>
        <p:txBody>
          <a:bodyPr/>
          <a:lstStyle/>
          <a:p>
            <a:r>
              <a:rPr lang="en-US" dirty="0"/>
              <a:t>Opportunity to review your practices and procedures </a:t>
            </a:r>
          </a:p>
          <a:p>
            <a:r>
              <a:rPr lang="en-US" dirty="0"/>
              <a:t>Be Proactive not reactive</a:t>
            </a:r>
          </a:p>
          <a:p>
            <a:r>
              <a:rPr lang="en-US" dirty="0"/>
              <a:t>Knowledgeable staff</a:t>
            </a:r>
          </a:p>
          <a:p>
            <a:r>
              <a:rPr lang="en-US" dirty="0"/>
              <a:t>Collect resources</a:t>
            </a:r>
          </a:p>
          <a:p>
            <a:r>
              <a:rPr lang="en-US" dirty="0"/>
              <a:t>http://www.disabilityrightswi.org/wp-content/uploads/2007/06/selfassessmenttool.pdf</a:t>
            </a:r>
            <a:endParaRPr lang="en-US" dirty="0"/>
          </a:p>
        </p:txBody>
      </p:sp>
    </p:spTree>
    <p:extLst>
      <p:ext uri="{BB962C8B-B14F-4D97-AF65-F5344CB8AC3E}">
        <p14:creationId xmlns:p14="http://schemas.microsoft.com/office/powerpoint/2010/main" val="3150367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Questions?</a:t>
            </a:r>
          </a:p>
        </p:txBody>
      </p:sp>
      <p:sp>
        <p:nvSpPr>
          <p:cNvPr id="3" name="Content Placeholder 2"/>
          <p:cNvSpPr>
            <a:spLocks noGrp="1"/>
          </p:cNvSpPr>
          <p:nvPr>
            <p:ph idx="1"/>
          </p:nvPr>
        </p:nvSpPr>
        <p:spPr/>
        <p:txBody>
          <a:bodyPr>
            <a:normAutofit/>
          </a:bodyPr>
          <a:lstStyle/>
          <a:p>
            <a:pPr algn="ctr"/>
            <a:r>
              <a:rPr lang="en-US" dirty="0"/>
              <a:t>Monica Murphy </a:t>
            </a:r>
          </a:p>
          <a:p>
            <a:pPr algn="ctr"/>
            <a:r>
              <a:rPr lang="en-US" dirty="0" err="1"/>
              <a:t>disability</a:t>
            </a:r>
            <a:r>
              <a:rPr lang="en-US" b="1" dirty="0" err="1"/>
              <a:t>rights|</a:t>
            </a:r>
            <a:r>
              <a:rPr lang="en-US" dirty="0" err="1"/>
              <a:t>WISCONSIN</a:t>
            </a:r>
            <a:endParaRPr lang="en-US" dirty="0"/>
          </a:p>
          <a:p>
            <a:pPr algn="ctr"/>
            <a:r>
              <a:rPr lang="en-US" dirty="0"/>
              <a:t>6737 W. Washington St., Suite 3230</a:t>
            </a:r>
          </a:p>
          <a:p>
            <a:pPr algn="ctr"/>
            <a:r>
              <a:rPr lang="en-US" dirty="0"/>
              <a:t>Milwaukee, Wisconsin 53214</a:t>
            </a:r>
          </a:p>
          <a:p>
            <a:pPr algn="ctr"/>
            <a:r>
              <a:rPr lang="en-US" dirty="0"/>
              <a:t>414-773-4646 Voice</a:t>
            </a:r>
          </a:p>
          <a:p>
            <a:pPr algn="ctr"/>
            <a:r>
              <a:rPr lang="en-US" dirty="0"/>
              <a:t>414-773-4647  Fax</a:t>
            </a:r>
          </a:p>
          <a:p>
            <a:pPr algn="ctr"/>
            <a:r>
              <a:rPr lang="en-US" b="1" u="sng" dirty="0">
                <a:hlinkClick r:id="rId2"/>
              </a:rPr>
              <a:t>www.disabilityrightswi.org</a:t>
            </a:r>
            <a:r>
              <a:rPr lang="en-US" b="1" dirty="0"/>
              <a:t> </a:t>
            </a:r>
            <a:endParaRPr lang="en-US" dirty="0"/>
          </a:p>
        </p:txBody>
      </p:sp>
    </p:spTree>
    <p:extLst>
      <p:ext uri="{BB962C8B-B14F-4D97-AF65-F5344CB8AC3E}">
        <p14:creationId xmlns:p14="http://schemas.microsoft.com/office/powerpoint/2010/main" val="184103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519"/>
            <a:ext cx="9520158" cy="1049235"/>
          </a:xfrm>
        </p:spPr>
        <p:txBody>
          <a:bodyPr>
            <a:noAutofit/>
          </a:bodyPr>
          <a:lstStyle/>
          <a:p>
            <a:r>
              <a:rPr kumimoji="1" lang="en-US" sz="4000" dirty="0"/>
              <a:t>Prohibition Against Discrimination: Programs</a:t>
            </a:r>
            <a:endParaRPr lang="en-US" sz="4000" dirty="0"/>
          </a:p>
        </p:txBody>
      </p:sp>
      <p:sp>
        <p:nvSpPr>
          <p:cNvPr id="3" name="Content Placeholder 2"/>
          <p:cNvSpPr>
            <a:spLocks noGrp="1"/>
          </p:cNvSpPr>
          <p:nvPr>
            <p:ph idx="1"/>
          </p:nvPr>
        </p:nvSpPr>
        <p:spPr/>
        <p:txBody>
          <a:bodyPr/>
          <a:lstStyle/>
          <a:p>
            <a:r>
              <a:rPr lang="en-US" dirty="0"/>
              <a:t>Cannot discriminate against a class of disabilities or based on the severity of disability</a:t>
            </a:r>
          </a:p>
          <a:p>
            <a:r>
              <a:rPr lang="en-US" dirty="0"/>
              <a:t>Cannot have require people with disabilities to participate in separate programs or sites for people with disabilities </a:t>
            </a:r>
          </a:p>
          <a:p>
            <a:r>
              <a:rPr lang="en-US" dirty="0"/>
              <a:t>No imposition of surcharges for disability related expenses or for people with disabilities</a:t>
            </a:r>
          </a:p>
          <a:p>
            <a:r>
              <a:rPr lang="en-US" dirty="0"/>
              <a:t>No discrimination through contracting</a:t>
            </a:r>
          </a:p>
        </p:txBody>
      </p:sp>
    </p:spTree>
    <p:extLst>
      <p:ext uri="{BB962C8B-B14F-4D97-AF65-F5344CB8AC3E}">
        <p14:creationId xmlns:p14="http://schemas.microsoft.com/office/powerpoint/2010/main" val="210706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0" y="457200"/>
            <a:ext cx="8382000" cy="1143000"/>
          </a:xfrm>
          <a:extLst/>
        </p:spPr>
        <p:txBody>
          <a:bodyPr vert="horz" lIns="90487" tIns="44450" rIns="90487" bIns="44450" rtlCol="0" anchor="t">
            <a:normAutofit fontScale="90000"/>
          </a:bodyPr>
          <a:lstStyle/>
          <a:p>
            <a:pPr eaLnBrk="1" hangingPunct="1">
              <a:defRPr/>
            </a:pPr>
            <a:r>
              <a:rPr kumimoji="1" lang="en-US" sz="4800" dirty="0"/>
              <a:t>Prohibition Against Discrimination: Employment</a:t>
            </a:r>
          </a:p>
        </p:txBody>
      </p:sp>
      <p:sp>
        <p:nvSpPr>
          <p:cNvPr id="4099" name="Rectangle 3"/>
          <p:cNvSpPr>
            <a:spLocks noGrp="1" noChangeArrowheads="1"/>
          </p:cNvSpPr>
          <p:nvPr>
            <p:ph idx="1"/>
          </p:nvPr>
        </p:nvSpPr>
        <p:spPr>
          <a:xfrm>
            <a:off x="2286000" y="1828800"/>
            <a:ext cx="8382000" cy="3124200"/>
          </a:xfrm>
          <a:extLst/>
        </p:spPr>
        <p:txBody>
          <a:bodyPr vert="horz" lIns="90487" tIns="44450" rIns="90487" bIns="44450" rtlCol="0">
            <a:normAutofit lnSpcReduction="10000"/>
          </a:bodyPr>
          <a:lstStyle/>
          <a:p>
            <a:pPr eaLnBrk="1" hangingPunct="1">
              <a:lnSpc>
                <a:spcPct val="90000"/>
              </a:lnSpc>
              <a:buFont typeface="Wingdings" charset="0"/>
              <a:buChar char="n"/>
              <a:defRPr/>
            </a:pPr>
            <a:r>
              <a:rPr kumimoji="1" lang="en-US" sz="2800" dirty="0"/>
              <a:t>Applies at all stages of the employment and pre-employment relationship</a:t>
            </a:r>
          </a:p>
          <a:p>
            <a:pPr eaLnBrk="1" hangingPunct="1">
              <a:lnSpc>
                <a:spcPct val="90000"/>
              </a:lnSpc>
              <a:buFont typeface="Wingdings" charset="0"/>
              <a:buChar char="n"/>
              <a:defRPr/>
            </a:pPr>
            <a:r>
              <a:rPr kumimoji="1" lang="en-US" sz="2800" dirty="0"/>
              <a:t>Limits inquiries about disability to post offer and must be job related and required of all in the position</a:t>
            </a:r>
          </a:p>
          <a:p>
            <a:pPr eaLnBrk="1" hangingPunct="1">
              <a:lnSpc>
                <a:spcPct val="90000"/>
              </a:lnSpc>
              <a:buFont typeface="Wingdings" charset="0"/>
              <a:buChar char="n"/>
              <a:defRPr/>
            </a:pPr>
            <a:r>
              <a:rPr kumimoji="1" lang="en-US" sz="2800" dirty="0"/>
              <a:t>Prohibits discrimination in hiring, firing, pay, recruitment, promotion, and other terms and conditions of employment</a:t>
            </a:r>
          </a:p>
          <a:p>
            <a:pPr marL="0" indent="0">
              <a:lnSpc>
                <a:spcPct val="90000"/>
              </a:lnSpc>
              <a:buNone/>
              <a:defRPr/>
            </a:pPr>
            <a:endParaRPr kumimoji="1" lang="en-US" sz="2800" dirty="0"/>
          </a:p>
        </p:txBody>
      </p:sp>
    </p:spTree>
    <p:extLst>
      <p:ext uri="{BB962C8B-B14F-4D97-AF65-F5344CB8AC3E}">
        <p14:creationId xmlns:p14="http://schemas.microsoft.com/office/powerpoint/2010/main" val="21724364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3"/>
          <p:cNvPicPr>
            <a:picLocks noChangeAspect="1"/>
          </p:cNvPicPr>
          <p:nvPr/>
        </p:nvPicPr>
        <p:blipFill>
          <a:blip r:embed="rId3"/>
          <a:stretch>
            <a:fillRect/>
          </a:stretch>
        </p:blipFill>
        <p:spPr>
          <a:xfrm>
            <a:off x="6535549" y="805583"/>
            <a:ext cx="4078166" cy="4660762"/>
          </a:xfrm>
          <a:prstGeom prst="rect">
            <a:avLst/>
          </a:prstGeom>
        </p:spPr>
      </p:pic>
      <p:sp>
        <p:nvSpPr>
          <p:cNvPr id="2" name="Title 1"/>
          <p:cNvSpPr>
            <a:spLocks noGrp="1"/>
          </p:cNvSpPr>
          <p:nvPr>
            <p:ph type="title"/>
          </p:nvPr>
        </p:nvSpPr>
        <p:spPr>
          <a:xfrm>
            <a:off x="1534781" y="804520"/>
            <a:ext cx="4093310" cy="1049235"/>
          </a:xfrm>
        </p:spPr>
        <p:txBody>
          <a:bodyPr>
            <a:normAutofit/>
          </a:bodyPr>
          <a:lstStyle/>
          <a:p>
            <a:r>
              <a:rPr lang="en-US" dirty="0"/>
              <a:t>ADA History</a:t>
            </a:r>
          </a:p>
        </p:txBody>
      </p:sp>
      <p:sp>
        <p:nvSpPr>
          <p:cNvPr id="3" name="Content Placeholder 2"/>
          <p:cNvSpPr>
            <a:spLocks noGrp="1"/>
          </p:cNvSpPr>
          <p:nvPr>
            <p:ph idx="1"/>
          </p:nvPr>
        </p:nvSpPr>
        <p:spPr>
          <a:xfrm>
            <a:off x="1534695" y="2015732"/>
            <a:ext cx="4089097" cy="3450613"/>
          </a:xfrm>
        </p:spPr>
        <p:txBody>
          <a:bodyPr>
            <a:normAutofit/>
          </a:bodyPr>
          <a:lstStyle/>
          <a:p>
            <a:r>
              <a:rPr lang="en-US"/>
              <a:t>The ADA became law on July 26</a:t>
            </a:r>
            <a:r>
              <a:rPr lang="en-US" baseline="30000"/>
              <a:t>th</a:t>
            </a:r>
            <a:r>
              <a:rPr lang="en-US"/>
              <a:t> 1990.</a:t>
            </a:r>
          </a:p>
          <a:p>
            <a:r>
              <a:rPr lang="en-US"/>
              <a:t>Regulations issued 1991</a:t>
            </a:r>
          </a:p>
          <a:p>
            <a:endParaRPr lang="en-US"/>
          </a:p>
          <a:p>
            <a:r>
              <a:rPr lang="en-US"/>
              <a:t>The ADA Amendments Act was passed 2008</a:t>
            </a:r>
          </a:p>
          <a:p>
            <a:r>
              <a:rPr lang="en-US"/>
              <a:t>Became effective 2009</a:t>
            </a:r>
          </a:p>
          <a:p>
            <a:endParaRPr lang="en-US"/>
          </a:p>
        </p:txBody>
      </p:sp>
    </p:spTree>
    <p:extLst>
      <p:ext uri="{BB962C8B-B14F-4D97-AF65-F5344CB8AC3E}">
        <p14:creationId xmlns:p14="http://schemas.microsoft.com/office/powerpoint/2010/main" val="19088283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1414</TotalTime>
  <Words>3392</Words>
  <Application>Microsoft Office PowerPoint</Application>
  <PresentationFormat>Widescreen</PresentationFormat>
  <Paragraphs>378</Paragraphs>
  <Slides>69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ＭＳ Ｐゴシック</vt:lpstr>
      <vt:lpstr>Arial</vt:lpstr>
      <vt:lpstr>Calibri</vt:lpstr>
      <vt:lpstr>Palatino Linotype</vt:lpstr>
      <vt:lpstr>Tahoma</vt:lpstr>
      <vt:lpstr>Wingdings</vt:lpstr>
      <vt:lpstr>Gallery</vt:lpstr>
      <vt:lpstr>The Americans with Disabilities Act ,  Section 504, and Programs Assisting the Homeless</vt:lpstr>
      <vt:lpstr>The Rehab Act of 1973</vt:lpstr>
      <vt:lpstr>Statutory Language</vt:lpstr>
      <vt:lpstr>Entity receiving Federal financial assistance:</vt:lpstr>
      <vt:lpstr>Qualified Person with a Disability</vt:lpstr>
      <vt:lpstr>What is considered a disability?</vt:lpstr>
      <vt:lpstr>Prohibition Against Discrimination: Programs</vt:lpstr>
      <vt:lpstr>Prohibition Against Discrimination: Employment</vt:lpstr>
      <vt:lpstr>ADA History</vt:lpstr>
      <vt:lpstr>The Development of the ADA</vt:lpstr>
      <vt:lpstr>The Purpose of the ADA</vt:lpstr>
      <vt:lpstr>Congressional findings included;</vt:lpstr>
      <vt:lpstr>The Structure of the ADA</vt:lpstr>
      <vt:lpstr>Who is Protected?</vt:lpstr>
      <vt:lpstr>Definition of Impairment</vt:lpstr>
      <vt:lpstr>Major Life Activities &amp; Bodily Functions</vt:lpstr>
      <vt:lpstr>Illustrations</vt:lpstr>
      <vt:lpstr>Illustrations</vt:lpstr>
      <vt:lpstr>Illustrations</vt:lpstr>
      <vt:lpstr>ADA Amendments Act 2008</vt:lpstr>
      <vt:lpstr>Title I: Employment</vt:lpstr>
      <vt:lpstr>Qualified Individuals with Disabilities</vt:lpstr>
      <vt:lpstr>Reasonable Accommodation</vt:lpstr>
      <vt:lpstr>Job Modifications Examples:</vt:lpstr>
      <vt:lpstr>Reasonable Modifications: </vt:lpstr>
      <vt:lpstr>Modifying Work Schedule and Position</vt:lpstr>
      <vt:lpstr>Job Accommodations Network</vt:lpstr>
      <vt:lpstr> Employer Defenses</vt:lpstr>
      <vt:lpstr>Title III Coverage</vt:lpstr>
      <vt:lpstr>Places of Public Accommodation</vt:lpstr>
      <vt:lpstr>General Requirements</vt:lpstr>
      <vt:lpstr>Specific Requirements</vt:lpstr>
      <vt:lpstr>Reasonable Modifications</vt:lpstr>
      <vt:lpstr>Ensuring Access Checklist</vt:lpstr>
      <vt:lpstr> Readily achievable Barrier Removal Required </vt:lpstr>
      <vt:lpstr>Physical access Priorities:</vt:lpstr>
      <vt:lpstr>              Accessible Parking Standards</vt:lpstr>
      <vt:lpstr>Accessible Doorways and Routes</vt:lpstr>
      <vt:lpstr>Braille Signage </vt:lpstr>
      <vt:lpstr>Visual and Auditory Fire Alarms</vt:lpstr>
      <vt:lpstr>What can be easily modified?</vt:lpstr>
      <vt:lpstr>New or Old Building?</vt:lpstr>
      <vt:lpstr>Transient Lodging Accessibility</vt:lpstr>
      <vt:lpstr>Auxiliary Aids and Services</vt:lpstr>
      <vt:lpstr>Auxiliary Aids and Services Includes</vt:lpstr>
      <vt:lpstr>Effective Communication; It’s more than you think.</vt:lpstr>
      <vt:lpstr>Deaf &amp; Hard of Hearing</vt:lpstr>
      <vt:lpstr>Requirement Also applies to Spectators Prakel v. Indiana, 2015 US Dist, LEXIS 40123 Decided March 30, 2015</vt:lpstr>
      <vt:lpstr>Blind &amp;Visually Impaired</vt:lpstr>
      <vt:lpstr>Websites</vt:lpstr>
      <vt:lpstr>Electronic Court Filing</vt:lpstr>
      <vt:lpstr>Effective Communication for Individuals with Intellectual Disabilities</vt:lpstr>
      <vt:lpstr>Effective Communication for Individuals with Intellectual Disabilities cont.</vt:lpstr>
      <vt:lpstr>Effective Communication for Individuals with Intellectual Disabilities cont.</vt:lpstr>
      <vt:lpstr>Effective Communication Miscellaneous Tips</vt:lpstr>
      <vt:lpstr>Mental Health Disabilities and Accommodations Examples:</vt:lpstr>
      <vt:lpstr>Service Animals</vt:lpstr>
      <vt:lpstr>Service Animals Modified by ADAAA</vt:lpstr>
      <vt:lpstr>Inquiries are Limited</vt:lpstr>
      <vt:lpstr>Service Animals Cont.</vt:lpstr>
      <vt:lpstr>Service Animals in WI</vt:lpstr>
      <vt:lpstr>Service Pets in Transient Homes</vt:lpstr>
      <vt:lpstr>ADA Defenses: Fundamental Alteration and Undue Burden</vt:lpstr>
      <vt:lpstr>Fundamental Alteration</vt:lpstr>
      <vt:lpstr>Undue Financial or Administrative Burden</vt:lpstr>
      <vt:lpstr> Enforcement and Remedies</vt:lpstr>
      <vt:lpstr>Complaint Process</vt:lpstr>
      <vt:lpstr>Access Checklist</vt:lpstr>
      <vt:lpstr>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Americans with Disabilities and the courts</dc:title>
  <dc:creator>Monica Murphy</dc:creator>
  <cp:lastModifiedBy>Monica Murphy</cp:lastModifiedBy>
  <cp:revision>97</cp:revision>
  <cp:lastPrinted>2017-03-27T20:59:01Z</cp:lastPrinted>
  <dcterms:created xsi:type="dcterms:W3CDTF">2015-05-12T16:24:57Z</dcterms:created>
  <dcterms:modified xsi:type="dcterms:W3CDTF">2017-05-10T21:05:07Z</dcterms:modified>
</cp:coreProperties>
</file>