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8" r:id="rId2"/>
    <p:sldId id="268" r:id="rId3"/>
    <p:sldId id="281" r:id="rId4"/>
    <p:sldId id="256" r:id="rId5"/>
    <p:sldId id="270" r:id="rId6"/>
    <p:sldId id="271" r:id="rId7"/>
    <p:sldId id="269" r:id="rId8"/>
    <p:sldId id="257" r:id="rId9"/>
    <p:sldId id="260" r:id="rId10"/>
    <p:sldId id="261" r:id="rId11"/>
    <p:sldId id="262" r:id="rId12"/>
    <p:sldId id="263" r:id="rId13"/>
    <p:sldId id="264" r:id="rId14"/>
    <p:sldId id="265" r:id="rId15"/>
    <p:sldId id="266" r:id="rId16"/>
    <p:sldId id="302" r:id="rId17"/>
    <p:sldId id="285" r:id="rId18"/>
    <p:sldId id="296" r:id="rId19"/>
    <p:sldId id="295" r:id="rId20"/>
    <p:sldId id="276" r:id="rId21"/>
    <p:sldId id="273" r:id="rId22"/>
    <p:sldId id="275" r:id="rId23"/>
    <p:sldId id="277" r:id="rId24"/>
    <p:sldId id="303" r:id="rId25"/>
    <p:sldId id="305" r:id="rId26"/>
    <p:sldId id="308" r:id="rId27"/>
    <p:sldId id="306" r:id="rId28"/>
    <p:sldId id="307" r:id="rId29"/>
    <p:sldId id="300" r:id="rId30"/>
    <p:sldId id="301" r:id="rId31"/>
    <p:sldId id="280" r:id="rId32"/>
    <p:sldId id="289" r:id="rId33"/>
    <p:sldId id="294" r:id="rId34"/>
    <p:sldId id="292" r:id="rId35"/>
    <p:sldId id="293" r:id="rId36"/>
    <p:sldId id="267" r:id="rId3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06"/>
    <a:srgbClr val="0A0A0A"/>
    <a:srgbClr val="000000"/>
    <a:srgbClr val="171717"/>
    <a:srgbClr val="0D0D0D"/>
    <a:srgbClr val="1D24A7"/>
    <a:srgbClr val="D25A00"/>
    <a:srgbClr val="FFB13F"/>
    <a:srgbClr val="FF9801"/>
    <a:srgbClr val="E34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ADE4FF0-CFFE-4E9E-BD97-1A87FDC9E678}" type="datetimeFigureOut">
              <a:rPr lang="en-US" smtClean="0"/>
              <a:t>5/9/2018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081A9BE-C548-4B60-A11C-A1BCFD974037}" type="slidenum">
              <a:rPr lang="en-US" smtClean="0"/>
              <a:t>‹#›</a:t>
            </a:fld>
            <a:endParaRPr lang="en-US"/>
          </a:p>
        </p:txBody>
      </p:sp>
    </p:spTree>
    <p:extLst>
      <p:ext uri="{BB962C8B-B14F-4D97-AF65-F5344CB8AC3E}">
        <p14:creationId xmlns:p14="http://schemas.microsoft.com/office/powerpoint/2010/main" val="3952180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A44F3A2-449D-4306-9989-24DA9F1ABF3E}" type="datetimeFigureOut">
              <a:rPr lang="en-US" smtClean="0"/>
              <a:t>5/9/2018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1C89A0-B1C8-47D9-A0A5-1E75A7F344CC}" type="slidenum">
              <a:rPr lang="en-US" smtClean="0"/>
              <a:t>‹#›</a:t>
            </a:fld>
            <a:endParaRPr lang="en-US"/>
          </a:p>
        </p:txBody>
      </p:sp>
    </p:spTree>
    <p:extLst>
      <p:ext uri="{BB962C8B-B14F-4D97-AF65-F5344CB8AC3E}">
        <p14:creationId xmlns:p14="http://schemas.microsoft.com/office/powerpoint/2010/main" val="124622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F1BE1D-BA32-48EB-8E87-8862661C29AB}" type="datetime1">
              <a:rPr lang="en-US"/>
              <a:pPr>
                <a:defRPr/>
              </a:pPr>
              <a:t>5/9/2018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E7EC05-91E3-4AC7-8B57-6EED9A160FA4}" type="slidenum">
              <a:rPr lang="en-US"/>
              <a:pPr>
                <a:defRPr/>
              </a:pPr>
              <a:t>‹#›</a:t>
            </a:fld>
            <a:endParaRPr lang="en-US"/>
          </a:p>
        </p:txBody>
      </p:sp>
    </p:spTree>
    <p:extLst>
      <p:ext uri="{BB962C8B-B14F-4D97-AF65-F5344CB8AC3E}">
        <p14:creationId xmlns:p14="http://schemas.microsoft.com/office/powerpoint/2010/main" val="424364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2F8CEC-5189-4147-8ED4-96FA2F857DDF}" type="datetime1">
              <a:rPr lang="en-US"/>
              <a:pPr>
                <a:defRPr/>
              </a:pPr>
              <a:t>5/9/2018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891821-28F1-4996-A2A3-16DE6974C7A8}" type="slidenum">
              <a:rPr lang="en-US"/>
              <a:pPr>
                <a:defRPr/>
              </a:pPr>
              <a:t>‹#›</a:t>
            </a:fld>
            <a:endParaRPr lang="en-US"/>
          </a:p>
        </p:txBody>
      </p:sp>
    </p:spTree>
    <p:extLst>
      <p:ext uri="{BB962C8B-B14F-4D97-AF65-F5344CB8AC3E}">
        <p14:creationId xmlns:p14="http://schemas.microsoft.com/office/powerpoint/2010/main" val="305518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2D4736-BA59-4D87-970E-DC7722BC4BCB}" type="datetime1">
              <a:rPr lang="en-US"/>
              <a:pPr>
                <a:defRPr/>
              </a:pPr>
              <a:t>5/9/2018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A34DBC-0F77-4642-8929-89DA0907B5E5}" type="slidenum">
              <a:rPr lang="en-US"/>
              <a:pPr>
                <a:defRPr/>
              </a:pPr>
              <a:t>‹#›</a:t>
            </a:fld>
            <a:endParaRPr lang="en-US"/>
          </a:p>
        </p:txBody>
      </p:sp>
    </p:spTree>
    <p:extLst>
      <p:ext uri="{BB962C8B-B14F-4D97-AF65-F5344CB8AC3E}">
        <p14:creationId xmlns:p14="http://schemas.microsoft.com/office/powerpoint/2010/main" val="20909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3CC668-9653-4399-B7F4-FBD17B7C285A}" type="datetime1">
              <a:rPr lang="en-US"/>
              <a:pPr>
                <a:defRPr/>
              </a:pPr>
              <a:t>5/9/2018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73A1A8-CDB1-4D5C-BF1C-83A5D495D0B3}" type="slidenum">
              <a:rPr lang="en-US"/>
              <a:pPr>
                <a:defRPr/>
              </a:pPr>
              <a:t>‹#›</a:t>
            </a:fld>
            <a:endParaRPr lang="en-US"/>
          </a:p>
        </p:txBody>
      </p:sp>
    </p:spTree>
    <p:extLst>
      <p:ext uri="{BB962C8B-B14F-4D97-AF65-F5344CB8AC3E}">
        <p14:creationId xmlns:p14="http://schemas.microsoft.com/office/powerpoint/2010/main" val="417655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E061D0-59A0-408D-9D6A-4D49DAD67DD4}" type="datetime1">
              <a:rPr lang="en-US"/>
              <a:pPr>
                <a:defRPr/>
              </a:pPr>
              <a:t>5/9/2018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44469-F488-4EDE-B80C-6527B9EAC102}" type="slidenum">
              <a:rPr lang="en-US"/>
              <a:pPr>
                <a:defRPr/>
              </a:pPr>
              <a:t>‹#›</a:t>
            </a:fld>
            <a:endParaRPr lang="en-US"/>
          </a:p>
        </p:txBody>
      </p:sp>
    </p:spTree>
    <p:extLst>
      <p:ext uri="{BB962C8B-B14F-4D97-AF65-F5344CB8AC3E}">
        <p14:creationId xmlns:p14="http://schemas.microsoft.com/office/powerpoint/2010/main" val="304745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E532F1-0D13-473B-A27D-94753099B1BE}" type="datetime1">
              <a:rPr lang="en-US"/>
              <a:pPr>
                <a:defRPr/>
              </a:pPr>
              <a:t>5/9/2018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E32E0E-237F-4B90-AAA7-8A18618811EE}" type="slidenum">
              <a:rPr lang="en-US"/>
              <a:pPr>
                <a:defRPr/>
              </a:pPr>
              <a:t>‹#›</a:t>
            </a:fld>
            <a:endParaRPr lang="en-US"/>
          </a:p>
        </p:txBody>
      </p:sp>
    </p:spTree>
    <p:extLst>
      <p:ext uri="{BB962C8B-B14F-4D97-AF65-F5344CB8AC3E}">
        <p14:creationId xmlns:p14="http://schemas.microsoft.com/office/powerpoint/2010/main" val="293869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F7B8A4-5EB5-4B9E-83EA-8DA4B14141EB}" type="datetime1">
              <a:rPr lang="en-US"/>
              <a:pPr>
                <a:defRPr/>
              </a:pPr>
              <a:t>5/9/2018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2BD438-13A5-4541-BE8A-AAE2CE77ECE9}" type="slidenum">
              <a:rPr lang="en-US"/>
              <a:pPr>
                <a:defRPr/>
              </a:pPr>
              <a:t>‹#›</a:t>
            </a:fld>
            <a:endParaRPr lang="en-US"/>
          </a:p>
        </p:txBody>
      </p:sp>
    </p:spTree>
    <p:extLst>
      <p:ext uri="{BB962C8B-B14F-4D97-AF65-F5344CB8AC3E}">
        <p14:creationId xmlns:p14="http://schemas.microsoft.com/office/powerpoint/2010/main" val="101092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53D3AC-A9C0-43FA-A268-E37209FD519F}" type="datetime1">
              <a:rPr lang="en-US"/>
              <a:pPr>
                <a:defRPr/>
              </a:pPr>
              <a:t>5/9/2018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5C23FC-C29B-4612-A3D8-E4EB312E7D58}" type="slidenum">
              <a:rPr lang="en-US"/>
              <a:pPr>
                <a:defRPr/>
              </a:pPr>
              <a:t>‹#›</a:t>
            </a:fld>
            <a:endParaRPr lang="en-US"/>
          </a:p>
        </p:txBody>
      </p:sp>
    </p:spTree>
    <p:extLst>
      <p:ext uri="{BB962C8B-B14F-4D97-AF65-F5344CB8AC3E}">
        <p14:creationId xmlns:p14="http://schemas.microsoft.com/office/powerpoint/2010/main" val="124804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DA853A-0368-4869-BE51-B7B3B8DB99A2}" type="datetime1">
              <a:rPr lang="en-US"/>
              <a:pPr>
                <a:defRPr/>
              </a:pPr>
              <a:t>5/9/2018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370678-FB4D-4AED-966F-6A70330DBF49}" type="slidenum">
              <a:rPr lang="en-US"/>
              <a:pPr>
                <a:defRPr/>
              </a:pPr>
              <a:t>‹#›</a:t>
            </a:fld>
            <a:endParaRPr lang="en-US"/>
          </a:p>
        </p:txBody>
      </p:sp>
    </p:spTree>
    <p:extLst>
      <p:ext uri="{BB962C8B-B14F-4D97-AF65-F5344CB8AC3E}">
        <p14:creationId xmlns:p14="http://schemas.microsoft.com/office/powerpoint/2010/main" val="365964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65E09C-A434-4AD2-BB29-652489B72A6E}" type="datetime1">
              <a:rPr lang="en-US"/>
              <a:pPr>
                <a:defRPr/>
              </a:pPr>
              <a:t>5/9/2018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AD27EA-54EA-4D34-AC6C-A7215B4D9A8E}" type="slidenum">
              <a:rPr lang="en-US"/>
              <a:pPr>
                <a:defRPr/>
              </a:pPr>
              <a:t>‹#›</a:t>
            </a:fld>
            <a:endParaRPr lang="en-US"/>
          </a:p>
        </p:txBody>
      </p:sp>
    </p:spTree>
    <p:extLst>
      <p:ext uri="{BB962C8B-B14F-4D97-AF65-F5344CB8AC3E}">
        <p14:creationId xmlns:p14="http://schemas.microsoft.com/office/powerpoint/2010/main" val="394012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4016ED-9FC0-4D7D-8FBD-5547EE7C3455}" type="datetime1">
              <a:rPr lang="en-US"/>
              <a:pPr>
                <a:defRPr/>
              </a:pPr>
              <a:t>5/9/2018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B663E3-79ED-4981-9C92-0A700A8A7C04}" type="slidenum">
              <a:rPr lang="en-US"/>
              <a:pPr>
                <a:defRPr/>
              </a:pPr>
              <a:t>‹#›</a:t>
            </a:fld>
            <a:endParaRPr lang="en-US"/>
          </a:p>
        </p:txBody>
      </p:sp>
    </p:spTree>
    <p:extLst>
      <p:ext uri="{BB962C8B-B14F-4D97-AF65-F5344CB8AC3E}">
        <p14:creationId xmlns:p14="http://schemas.microsoft.com/office/powerpoint/2010/main" val="166944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D7D7D7"/>
                </a:solidFill>
                <a:latin typeface="Calibri" charset="0"/>
              </a:defRPr>
            </a:lvl1pPr>
          </a:lstStyle>
          <a:p>
            <a:pPr>
              <a:defRPr/>
            </a:pPr>
            <a:fld id="{B9C64C7B-29D4-44B4-B912-F6658B5B50AD}" type="datetime1">
              <a:rPr lang="en-US"/>
              <a:pPr>
                <a:defRPr/>
              </a:pPr>
              <a:t>5/9/2018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D7D7D7"/>
                </a:solidFill>
                <a:latin typeface="Calibri" charset="0"/>
              </a:defRPr>
            </a:lvl1pPr>
          </a:lstStyle>
          <a:p>
            <a:pPr>
              <a:defRPr/>
            </a:pPr>
            <a:fld id="{4BA02046-D05D-40F4-B29F-75EF5D407D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dcf.wisconsin.gov/w2/manual/02/2.10.8_CMC_Time_Limits_and_Extension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dcf.wisconsin.gov/w2/partner.htm" TargetMode="External"/><Relationship Id="rId7" Type="http://schemas.openxmlformats.org/officeDocument/2006/relationships/image" Target="../media/image4.png"/><Relationship Id="rId2" Type="http://schemas.openxmlformats.org/officeDocument/2006/relationships/hyperlink" Target="http://dcf.wisconsin.gov/w2/wisworks.htm" TargetMode="External"/><Relationship Id="rId1" Type="http://schemas.openxmlformats.org/officeDocument/2006/relationships/slideLayout" Target="../slideLayouts/slideLayout2.xml"/><Relationship Id="rId6" Type="http://schemas.openxmlformats.org/officeDocument/2006/relationships/hyperlink" Target="http://dcf.wisconsin.gov/w2/rfp/2013/attachments/exhibit4.pdf" TargetMode="External"/><Relationship Id="rId5" Type="http://schemas.openxmlformats.org/officeDocument/2006/relationships/hyperlink" Target="http://dcf.wisconsin.gov/w2/directories.htm" TargetMode="External"/><Relationship Id="rId4" Type="http://schemas.openxmlformats.org/officeDocument/2006/relationships/hyperlink" Target="http://dcf.wisconsin.gov/w2/manual/default.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dcf.wisconsin.gov/w2/manual/03/03.1_General_Financial_Eligibility.htm" TargetMode="External"/><Relationship Id="rId2" Type="http://schemas.openxmlformats.org/officeDocument/2006/relationships/hyperlink" Target="http://dcf.wisconsin.gov/w2/manual/02/2.02.1_List_of_Criteria.ht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5" descr="boyreading.jpg"/>
          <p:cNvPicPr>
            <a:picLocks noChangeAspect="1"/>
          </p:cNvPicPr>
          <p:nvPr/>
        </p:nvPicPr>
        <p:blipFill>
          <a:blip r:embed="rId3">
            <a:extLst>
              <a:ext uri="{28A0092B-C50C-407E-A947-70E740481C1C}">
                <a14:useLocalDpi xmlns:a14="http://schemas.microsoft.com/office/drawing/2010/main" val="0"/>
              </a:ext>
            </a:extLst>
          </a:blip>
          <a:srcRect t="29073" b="14958"/>
          <a:stretch>
            <a:fillRect/>
          </a:stretch>
        </p:blipFill>
        <p:spPr bwMode="auto">
          <a:xfrm>
            <a:off x="125413" y="157163"/>
            <a:ext cx="8894762" cy="4973637"/>
          </a:xfrm>
          <a:prstGeom prst="rect">
            <a:avLst/>
          </a:prstGeom>
          <a:noFill/>
          <a:ln>
            <a:noFill/>
          </a:ln>
          <a:effectLst>
            <a:innerShdw blurRad="190500" dist="635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25413" y="3776663"/>
            <a:ext cx="8894762" cy="965200"/>
          </a:xfrm>
          <a:prstGeom prst="rect">
            <a:avLst/>
          </a:prstGeom>
          <a:solidFill>
            <a:srgbClr val="E34013">
              <a:alpha val="46667"/>
            </a:srgb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Arial"/>
              <a:ea typeface="+mn-ea"/>
              <a:cs typeface="Arial"/>
            </a:endParaRPr>
          </a:p>
        </p:txBody>
      </p:sp>
      <p:sp>
        <p:nvSpPr>
          <p:cNvPr id="2052" name="TextBox 4"/>
          <p:cNvSpPr txBox="1">
            <a:spLocks noChangeArrowheads="1"/>
          </p:cNvSpPr>
          <p:nvPr/>
        </p:nvSpPr>
        <p:spPr bwMode="auto">
          <a:xfrm>
            <a:off x="3222702" y="3975100"/>
            <a:ext cx="5576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sz="2800" dirty="0" smtClean="0">
                <a:solidFill>
                  <a:schemeClr val="bg1"/>
                </a:solidFill>
              </a:rPr>
              <a:t>Wisconsin Works (W-2)</a:t>
            </a:r>
            <a:endParaRPr lang="en-US" sz="2800" dirty="0">
              <a:solidFill>
                <a:schemeClr val="bg1"/>
              </a:solidFill>
            </a:endParaRPr>
          </a:p>
        </p:txBody>
      </p:sp>
      <p:pic>
        <p:nvPicPr>
          <p:cNvPr id="2053" name="Picture 6" descr="H:\Documents\DCF Logo\vert-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64" y="5130800"/>
            <a:ext cx="5406501" cy="132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242887" y="1430872"/>
            <a:ext cx="863917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indent="-285750">
              <a:buFont typeface="Arial" panose="020B0604020202020204" pitchFamily="34" charset="0"/>
              <a:buChar char="•"/>
            </a:pPr>
            <a:r>
              <a:rPr lang="en-US" dirty="0">
                <a:solidFill>
                  <a:srgbClr val="060606"/>
                </a:solidFill>
              </a:rPr>
              <a:t>Developed for individuals who lack basic skills and work habits needed in a regular job </a:t>
            </a:r>
            <a:r>
              <a:rPr lang="en-US" dirty="0" smtClean="0">
                <a:solidFill>
                  <a:srgbClr val="060606"/>
                </a:solidFill>
              </a:rPr>
              <a:t>environment. </a:t>
            </a:r>
          </a:p>
          <a:p>
            <a:endParaRPr lang="en-US" dirty="0" smtClean="0">
              <a:solidFill>
                <a:srgbClr val="060606"/>
              </a:solidFill>
            </a:endParaRPr>
          </a:p>
          <a:p>
            <a:pPr marL="285750" indent="-285750">
              <a:buFont typeface="Arial" panose="020B0604020202020204" pitchFamily="34" charset="0"/>
              <a:buChar char="•"/>
            </a:pPr>
            <a:r>
              <a:rPr lang="en-US" dirty="0" smtClean="0">
                <a:solidFill>
                  <a:srgbClr val="060606"/>
                </a:solidFill>
              </a:rPr>
              <a:t>CSJ </a:t>
            </a:r>
            <a:r>
              <a:rPr lang="en-US" dirty="0">
                <a:solidFill>
                  <a:srgbClr val="060606"/>
                </a:solidFill>
              </a:rPr>
              <a:t>positions offer real work training opportunities, but with additional supervision and support to help the participant succeed</a:t>
            </a:r>
            <a:r>
              <a:rPr lang="en-US" dirty="0" smtClean="0">
                <a:solidFill>
                  <a:srgbClr val="060606"/>
                </a:solidFill>
              </a:rPr>
              <a:t>.</a:t>
            </a:r>
          </a:p>
          <a:p>
            <a:endParaRPr lang="en-US" dirty="0">
              <a:solidFill>
                <a:srgbClr val="060606"/>
              </a:solidFill>
            </a:endParaRPr>
          </a:p>
          <a:p>
            <a:pPr marL="285750" indent="-285750">
              <a:buFont typeface="Arial" panose="020B0604020202020204" pitchFamily="34" charset="0"/>
              <a:buChar char="•"/>
            </a:pPr>
            <a:r>
              <a:rPr lang="en-US" dirty="0" smtClean="0">
                <a:solidFill>
                  <a:srgbClr val="060606"/>
                </a:solidFill>
              </a:rPr>
              <a:t>CSJ participants receive a </a:t>
            </a:r>
            <a:r>
              <a:rPr lang="en-US" dirty="0">
                <a:solidFill>
                  <a:srgbClr val="060606"/>
                </a:solidFill>
              </a:rPr>
              <a:t>monthly payment of up to $653. </a:t>
            </a:r>
            <a:endParaRPr lang="en-US" dirty="0" smtClean="0">
              <a:solidFill>
                <a:srgbClr val="060606"/>
              </a:solidFill>
            </a:endParaRPr>
          </a:p>
          <a:p>
            <a:endParaRPr lang="en-US" dirty="0" smtClean="0">
              <a:solidFill>
                <a:srgbClr val="060606"/>
              </a:solidFill>
            </a:endParaRPr>
          </a:p>
          <a:p>
            <a:pPr marL="285750" indent="-285750">
              <a:buFont typeface="Arial" panose="020B0604020202020204" pitchFamily="34" charset="0"/>
              <a:buChar char="•"/>
            </a:pPr>
            <a:r>
              <a:rPr lang="en-US" dirty="0" smtClean="0">
                <a:solidFill>
                  <a:srgbClr val="060606"/>
                </a:solidFill>
              </a:rPr>
              <a:t>For every hour that the participant misses work or education or training activities without good cause, the grant amount will be reduced by $5.</a:t>
            </a:r>
          </a:p>
          <a:p>
            <a:endParaRPr lang="en-US" dirty="0">
              <a:solidFill>
                <a:srgbClr val="060606"/>
              </a:solidFill>
            </a:endParaRPr>
          </a:p>
          <a:p>
            <a:pPr marL="285750" indent="-285750">
              <a:buFont typeface="Arial" panose="020B0604020202020204" pitchFamily="34" charset="0"/>
              <a:buChar char="•"/>
            </a:pPr>
            <a:r>
              <a:rPr lang="en-US" dirty="0">
                <a:solidFill>
                  <a:srgbClr val="060606"/>
                </a:solidFill>
              </a:rPr>
              <a:t>Participation is limited to 24 cumulative months with possible extension when there are barriers to employment.</a:t>
            </a:r>
          </a:p>
          <a:p>
            <a:pPr marL="1657350" lvl="3" indent="-285750">
              <a:buFont typeface="Arial" panose="020B0604020202020204" pitchFamily="34" charset="0"/>
              <a:buChar char="•"/>
            </a:pPr>
            <a:r>
              <a:rPr lang="en-US" sz="1600" dirty="0">
                <a:solidFill>
                  <a:srgbClr val="060606"/>
                </a:solidFill>
              </a:rPr>
              <a:t>Examples of barriers to employment include: lacking education or job experience, medical problems, mental health issues</a:t>
            </a:r>
          </a:p>
        </p:txBody>
      </p:sp>
      <p:sp>
        <p:nvSpPr>
          <p:cNvPr id="9" name="Rectangle 8"/>
          <p:cNvSpPr/>
          <p:nvPr/>
        </p:nvSpPr>
        <p:spPr>
          <a:xfrm>
            <a:off x="3320249" y="6380163"/>
            <a:ext cx="5823751"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sp>
        <p:nvSpPr>
          <p:cNvPr id="10" name="Title 1"/>
          <p:cNvSpPr txBox="1">
            <a:spLocks/>
          </p:cNvSpPr>
          <p:nvPr/>
        </p:nvSpPr>
        <p:spPr bwMode="auto">
          <a:xfrm>
            <a:off x="225424"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endParaRPr lang="en-US" sz="4000" dirty="0">
              <a:solidFill>
                <a:srgbClr val="FF0000"/>
              </a:solidFill>
              <a:effectLst>
                <a:outerShdw blurRad="38100" dist="38100" dir="2700000" algn="tl">
                  <a:srgbClr val="000000">
                    <a:alpha val="43137"/>
                  </a:srgbClr>
                </a:outerShdw>
              </a:effectLst>
            </a:endParaRPr>
          </a:p>
        </p:txBody>
      </p:sp>
      <p:pic>
        <p:nvPicPr>
          <p:cNvPr id="8"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3600" dirty="0" smtClean="0">
                <a:latin typeface="Arial" panose="020B0604020202020204" pitchFamily="34" charset="0"/>
                <a:cs typeface="Arial" panose="020B0604020202020204" pitchFamily="34" charset="0"/>
              </a:rPr>
              <a:t>Community Service Jobs (CSJ)</a:t>
            </a:r>
            <a:endParaRPr lang="en-US"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68"/>
            <a:ext cx="8229600" cy="4390931"/>
          </a:xfrm>
        </p:spPr>
        <p:txBody>
          <a:bodyPr/>
          <a:lstStyle/>
          <a:p>
            <a:r>
              <a:rPr lang="en-US" sz="1500" dirty="0">
                <a:solidFill>
                  <a:srgbClr val="060606"/>
                </a:solidFill>
                <a:latin typeface="Arial" panose="020B0604020202020204" pitchFamily="34" charset="0"/>
                <a:cs typeface="Arial" panose="020B0604020202020204" pitchFamily="34" charset="0"/>
              </a:rPr>
              <a:t>Developed for individuals who have been determined not ready for unsubsidized employment and unable to successfully participate in one of the other W-2 employment </a:t>
            </a:r>
            <a:r>
              <a:rPr lang="en-US" sz="1500" dirty="0" smtClean="0">
                <a:solidFill>
                  <a:srgbClr val="060606"/>
                </a:solidFill>
                <a:latin typeface="Arial" panose="020B0604020202020204" pitchFamily="34" charset="0"/>
                <a:cs typeface="Arial" panose="020B0604020202020204" pitchFamily="34" charset="0"/>
              </a:rPr>
              <a:t>positions. </a:t>
            </a:r>
          </a:p>
          <a:p>
            <a:pPr marL="0" indent="0">
              <a:buNone/>
            </a:pPr>
            <a:endParaRPr lang="en-US" sz="1500" dirty="0" smtClean="0">
              <a:solidFill>
                <a:srgbClr val="060606"/>
              </a:solidFill>
              <a:latin typeface="Arial" panose="020B0604020202020204" pitchFamily="34" charset="0"/>
              <a:cs typeface="Arial" panose="020B0604020202020204" pitchFamily="34" charset="0"/>
            </a:endParaRPr>
          </a:p>
          <a:p>
            <a:r>
              <a:rPr lang="en-US" sz="1500" dirty="0">
                <a:solidFill>
                  <a:srgbClr val="060606"/>
                </a:solidFill>
                <a:latin typeface="Arial" panose="020B0604020202020204" pitchFamily="34" charset="0"/>
                <a:cs typeface="Arial" panose="020B0604020202020204" pitchFamily="34" charset="0"/>
              </a:rPr>
              <a:t>I</a:t>
            </a:r>
            <a:r>
              <a:rPr lang="en-US" sz="1500" dirty="0" smtClean="0">
                <a:solidFill>
                  <a:srgbClr val="060606"/>
                </a:solidFill>
                <a:latin typeface="Arial" panose="020B0604020202020204" pitchFamily="34" charset="0"/>
                <a:cs typeface="Arial" panose="020B0604020202020204" pitchFamily="34" charset="0"/>
              </a:rPr>
              <a:t>ndividual’s </a:t>
            </a:r>
            <a:r>
              <a:rPr lang="en-US" sz="1500" dirty="0">
                <a:solidFill>
                  <a:srgbClr val="060606"/>
                </a:solidFill>
                <a:latin typeface="Arial" panose="020B0604020202020204" pitchFamily="34" charset="0"/>
                <a:cs typeface="Arial" panose="020B0604020202020204" pitchFamily="34" charset="0"/>
              </a:rPr>
              <a:t>incapacitation or the need to remain in the home to care for another W-2 group member who is incapacitated or </a:t>
            </a:r>
            <a:r>
              <a:rPr lang="en-US" sz="1500" dirty="0" smtClean="0">
                <a:solidFill>
                  <a:srgbClr val="060606"/>
                </a:solidFill>
                <a:latin typeface="Arial" panose="020B0604020202020204" pitchFamily="34" charset="0"/>
                <a:cs typeface="Arial" panose="020B0604020202020204" pitchFamily="34" charset="0"/>
              </a:rPr>
              <a:t>disabled.</a:t>
            </a:r>
          </a:p>
          <a:p>
            <a:endParaRPr lang="en-US" sz="1500" dirty="0">
              <a:solidFill>
                <a:srgbClr val="060606"/>
              </a:solidFill>
              <a:latin typeface="Arial" panose="020B0604020202020204" pitchFamily="34" charset="0"/>
              <a:cs typeface="Arial" panose="020B0604020202020204" pitchFamily="34" charset="0"/>
            </a:endParaRPr>
          </a:p>
          <a:p>
            <a:r>
              <a:rPr lang="en-US" sz="1500" dirty="0" smtClean="0">
                <a:solidFill>
                  <a:srgbClr val="060606"/>
                </a:solidFill>
                <a:latin typeface="Arial" panose="020B0604020202020204" pitchFamily="34" charset="0"/>
                <a:cs typeface="Arial" panose="020B0604020202020204" pitchFamily="34" charset="0"/>
              </a:rPr>
              <a:t>W-2T </a:t>
            </a:r>
            <a:r>
              <a:rPr lang="en-US" sz="1500" dirty="0" smtClean="0">
                <a:solidFill>
                  <a:srgbClr val="060606"/>
                </a:solidFill>
                <a:latin typeface="Arial" panose="020B0604020202020204" pitchFamily="34" charset="0"/>
                <a:cs typeface="Arial" panose="020B0604020202020204" pitchFamily="34" charset="0"/>
              </a:rPr>
              <a:t>positions include assignments to work activities such as a community rehabilitation program, a job similar to a community service job, or a volunteer activity, and may include an educational component. </a:t>
            </a:r>
          </a:p>
          <a:p>
            <a:pPr marL="0" indent="0">
              <a:buNone/>
            </a:pPr>
            <a:endParaRPr lang="en-US" sz="1500" dirty="0">
              <a:solidFill>
                <a:srgbClr val="060606"/>
              </a:solidFill>
              <a:latin typeface="Arial" panose="020B0604020202020204" pitchFamily="34" charset="0"/>
              <a:cs typeface="Arial" panose="020B0604020202020204" pitchFamily="34" charset="0"/>
            </a:endParaRPr>
          </a:p>
          <a:p>
            <a:r>
              <a:rPr lang="en-US" sz="1500" dirty="0" smtClean="0">
                <a:solidFill>
                  <a:srgbClr val="060606"/>
                </a:solidFill>
                <a:latin typeface="Arial" panose="020B0604020202020204" pitchFamily="34" charset="0"/>
                <a:cs typeface="Arial" panose="020B0604020202020204" pitchFamily="34" charset="0"/>
              </a:rPr>
              <a:t>W-2T participants receive a </a:t>
            </a:r>
            <a:r>
              <a:rPr lang="en-US" sz="1500" dirty="0">
                <a:solidFill>
                  <a:srgbClr val="060606"/>
                </a:solidFill>
                <a:latin typeface="Arial" panose="020B0604020202020204" pitchFamily="34" charset="0"/>
                <a:cs typeface="Arial" panose="020B0604020202020204" pitchFamily="34" charset="0"/>
              </a:rPr>
              <a:t>monthly payment of up to $</a:t>
            </a:r>
            <a:r>
              <a:rPr lang="en-US" sz="1500" dirty="0" smtClean="0">
                <a:solidFill>
                  <a:srgbClr val="060606"/>
                </a:solidFill>
                <a:latin typeface="Arial" panose="020B0604020202020204" pitchFamily="34" charset="0"/>
                <a:cs typeface="Arial" panose="020B0604020202020204" pitchFamily="34" charset="0"/>
              </a:rPr>
              <a:t>608</a:t>
            </a:r>
          </a:p>
          <a:p>
            <a:pPr marL="0" indent="0">
              <a:buNone/>
            </a:pPr>
            <a:endParaRPr lang="en-US" sz="1500" dirty="0" smtClean="0">
              <a:solidFill>
                <a:srgbClr val="060606"/>
              </a:solidFill>
              <a:latin typeface="Arial" panose="020B0604020202020204" pitchFamily="34" charset="0"/>
              <a:cs typeface="Arial" panose="020B0604020202020204" pitchFamily="34" charset="0"/>
            </a:endParaRPr>
          </a:p>
          <a:p>
            <a:r>
              <a:rPr lang="en-US" sz="1500" dirty="0">
                <a:solidFill>
                  <a:srgbClr val="060606"/>
                </a:solidFill>
                <a:latin typeface="Arial" panose="020B0604020202020204" pitchFamily="34" charset="0"/>
                <a:cs typeface="Arial" panose="020B0604020202020204" pitchFamily="34" charset="0"/>
              </a:rPr>
              <a:t>For every hour that </a:t>
            </a:r>
            <a:r>
              <a:rPr lang="en-US" sz="1500" dirty="0" smtClean="0">
                <a:solidFill>
                  <a:srgbClr val="060606"/>
                </a:solidFill>
                <a:latin typeface="Arial" panose="020B0604020202020204" pitchFamily="34" charset="0"/>
                <a:cs typeface="Arial" panose="020B0604020202020204" pitchFamily="34" charset="0"/>
              </a:rPr>
              <a:t>the individual fails to participate without good cause, the grant will be reduced by $5.</a:t>
            </a:r>
          </a:p>
          <a:p>
            <a:pPr marL="0" indent="0">
              <a:buNone/>
            </a:pPr>
            <a:endParaRPr lang="en-US" sz="1500" dirty="0">
              <a:solidFill>
                <a:srgbClr val="060606"/>
              </a:solidFill>
              <a:latin typeface="Arial" panose="020B0604020202020204" pitchFamily="34" charset="0"/>
              <a:cs typeface="Arial" panose="020B0604020202020204" pitchFamily="34" charset="0"/>
            </a:endParaRPr>
          </a:p>
          <a:p>
            <a:r>
              <a:rPr lang="en-US" sz="1500" dirty="0">
                <a:solidFill>
                  <a:srgbClr val="060606"/>
                </a:solidFill>
                <a:latin typeface="Arial" panose="020B0604020202020204" pitchFamily="34" charset="0"/>
                <a:cs typeface="Arial" panose="020B0604020202020204" pitchFamily="34" charset="0"/>
              </a:rPr>
              <a:t>Participation is limited to 24 cumulative months with possible extension when there are barriers to employment.</a:t>
            </a:r>
          </a:p>
          <a:p>
            <a:endParaRPr lang="en-US" dirty="0"/>
          </a:p>
        </p:txBody>
      </p:sp>
      <p:sp>
        <p:nvSpPr>
          <p:cNvPr id="4" name="Rectangle 3"/>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W-2Transitions </a:t>
            </a:r>
            <a:r>
              <a:rPr lang="en-US" sz="3600" dirty="0" smtClean="0">
                <a:latin typeface="Arial" panose="020B0604020202020204" pitchFamily="34" charset="0"/>
                <a:cs typeface="Arial" panose="020B0604020202020204" pitchFamily="34" charset="0"/>
              </a:rPr>
              <a:t>(W-2T)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060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pPr>
            <a:r>
              <a:rPr lang="en-US" sz="1800" dirty="0">
                <a:solidFill>
                  <a:srgbClr val="060606"/>
                </a:solidFill>
                <a:latin typeface="Arial" panose="020B0604020202020204" pitchFamily="34" charset="0"/>
                <a:cs typeface="Arial" panose="020B0604020202020204" pitchFamily="34" charset="0"/>
              </a:rPr>
              <a:t>A placement for low-income </a:t>
            </a:r>
            <a:r>
              <a:rPr lang="en-US" sz="1800" dirty="0" smtClean="0">
                <a:solidFill>
                  <a:srgbClr val="060606"/>
                </a:solidFill>
                <a:latin typeface="Arial" panose="020B0604020202020204" pitchFamily="34" charset="0"/>
                <a:cs typeface="Arial" panose="020B0604020202020204" pitchFamily="34" charset="0"/>
              </a:rPr>
              <a:t>parents </a:t>
            </a:r>
            <a:r>
              <a:rPr lang="en-US" sz="1800" dirty="0">
                <a:solidFill>
                  <a:srgbClr val="060606"/>
                </a:solidFill>
                <a:latin typeface="Arial" panose="020B0604020202020204" pitchFamily="34" charset="0"/>
                <a:cs typeface="Arial" panose="020B0604020202020204" pitchFamily="34" charset="0"/>
              </a:rPr>
              <a:t>with newborns </a:t>
            </a:r>
            <a:r>
              <a:rPr lang="en-US" sz="1800" dirty="0" smtClean="0">
                <a:solidFill>
                  <a:srgbClr val="060606"/>
                </a:solidFill>
                <a:latin typeface="Arial" panose="020B0604020202020204" pitchFamily="34" charset="0"/>
                <a:cs typeface="Arial" panose="020B0604020202020204" pitchFamily="34" charset="0"/>
              </a:rPr>
              <a:t>to provide </a:t>
            </a:r>
            <a:r>
              <a:rPr lang="en-US" sz="1800" dirty="0">
                <a:solidFill>
                  <a:srgbClr val="060606"/>
                </a:solidFill>
                <a:latin typeface="Arial" panose="020B0604020202020204" pitchFamily="34" charset="0"/>
                <a:cs typeface="Arial" panose="020B0604020202020204" pitchFamily="34" charset="0"/>
              </a:rPr>
              <a:t>care for </a:t>
            </a:r>
            <a:r>
              <a:rPr lang="en-US" sz="1800" dirty="0" smtClean="0">
                <a:solidFill>
                  <a:srgbClr val="060606"/>
                </a:solidFill>
                <a:latin typeface="Arial" panose="020B0604020202020204" pitchFamily="34" charset="0"/>
                <a:cs typeface="Arial" panose="020B0604020202020204" pitchFamily="34" charset="0"/>
              </a:rPr>
              <a:t>their </a:t>
            </a:r>
            <a:r>
              <a:rPr lang="en-US" sz="1800" dirty="0">
                <a:solidFill>
                  <a:srgbClr val="060606"/>
                </a:solidFill>
                <a:latin typeface="Arial" panose="020B0604020202020204" pitchFamily="34" charset="0"/>
                <a:cs typeface="Arial" panose="020B0604020202020204" pitchFamily="34" charset="0"/>
              </a:rPr>
              <a:t>children during the first months of the children’s </a:t>
            </a:r>
            <a:r>
              <a:rPr lang="en-US" sz="1800" dirty="0" smtClean="0">
                <a:solidFill>
                  <a:srgbClr val="060606"/>
                </a:solidFill>
                <a:latin typeface="Arial" panose="020B0604020202020204" pitchFamily="34" charset="0"/>
                <a:cs typeface="Arial" panose="020B0604020202020204" pitchFamily="34" charset="0"/>
              </a:rPr>
              <a:t>lives.</a:t>
            </a:r>
          </a:p>
          <a:p>
            <a:pPr marL="0" indent="0">
              <a:spcBef>
                <a:spcPts val="0"/>
              </a:spcBef>
              <a:buNone/>
            </a:pPr>
            <a:endParaRPr lang="en-US" sz="1800" dirty="0" smtClean="0">
              <a:solidFill>
                <a:srgbClr val="060606"/>
              </a:solidFill>
              <a:latin typeface="Arial" panose="020B0604020202020204" pitchFamily="34" charset="0"/>
              <a:cs typeface="Arial" panose="020B0604020202020204" pitchFamily="34" charset="0"/>
            </a:endParaRPr>
          </a:p>
          <a:p>
            <a:pPr>
              <a:spcBef>
                <a:spcPts val="0"/>
              </a:spcBef>
            </a:pPr>
            <a:r>
              <a:rPr lang="en-US" sz="1800" dirty="0" smtClean="0">
                <a:solidFill>
                  <a:srgbClr val="060606"/>
                </a:solidFill>
                <a:latin typeface="Arial" panose="020B0604020202020204" pitchFamily="34" charset="0"/>
                <a:cs typeface="Arial" panose="020B0604020202020204" pitchFamily="34" charset="0"/>
              </a:rPr>
              <a:t>In addition to meeting the W-2 eligibility criteria, </a:t>
            </a:r>
            <a:r>
              <a:rPr lang="en-US" sz="1800" dirty="0">
                <a:solidFill>
                  <a:srgbClr val="060606"/>
                </a:solidFill>
                <a:latin typeface="Arial" panose="020B0604020202020204" pitchFamily="34" charset="0"/>
                <a:cs typeface="Arial" panose="020B0604020202020204" pitchFamily="34" charset="0"/>
              </a:rPr>
              <a:t>a</a:t>
            </a:r>
            <a:r>
              <a:rPr lang="en-US" sz="1800" dirty="0" smtClean="0">
                <a:solidFill>
                  <a:srgbClr val="060606"/>
                </a:solidFill>
                <a:latin typeface="Arial" panose="020B0604020202020204" pitchFamily="34" charset="0"/>
                <a:cs typeface="Arial" panose="020B0604020202020204" pitchFamily="34" charset="0"/>
              </a:rPr>
              <a:t>n individual is qualified for this placement if he/she meets the W-2 eligibility requirements and has an infant 8 weeks old or less.</a:t>
            </a:r>
          </a:p>
          <a:p>
            <a:pPr marL="0" indent="0">
              <a:spcBef>
                <a:spcPts val="0"/>
              </a:spcBef>
              <a:buNone/>
            </a:pPr>
            <a:endParaRPr lang="en-US" sz="1800" dirty="0">
              <a:solidFill>
                <a:srgbClr val="060606"/>
              </a:solidFill>
              <a:latin typeface="Arial" panose="020B0604020202020204" pitchFamily="34" charset="0"/>
              <a:cs typeface="Arial" panose="020B0604020202020204" pitchFamily="34" charset="0"/>
            </a:endParaRPr>
          </a:p>
          <a:p>
            <a:pPr>
              <a:spcBef>
                <a:spcPts val="0"/>
              </a:spcBef>
            </a:pPr>
            <a:r>
              <a:rPr lang="en-US" sz="1800" dirty="0" smtClean="0">
                <a:solidFill>
                  <a:srgbClr val="060606"/>
                </a:solidFill>
                <a:latin typeface="Arial" panose="020B0604020202020204" pitchFamily="34" charset="0"/>
                <a:cs typeface="Arial" panose="020B0604020202020204" pitchFamily="34" charset="0"/>
              </a:rPr>
              <a:t>CMC </a:t>
            </a:r>
            <a:r>
              <a:rPr lang="en-US" sz="1800" dirty="0">
                <a:solidFill>
                  <a:srgbClr val="060606"/>
                </a:solidFill>
                <a:latin typeface="Arial" panose="020B0604020202020204" pitchFamily="34" charset="0"/>
                <a:cs typeface="Arial" panose="020B0604020202020204" pitchFamily="34" charset="0"/>
              </a:rPr>
              <a:t>p</a:t>
            </a:r>
            <a:r>
              <a:rPr lang="en-US" sz="1800" dirty="0" smtClean="0">
                <a:solidFill>
                  <a:srgbClr val="060606"/>
                </a:solidFill>
                <a:latin typeface="Arial" panose="020B0604020202020204" pitchFamily="34" charset="0"/>
                <a:cs typeface="Arial" panose="020B0604020202020204" pitchFamily="34" charset="0"/>
              </a:rPr>
              <a:t>articipants receive a </a:t>
            </a:r>
            <a:r>
              <a:rPr lang="en-US" sz="1800" dirty="0">
                <a:solidFill>
                  <a:srgbClr val="060606"/>
                </a:solidFill>
                <a:latin typeface="Arial" panose="020B0604020202020204" pitchFamily="34" charset="0"/>
                <a:cs typeface="Arial" panose="020B0604020202020204" pitchFamily="34" charset="0"/>
              </a:rPr>
              <a:t>monthly payment of </a:t>
            </a:r>
            <a:r>
              <a:rPr lang="en-US" sz="1800" dirty="0" smtClean="0">
                <a:solidFill>
                  <a:srgbClr val="060606"/>
                </a:solidFill>
                <a:latin typeface="Arial" panose="020B0604020202020204" pitchFamily="34" charset="0"/>
                <a:cs typeface="Arial" panose="020B0604020202020204" pitchFamily="34" charset="0"/>
              </a:rPr>
              <a:t>$673. This payment is never reduced, but is pro-rated for a partial month. </a:t>
            </a:r>
          </a:p>
          <a:p>
            <a:pPr marL="0" indent="0">
              <a:spcBef>
                <a:spcPts val="0"/>
              </a:spcBef>
              <a:buNone/>
            </a:pPr>
            <a:endParaRPr lang="en-US" sz="1800" dirty="0">
              <a:solidFill>
                <a:srgbClr val="060606"/>
              </a:solidFill>
              <a:latin typeface="Arial" panose="020B0604020202020204" pitchFamily="34" charset="0"/>
              <a:cs typeface="Arial" panose="020B0604020202020204" pitchFamily="34" charset="0"/>
            </a:endParaRPr>
          </a:p>
          <a:p>
            <a:r>
              <a:rPr lang="en-US" sz="1800" dirty="0">
                <a:solidFill>
                  <a:srgbClr val="060606"/>
                </a:solidFill>
                <a:latin typeface="Arial" panose="020B0604020202020204" pitchFamily="34" charset="0"/>
                <a:cs typeface="Arial" panose="020B0604020202020204" pitchFamily="34" charset="0"/>
              </a:rPr>
              <a:t>CMC placements generally count against the total 60-month time limit for W-2 assistance except for certain exceptions (for more info see W-2 Manual Section </a:t>
            </a:r>
            <a:r>
              <a:rPr lang="en-US" sz="1800" b="1" dirty="0">
                <a:ln w="12700">
                  <a:solidFill>
                    <a:schemeClr val="tx2">
                      <a:satMod val="155000"/>
                    </a:schemeClr>
                  </a:solidFill>
                  <a:prstDash val="solid"/>
                </a:ln>
                <a:solidFill>
                  <a:srgbClr val="060606"/>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hlinkClick r:id="rId2"/>
              </a:rPr>
              <a:t>2.10.8</a:t>
            </a:r>
            <a:r>
              <a:rPr lang="en-US" sz="1800" dirty="0">
                <a:solidFill>
                  <a:srgbClr val="060606"/>
                </a:solidFill>
                <a:latin typeface="Arial" panose="020B0604020202020204" pitchFamily="34" charset="0"/>
                <a:cs typeface="Arial" panose="020B0604020202020204" pitchFamily="34" charset="0"/>
              </a:rPr>
              <a:t> CMC Time limits) </a:t>
            </a:r>
          </a:p>
          <a:p>
            <a:endParaRPr lang="en-US" dirty="0"/>
          </a:p>
        </p:txBody>
      </p:sp>
      <p:pic>
        <p:nvPicPr>
          <p:cNvPr id="4" name="Picture 3" descr="H:\Documents\DCF Logo\ver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Custodial Parent/Caretaker of an Infant (CMC)</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473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solidFill>
                  <a:srgbClr val="060606"/>
                </a:solidFill>
                <a:latin typeface="Arial" panose="020B0604020202020204" pitchFamily="34" charset="0"/>
                <a:cs typeface="Arial" panose="020B0604020202020204" pitchFamily="34" charset="0"/>
              </a:rPr>
              <a:t>Provides financial support and services to unmarried women in the third trimester of pregnancy who have a medically verified at risk pregnancy (and are unable to work because of it</a:t>
            </a:r>
            <a:r>
              <a:rPr lang="en-US" sz="2400" dirty="0" smtClean="0">
                <a:solidFill>
                  <a:srgbClr val="060606"/>
                </a:solidFill>
                <a:latin typeface="Arial" panose="020B0604020202020204" pitchFamily="34" charset="0"/>
                <a:cs typeface="Arial" panose="020B0604020202020204" pitchFamily="34" charset="0"/>
              </a:rPr>
              <a:t>)</a:t>
            </a:r>
          </a:p>
          <a:p>
            <a:pPr marL="0" indent="0">
              <a:buNone/>
            </a:pPr>
            <a:endParaRPr lang="en-US" sz="2400" dirty="0">
              <a:solidFill>
                <a:srgbClr val="060606"/>
              </a:solidFill>
              <a:latin typeface="Arial" panose="020B0604020202020204" pitchFamily="34" charset="0"/>
              <a:cs typeface="Arial" panose="020B0604020202020204" pitchFamily="34" charset="0"/>
            </a:endParaRPr>
          </a:p>
          <a:p>
            <a:r>
              <a:rPr lang="en-US" sz="2400" dirty="0">
                <a:solidFill>
                  <a:srgbClr val="060606"/>
                </a:solidFill>
                <a:latin typeface="Arial" panose="020B0604020202020204" pitchFamily="34" charset="0"/>
                <a:cs typeface="Arial" panose="020B0604020202020204" pitchFamily="34" charset="0"/>
              </a:rPr>
              <a:t>ARP participants receive a monthly payment of $673.</a:t>
            </a:r>
          </a:p>
          <a:p>
            <a:pPr marL="0" indent="0">
              <a:buNone/>
            </a:pPr>
            <a:endParaRPr lang="en-US" sz="2400" dirty="0" smtClean="0">
              <a:solidFill>
                <a:srgbClr val="060606"/>
              </a:solidFill>
            </a:endParaRPr>
          </a:p>
        </p:txBody>
      </p:sp>
      <p:pic>
        <p:nvPicPr>
          <p:cNvPr id="4" name="Picture 3"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At Risk Pregnancies (ARP)</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55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68"/>
            <a:ext cx="8229600" cy="4641395"/>
          </a:xfrm>
        </p:spPr>
        <p:txBody>
          <a:bodyPr/>
          <a:lstStyle/>
          <a:p>
            <a:r>
              <a:rPr lang="en-US" sz="1800" u="sng" dirty="0" smtClean="0">
                <a:solidFill>
                  <a:srgbClr val="060606"/>
                </a:solidFill>
                <a:latin typeface="Arial" panose="020B0604020202020204" pitchFamily="34" charset="0"/>
                <a:cs typeface="Arial" panose="020B0604020202020204" pitchFamily="34" charset="0"/>
              </a:rPr>
              <a:t>Case </a:t>
            </a:r>
            <a:r>
              <a:rPr lang="en-US" sz="1800" u="sng" dirty="0">
                <a:solidFill>
                  <a:srgbClr val="060606"/>
                </a:solidFill>
                <a:latin typeface="Arial" panose="020B0604020202020204" pitchFamily="34" charset="0"/>
                <a:cs typeface="Arial" panose="020B0604020202020204" pitchFamily="34" charset="0"/>
              </a:rPr>
              <a:t>Management </a:t>
            </a:r>
            <a:r>
              <a:rPr lang="en-US" sz="1800" u="sng" dirty="0" smtClean="0">
                <a:solidFill>
                  <a:srgbClr val="060606"/>
                </a:solidFill>
                <a:latin typeface="Arial" panose="020B0604020202020204" pitchFamily="34" charset="0"/>
                <a:cs typeface="Arial" panose="020B0604020202020204" pitchFamily="34" charset="0"/>
              </a:rPr>
              <a:t>Follow-up </a:t>
            </a:r>
            <a:r>
              <a:rPr lang="en-US" sz="1800" dirty="0" smtClean="0">
                <a:solidFill>
                  <a:srgbClr val="060606"/>
                </a:solidFill>
                <a:latin typeface="Arial" panose="020B0604020202020204" pitchFamily="34" charset="0"/>
                <a:cs typeface="Arial" panose="020B0604020202020204" pitchFamily="34" charset="0"/>
              </a:rPr>
              <a:t>: Individuals </a:t>
            </a:r>
            <a:r>
              <a:rPr lang="en-US" sz="1800" dirty="0">
                <a:solidFill>
                  <a:srgbClr val="060606"/>
                </a:solidFill>
                <a:latin typeface="Arial" panose="020B0604020202020204" pitchFamily="34" charset="0"/>
                <a:cs typeface="Arial" panose="020B0604020202020204" pitchFamily="34" charset="0"/>
              </a:rPr>
              <a:t>who obtain employment while in the </a:t>
            </a:r>
            <a:r>
              <a:rPr lang="en-US" sz="1800" dirty="0" smtClean="0">
                <a:solidFill>
                  <a:srgbClr val="060606"/>
                </a:solidFill>
                <a:latin typeface="Arial" panose="020B0604020202020204" pitchFamily="34" charset="0"/>
                <a:cs typeface="Arial" panose="020B0604020202020204" pitchFamily="34" charset="0"/>
              </a:rPr>
              <a:t>program. For individual that are making WPR, a $50 per month supplemental payment will be issued as of October 2018.</a:t>
            </a:r>
          </a:p>
          <a:p>
            <a:r>
              <a:rPr lang="en-US" sz="1800" u="sng" dirty="0" smtClean="0">
                <a:solidFill>
                  <a:srgbClr val="060606"/>
                </a:solidFill>
                <a:latin typeface="Arial" panose="020B0604020202020204" pitchFamily="34" charset="0"/>
                <a:cs typeface="Arial" panose="020B0604020202020204" pitchFamily="34" charset="0"/>
              </a:rPr>
              <a:t>Case </a:t>
            </a:r>
            <a:r>
              <a:rPr lang="en-US" sz="1800" u="sng" dirty="0">
                <a:solidFill>
                  <a:srgbClr val="060606"/>
                </a:solidFill>
                <a:latin typeface="Arial" panose="020B0604020202020204" pitchFamily="34" charset="0"/>
                <a:cs typeface="Arial" panose="020B0604020202020204" pitchFamily="34" charset="0"/>
              </a:rPr>
              <a:t>Management Pregnant </a:t>
            </a:r>
            <a:r>
              <a:rPr lang="en-US" sz="1800" u="sng" dirty="0" smtClean="0">
                <a:solidFill>
                  <a:srgbClr val="060606"/>
                </a:solidFill>
                <a:latin typeface="Arial" panose="020B0604020202020204" pitchFamily="34" charset="0"/>
                <a:cs typeface="Arial" panose="020B0604020202020204" pitchFamily="34" charset="0"/>
              </a:rPr>
              <a:t>Women</a:t>
            </a:r>
            <a:r>
              <a:rPr lang="en-US" sz="1800" dirty="0" smtClean="0">
                <a:solidFill>
                  <a:srgbClr val="060606"/>
                </a:solidFill>
                <a:latin typeface="Arial" panose="020B0604020202020204" pitchFamily="34" charset="0"/>
                <a:cs typeface="Arial" panose="020B0604020202020204" pitchFamily="34" charset="0"/>
              </a:rPr>
              <a:t>: Pregnant </a:t>
            </a:r>
            <a:r>
              <a:rPr lang="en-US" sz="1800" dirty="0">
                <a:solidFill>
                  <a:srgbClr val="060606"/>
                </a:solidFill>
                <a:latin typeface="Arial" panose="020B0604020202020204" pitchFamily="34" charset="0"/>
                <a:cs typeface="Arial" panose="020B0604020202020204" pitchFamily="34" charset="0"/>
              </a:rPr>
              <a:t>women without custody of any born </a:t>
            </a:r>
            <a:r>
              <a:rPr lang="en-US" sz="1800" dirty="0" smtClean="0">
                <a:solidFill>
                  <a:srgbClr val="060606"/>
                </a:solidFill>
                <a:latin typeface="Arial" panose="020B0604020202020204" pitchFamily="34" charset="0"/>
                <a:cs typeface="Arial" panose="020B0604020202020204" pitchFamily="34" charset="0"/>
              </a:rPr>
              <a:t>children</a:t>
            </a:r>
          </a:p>
          <a:p>
            <a:r>
              <a:rPr lang="en-US" sz="1800" u="sng" dirty="0" smtClean="0">
                <a:solidFill>
                  <a:srgbClr val="060606"/>
                </a:solidFill>
                <a:latin typeface="Arial" panose="020B0604020202020204" pitchFamily="34" charset="0"/>
                <a:cs typeface="Arial" panose="020B0604020202020204" pitchFamily="34" charset="0"/>
              </a:rPr>
              <a:t>Case Management Denied</a:t>
            </a:r>
            <a:r>
              <a:rPr lang="en-US" sz="1800" dirty="0" smtClean="0">
                <a:solidFill>
                  <a:srgbClr val="060606"/>
                </a:solidFill>
                <a:latin typeface="Arial" panose="020B0604020202020204" pitchFamily="34" charset="0"/>
                <a:cs typeface="Arial" panose="020B0604020202020204" pitchFamily="34" charset="0"/>
              </a:rPr>
              <a:t>: Has used the 60 months or more of their time limits and isn’t eligible for an extension</a:t>
            </a:r>
          </a:p>
          <a:p>
            <a:r>
              <a:rPr lang="en-US" sz="1800" u="sng" dirty="0" smtClean="0">
                <a:solidFill>
                  <a:srgbClr val="060606"/>
                </a:solidFill>
                <a:latin typeface="Arial" panose="020B0604020202020204" pitchFamily="34" charset="0"/>
                <a:cs typeface="Arial" panose="020B0604020202020204" pitchFamily="34" charset="0"/>
              </a:rPr>
              <a:t>Case </a:t>
            </a:r>
            <a:r>
              <a:rPr lang="en-US" sz="1800" u="sng" dirty="0">
                <a:solidFill>
                  <a:srgbClr val="060606"/>
                </a:solidFill>
                <a:latin typeface="Arial" panose="020B0604020202020204" pitchFamily="34" charset="0"/>
                <a:cs typeface="Arial" panose="020B0604020202020204" pitchFamily="34" charset="0"/>
              </a:rPr>
              <a:t>Management Noncustodial </a:t>
            </a:r>
            <a:r>
              <a:rPr lang="en-US" sz="1800" u="sng" dirty="0" smtClean="0">
                <a:solidFill>
                  <a:srgbClr val="060606"/>
                </a:solidFill>
                <a:latin typeface="Arial" panose="020B0604020202020204" pitchFamily="34" charset="0"/>
                <a:cs typeface="Arial" panose="020B0604020202020204" pitchFamily="34" charset="0"/>
              </a:rPr>
              <a:t>Parent</a:t>
            </a:r>
            <a:r>
              <a:rPr lang="en-US" sz="1800" dirty="0" smtClean="0">
                <a:solidFill>
                  <a:srgbClr val="060606"/>
                </a:solidFill>
                <a:latin typeface="Arial" panose="020B0604020202020204" pitchFamily="34" charset="0"/>
                <a:cs typeface="Arial" panose="020B0604020202020204" pitchFamily="34" charset="0"/>
              </a:rPr>
              <a:t>: Non-custodial </a:t>
            </a:r>
            <a:r>
              <a:rPr lang="en-US" sz="1800" dirty="0">
                <a:solidFill>
                  <a:srgbClr val="060606"/>
                </a:solidFill>
                <a:latin typeface="Arial" panose="020B0604020202020204" pitchFamily="34" charset="0"/>
                <a:cs typeface="Arial" panose="020B0604020202020204" pitchFamily="34" charset="0"/>
              </a:rPr>
              <a:t>parent of a child whose custodial parent is on W-2 or </a:t>
            </a:r>
            <a:r>
              <a:rPr lang="en-US" sz="1800" dirty="0" smtClean="0">
                <a:solidFill>
                  <a:srgbClr val="060606"/>
                </a:solidFill>
                <a:latin typeface="Arial" panose="020B0604020202020204" pitchFamily="34" charset="0"/>
                <a:cs typeface="Arial" panose="020B0604020202020204" pitchFamily="34" charset="0"/>
              </a:rPr>
              <a:t>receiving </a:t>
            </a:r>
            <a:r>
              <a:rPr lang="en-US" sz="1800" dirty="0">
                <a:solidFill>
                  <a:srgbClr val="060606"/>
                </a:solidFill>
                <a:latin typeface="Arial" panose="020B0604020202020204" pitchFamily="34" charset="0"/>
                <a:cs typeface="Arial" panose="020B0604020202020204" pitchFamily="34" charset="0"/>
              </a:rPr>
              <a:t>Wisconsin </a:t>
            </a:r>
            <a:r>
              <a:rPr lang="en-US" sz="1800" dirty="0" smtClean="0">
                <a:solidFill>
                  <a:srgbClr val="060606"/>
                </a:solidFill>
                <a:latin typeface="Arial" panose="020B0604020202020204" pitchFamily="34" charset="0"/>
                <a:cs typeface="Arial" panose="020B0604020202020204" pitchFamily="34" charset="0"/>
              </a:rPr>
              <a:t>Shares</a:t>
            </a:r>
          </a:p>
          <a:p>
            <a:r>
              <a:rPr lang="en-US" sz="1800" u="sng" dirty="0" smtClean="0">
                <a:solidFill>
                  <a:srgbClr val="060606"/>
                </a:solidFill>
                <a:latin typeface="Arial" panose="020B0604020202020204" pitchFamily="34" charset="0"/>
                <a:cs typeface="Arial" panose="020B0604020202020204" pitchFamily="34" charset="0"/>
              </a:rPr>
              <a:t>Case </a:t>
            </a:r>
            <a:r>
              <a:rPr lang="en-US" sz="1800" u="sng" dirty="0">
                <a:solidFill>
                  <a:srgbClr val="060606"/>
                </a:solidFill>
                <a:latin typeface="Arial" panose="020B0604020202020204" pitchFamily="34" charset="0"/>
                <a:cs typeface="Arial" panose="020B0604020202020204" pitchFamily="34" charset="0"/>
              </a:rPr>
              <a:t>Management </a:t>
            </a:r>
            <a:r>
              <a:rPr lang="en-US" sz="1800" u="sng" dirty="0" smtClean="0">
                <a:solidFill>
                  <a:srgbClr val="060606"/>
                </a:solidFill>
                <a:latin typeface="Arial" panose="020B0604020202020204" pitchFamily="34" charset="0"/>
                <a:cs typeface="Arial" panose="020B0604020202020204" pitchFamily="34" charset="0"/>
              </a:rPr>
              <a:t>Underemployed</a:t>
            </a:r>
            <a:r>
              <a:rPr lang="en-US" sz="1800" dirty="0" smtClean="0">
                <a:solidFill>
                  <a:srgbClr val="060606"/>
                </a:solidFill>
                <a:latin typeface="Arial" panose="020B0604020202020204" pitchFamily="34" charset="0"/>
                <a:cs typeface="Arial" panose="020B0604020202020204" pitchFamily="34" charset="0"/>
              </a:rPr>
              <a:t>: Individuals </a:t>
            </a:r>
            <a:r>
              <a:rPr lang="en-US" sz="1800" dirty="0">
                <a:solidFill>
                  <a:srgbClr val="060606"/>
                </a:solidFill>
                <a:latin typeface="Arial" panose="020B0604020202020204" pitchFamily="34" charset="0"/>
                <a:cs typeface="Arial" panose="020B0604020202020204" pitchFamily="34" charset="0"/>
              </a:rPr>
              <a:t>who are employed at application but still meet financial and </a:t>
            </a:r>
            <a:r>
              <a:rPr lang="en-US" sz="1800" dirty="0" smtClean="0">
                <a:solidFill>
                  <a:srgbClr val="060606"/>
                </a:solidFill>
                <a:latin typeface="Arial" panose="020B0604020202020204" pitchFamily="34" charset="0"/>
                <a:cs typeface="Arial" panose="020B0604020202020204" pitchFamily="34" charset="0"/>
              </a:rPr>
              <a:t>non-financial </a:t>
            </a:r>
            <a:r>
              <a:rPr lang="en-US" sz="1800" dirty="0">
                <a:solidFill>
                  <a:srgbClr val="060606"/>
                </a:solidFill>
                <a:latin typeface="Arial" panose="020B0604020202020204" pitchFamily="34" charset="0"/>
                <a:cs typeface="Arial" panose="020B0604020202020204" pitchFamily="34" charset="0"/>
              </a:rPr>
              <a:t>eligibility </a:t>
            </a:r>
            <a:r>
              <a:rPr lang="en-US" sz="1800" dirty="0" smtClean="0">
                <a:solidFill>
                  <a:srgbClr val="060606"/>
                </a:solidFill>
                <a:latin typeface="Arial" panose="020B0604020202020204" pitchFamily="34" charset="0"/>
                <a:cs typeface="Arial" panose="020B0604020202020204" pitchFamily="34" charset="0"/>
              </a:rPr>
              <a:t>criteria</a:t>
            </a:r>
          </a:p>
          <a:p>
            <a:r>
              <a:rPr lang="en-US" sz="1800" u="sng" dirty="0" smtClean="0">
                <a:solidFill>
                  <a:srgbClr val="060606"/>
                </a:solidFill>
                <a:latin typeface="Arial" panose="020B0604020202020204" pitchFamily="34" charset="0"/>
                <a:cs typeface="Arial" panose="020B0604020202020204" pitchFamily="34" charset="0"/>
              </a:rPr>
              <a:t>Case </a:t>
            </a:r>
            <a:r>
              <a:rPr lang="en-US" sz="1800" u="sng" dirty="0">
                <a:solidFill>
                  <a:srgbClr val="060606"/>
                </a:solidFill>
                <a:latin typeface="Arial" panose="020B0604020202020204" pitchFamily="34" charset="0"/>
                <a:cs typeface="Arial" panose="020B0604020202020204" pitchFamily="34" charset="0"/>
              </a:rPr>
              <a:t>Management Minor </a:t>
            </a:r>
            <a:r>
              <a:rPr lang="en-US" sz="1800" u="sng" dirty="0" smtClean="0">
                <a:solidFill>
                  <a:srgbClr val="060606"/>
                </a:solidFill>
                <a:latin typeface="Arial" panose="020B0604020202020204" pitchFamily="34" charset="0"/>
                <a:cs typeface="Arial" panose="020B0604020202020204" pitchFamily="34" charset="0"/>
              </a:rPr>
              <a:t>Parent</a:t>
            </a:r>
            <a:r>
              <a:rPr lang="en-US" sz="1800" dirty="0" smtClean="0">
                <a:solidFill>
                  <a:srgbClr val="060606"/>
                </a:solidFill>
                <a:latin typeface="Arial" panose="020B0604020202020204" pitchFamily="34" charset="0"/>
                <a:cs typeface="Arial" panose="020B0604020202020204" pitchFamily="34" charset="0"/>
              </a:rPr>
              <a:t>: A </a:t>
            </a:r>
            <a:r>
              <a:rPr lang="en-US" sz="1800" dirty="0">
                <a:solidFill>
                  <a:srgbClr val="060606"/>
                </a:solidFill>
                <a:latin typeface="Arial" panose="020B0604020202020204" pitchFamily="34" charset="0"/>
                <a:cs typeface="Arial" panose="020B0604020202020204" pitchFamily="34" charset="0"/>
              </a:rPr>
              <a:t>custodial parent who is under age </a:t>
            </a:r>
            <a:r>
              <a:rPr lang="en-US" sz="1800" dirty="0" smtClean="0">
                <a:solidFill>
                  <a:srgbClr val="060606"/>
                </a:solidFill>
                <a:latin typeface="Arial" panose="020B0604020202020204" pitchFamily="34" charset="0"/>
                <a:cs typeface="Arial" panose="020B0604020202020204" pitchFamily="34" charset="0"/>
              </a:rPr>
              <a:t>18</a:t>
            </a:r>
          </a:p>
          <a:p>
            <a:r>
              <a:rPr lang="en-US" sz="1800" u="sng" dirty="0" smtClean="0">
                <a:solidFill>
                  <a:srgbClr val="060606"/>
                </a:solidFill>
                <a:latin typeface="Arial" panose="020B0604020202020204" pitchFamily="34" charset="0"/>
                <a:cs typeface="Arial" panose="020B0604020202020204" pitchFamily="34" charset="0"/>
              </a:rPr>
              <a:t>Case </a:t>
            </a:r>
            <a:r>
              <a:rPr lang="en-US" sz="1800" u="sng" dirty="0">
                <a:solidFill>
                  <a:srgbClr val="060606"/>
                </a:solidFill>
                <a:latin typeface="Arial" panose="020B0604020202020204" pitchFamily="34" charset="0"/>
                <a:cs typeface="Arial" panose="020B0604020202020204" pitchFamily="34" charset="0"/>
              </a:rPr>
              <a:t>Management Job </a:t>
            </a:r>
            <a:r>
              <a:rPr lang="en-US" sz="1800" u="sng" dirty="0" smtClean="0">
                <a:solidFill>
                  <a:srgbClr val="060606"/>
                </a:solidFill>
                <a:latin typeface="Arial" panose="020B0604020202020204" pitchFamily="34" charset="0"/>
                <a:cs typeface="Arial" panose="020B0604020202020204" pitchFamily="34" charset="0"/>
              </a:rPr>
              <a:t>Ready</a:t>
            </a:r>
            <a:r>
              <a:rPr lang="en-US" sz="1800" dirty="0" smtClean="0">
                <a:solidFill>
                  <a:srgbClr val="060606"/>
                </a:solidFill>
                <a:latin typeface="Arial" panose="020B0604020202020204" pitchFamily="34" charset="0"/>
                <a:cs typeface="Arial" panose="020B0604020202020204" pitchFamily="34" charset="0"/>
              </a:rPr>
              <a:t>: An </a:t>
            </a:r>
            <a:r>
              <a:rPr lang="en-US" sz="1800" dirty="0">
                <a:solidFill>
                  <a:srgbClr val="060606"/>
                </a:solidFill>
                <a:latin typeface="Arial" panose="020B0604020202020204" pitchFamily="34" charset="0"/>
                <a:cs typeface="Arial" panose="020B0604020202020204" pitchFamily="34" charset="0"/>
              </a:rPr>
              <a:t>individual who has been determined to be ready for immediate employment</a:t>
            </a:r>
          </a:p>
        </p:txBody>
      </p:sp>
      <p:pic>
        <p:nvPicPr>
          <p:cNvPr id="4" name="Picture 3"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Unpaid Placements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135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8078"/>
            <a:ext cx="8229600" cy="4799168"/>
          </a:xfrm>
        </p:spPr>
        <p:txBody>
          <a:bodyPr/>
          <a:lstStyle/>
          <a:p>
            <a:r>
              <a:rPr lang="en-US" sz="1700" dirty="0">
                <a:solidFill>
                  <a:srgbClr val="060606"/>
                </a:solidFill>
                <a:latin typeface="Arial" panose="020B0604020202020204" pitchFamily="34" charset="0"/>
                <a:cs typeface="Arial" panose="020B0604020202020204" pitchFamily="34" charset="0"/>
              </a:rPr>
              <a:t>The EP is a single written document outlining how an </a:t>
            </a:r>
            <a:r>
              <a:rPr lang="en-US" sz="1700" dirty="0" smtClean="0">
                <a:solidFill>
                  <a:srgbClr val="060606"/>
                </a:solidFill>
                <a:latin typeface="Arial" panose="020B0604020202020204" pitchFamily="34" charset="0"/>
                <a:cs typeface="Arial" panose="020B0604020202020204" pitchFamily="34" charset="0"/>
              </a:rPr>
              <a:t>individual will </a:t>
            </a:r>
            <a:r>
              <a:rPr lang="en-US" sz="1700" dirty="0">
                <a:solidFill>
                  <a:srgbClr val="060606"/>
                </a:solidFill>
                <a:latin typeface="Arial" panose="020B0604020202020204" pitchFamily="34" charset="0"/>
                <a:cs typeface="Arial" panose="020B0604020202020204" pitchFamily="34" charset="0"/>
              </a:rPr>
              <a:t>achieve a specific employment goal or, if appropriate, a goal to obtain SSI </a:t>
            </a:r>
            <a:r>
              <a:rPr lang="en-US" sz="1700" dirty="0" smtClean="0">
                <a:solidFill>
                  <a:srgbClr val="060606"/>
                </a:solidFill>
                <a:latin typeface="Arial" panose="020B0604020202020204" pitchFamily="34" charset="0"/>
                <a:cs typeface="Arial" panose="020B0604020202020204" pitchFamily="34" charset="0"/>
              </a:rPr>
              <a:t>or </a:t>
            </a:r>
            <a:r>
              <a:rPr lang="en-US" sz="1700" dirty="0">
                <a:solidFill>
                  <a:srgbClr val="060606"/>
                </a:solidFill>
                <a:latin typeface="Arial" panose="020B0604020202020204" pitchFamily="34" charset="0"/>
                <a:cs typeface="Arial" panose="020B0604020202020204" pitchFamily="34" charset="0"/>
              </a:rPr>
              <a:t>SSDI benefits. </a:t>
            </a:r>
          </a:p>
          <a:p>
            <a:pPr marL="0" indent="0">
              <a:buNone/>
            </a:pPr>
            <a:endParaRPr lang="en-US" sz="1700" dirty="0">
              <a:solidFill>
                <a:srgbClr val="060606"/>
              </a:solidFill>
              <a:latin typeface="Arial" panose="020B0604020202020204" pitchFamily="34" charset="0"/>
              <a:cs typeface="Arial" panose="020B0604020202020204" pitchFamily="34" charset="0"/>
            </a:endParaRPr>
          </a:p>
          <a:p>
            <a:r>
              <a:rPr lang="en-US" sz="1700" dirty="0">
                <a:solidFill>
                  <a:srgbClr val="060606"/>
                </a:solidFill>
                <a:latin typeface="Arial" panose="020B0604020202020204" pitchFamily="34" charset="0"/>
                <a:cs typeface="Arial" panose="020B0604020202020204" pitchFamily="34" charset="0"/>
              </a:rPr>
              <a:t>The EP details what the individual will do through his/her participation in the program to achieve that goal and how the W-2 agency will assist.</a:t>
            </a:r>
          </a:p>
          <a:p>
            <a:pPr lvl="2"/>
            <a:r>
              <a:rPr lang="en-US" sz="1700" dirty="0">
                <a:solidFill>
                  <a:srgbClr val="060606"/>
                </a:solidFill>
                <a:latin typeface="Arial" panose="020B0604020202020204" pitchFamily="34" charset="0"/>
                <a:cs typeface="Arial" panose="020B0604020202020204" pitchFamily="34" charset="0"/>
              </a:rPr>
              <a:t>For more information see W-2 Manual Section </a:t>
            </a:r>
            <a:r>
              <a:rPr lang="en-US" sz="1700" dirty="0" smtClean="0">
                <a:solidFill>
                  <a:srgbClr val="060606"/>
                </a:solidFill>
                <a:latin typeface="Arial" panose="020B0604020202020204" pitchFamily="34" charset="0"/>
                <a:cs typeface="Arial" panose="020B0604020202020204" pitchFamily="34" charset="0"/>
              </a:rPr>
              <a:t>06</a:t>
            </a:r>
          </a:p>
          <a:p>
            <a:pPr marL="914400" lvl="2" indent="0">
              <a:buNone/>
            </a:pPr>
            <a:endParaRPr lang="en-US" sz="1700" dirty="0" smtClean="0">
              <a:solidFill>
                <a:srgbClr val="060606"/>
              </a:solidFill>
              <a:latin typeface="Arial" panose="020B0604020202020204" pitchFamily="34" charset="0"/>
              <a:cs typeface="Arial" panose="020B0604020202020204" pitchFamily="34" charset="0"/>
            </a:endParaRPr>
          </a:p>
          <a:p>
            <a:pPr marL="342900" lvl="2" indent="-342900"/>
            <a:r>
              <a:rPr lang="en-US" sz="1700" dirty="0">
                <a:solidFill>
                  <a:srgbClr val="060606"/>
                </a:solidFill>
                <a:latin typeface="Arial" panose="020B0604020202020204" pitchFamily="34" charset="0"/>
                <a:cs typeface="Arial" panose="020B0604020202020204" pitchFamily="34" charset="0"/>
              </a:rPr>
              <a:t>CSJ and </a:t>
            </a:r>
            <a:r>
              <a:rPr lang="en-US" sz="1700" dirty="0" smtClean="0">
                <a:solidFill>
                  <a:srgbClr val="060606"/>
                </a:solidFill>
                <a:latin typeface="Arial" panose="020B0604020202020204" pitchFamily="34" charset="0"/>
                <a:cs typeface="Arial" panose="020B0604020202020204" pitchFamily="34" charset="0"/>
              </a:rPr>
              <a:t>W-2T </a:t>
            </a:r>
            <a:r>
              <a:rPr lang="en-US" sz="1700" dirty="0">
                <a:solidFill>
                  <a:srgbClr val="060606"/>
                </a:solidFill>
                <a:latin typeface="Arial" panose="020B0604020202020204" pitchFamily="34" charset="0"/>
                <a:cs typeface="Arial" panose="020B0604020202020204" pitchFamily="34" charset="0"/>
              </a:rPr>
              <a:t>participants must participate in all assigned work </a:t>
            </a:r>
            <a:r>
              <a:rPr lang="en-US" sz="1700" dirty="0" smtClean="0">
                <a:solidFill>
                  <a:srgbClr val="060606"/>
                </a:solidFill>
                <a:latin typeface="Arial" panose="020B0604020202020204" pitchFamily="34" charset="0"/>
                <a:cs typeface="Arial" panose="020B0604020202020204" pitchFamily="34" charset="0"/>
              </a:rPr>
              <a:t>training </a:t>
            </a:r>
            <a:r>
              <a:rPr lang="en-US" sz="1700" dirty="0">
                <a:solidFill>
                  <a:srgbClr val="060606"/>
                </a:solidFill>
                <a:latin typeface="Arial" panose="020B0604020202020204" pitchFamily="34" charset="0"/>
                <a:cs typeface="Arial" panose="020B0604020202020204" pitchFamily="34" charset="0"/>
              </a:rPr>
              <a:t>activities or education and training activities outlined in the EP.  Payments for CSJ and </a:t>
            </a:r>
            <a:r>
              <a:rPr lang="en-US" sz="1700" dirty="0" smtClean="0">
                <a:solidFill>
                  <a:srgbClr val="060606"/>
                </a:solidFill>
                <a:latin typeface="Arial" panose="020B0604020202020204" pitchFamily="34" charset="0"/>
                <a:cs typeface="Arial" panose="020B0604020202020204" pitchFamily="34" charset="0"/>
              </a:rPr>
              <a:t>W-2T </a:t>
            </a:r>
            <a:r>
              <a:rPr lang="en-US" sz="1700" dirty="0">
                <a:solidFill>
                  <a:srgbClr val="060606"/>
                </a:solidFill>
                <a:latin typeface="Arial" panose="020B0604020202020204" pitchFamily="34" charset="0"/>
                <a:cs typeface="Arial" panose="020B0604020202020204" pitchFamily="34" charset="0"/>
              </a:rPr>
              <a:t>participants who fail to participate in assigned activities are reduced by $5.00 per hour for hours missed without good cause</a:t>
            </a:r>
            <a:r>
              <a:rPr lang="en-US" sz="1700" dirty="0" smtClean="0">
                <a:solidFill>
                  <a:srgbClr val="060606"/>
                </a:solidFill>
                <a:latin typeface="Arial" panose="020B0604020202020204" pitchFamily="34" charset="0"/>
                <a:cs typeface="Arial" panose="020B0604020202020204" pitchFamily="34" charset="0"/>
              </a:rPr>
              <a:t>.</a:t>
            </a:r>
          </a:p>
          <a:p>
            <a:pPr marL="0" lvl="2" indent="0">
              <a:buNone/>
            </a:pPr>
            <a:endParaRPr lang="en-US" sz="1700" dirty="0">
              <a:solidFill>
                <a:srgbClr val="060606"/>
              </a:solidFill>
            </a:endParaRPr>
          </a:p>
          <a:p>
            <a:pPr marL="342900" lvl="2" indent="-342900"/>
            <a:r>
              <a:rPr lang="en-US" sz="1700" dirty="0" smtClean="0">
                <a:solidFill>
                  <a:srgbClr val="060606"/>
                </a:solidFill>
                <a:latin typeface="Arial" panose="020B0604020202020204" pitchFamily="34" charset="0"/>
                <a:cs typeface="Arial" panose="020B0604020202020204" pitchFamily="34" charset="0"/>
              </a:rPr>
              <a:t>A FEP must close a case when a participant fails to cooperate with specific W-2 program requirements without good cause. </a:t>
            </a:r>
            <a:endParaRPr lang="en-US" sz="1700" dirty="0">
              <a:solidFill>
                <a:srgbClr val="060606"/>
              </a:solidFill>
              <a:latin typeface="Arial" panose="020B0604020202020204" pitchFamily="34" charset="0"/>
              <a:cs typeface="Arial" panose="020B0604020202020204" pitchFamily="34" charset="0"/>
            </a:endParaRPr>
          </a:p>
        </p:txBody>
      </p:sp>
      <p:pic>
        <p:nvPicPr>
          <p:cNvPr id="4" name="Picture 3"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Employability Plan (EP)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706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8078"/>
            <a:ext cx="8229600" cy="4799168"/>
          </a:xfrm>
        </p:spPr>
        <p:txBody>
          <a:bodyPr/>
          <a:lstStyle/>
          <a:p>
            <a:endParaRPr lang="en-US" sz="1700" dirty="0" smtClean="0">
              <a:solidFill>
                <a:srgbClr val="060606"/>
              </a:solidFill>
              <a:latin typeface="Arial" panose="020B0604020202020204" pitchFamily="34" charset="0"/>
              <a:cs typeface="Arial" panose="020B0604020202020204" pitchFamily="34" charset="0"/>
            </a:endParaRPr>
          </a:p>
          <a:p>
            <a:endParaRPr lang="en-US" sz="1700" dirty="0">
              <a:solidFill>
                <a:srgbClr val="060606"/>
              </a:solidFill>
              <a:latin typeface="Arial" panose="020B0604020202020204" pitchFamily="34" charset="0"/>
              <a:cs typeface="Arial" panose="020B0604020202020204" pitchFamily="34" charset="0"/>
            </a:endParaRPr>
          </a:p>
          <a:p>
            <a:r>
              <a:rPr lang="en-US" sz="2000" dirty="0" smtClean="0">
                <a:solidFill>
                  <a:srgbClr val="060606"/>
                </a:solidFill>
                <a:latin typeface="Arial" panose="020B0604020202020204" pitchFamily="34" charset="0"/>
                <a:cs typeface="Arial" panose="020B0604020202020204" pitchFamily="34" charset="0"/>
              </a:rPr>
              <a:t>Incentives for W-2 Agencies to provide more intensive upfront assessment – career assessments and vocational assessments. </a:t>
            </a:r>
            <a:endParaRPr lang="en-US" sz="2000" dirty="0">
              <a:solidFill>
                <a:srgbClr val="060606"/>
              </a:solidFill>
              <a:latin typeface="Arial" panose="020B0604020202020204" pitchFamily="34" charset="0"/>
              <a:cs typeface="Arial" panose="020B0604020202020204" pitchFamily="34" charset="0"/>
            </a:endParaRPr>
          </a:p>
          <a:p>
            <a:pPr marL="0" indent="0">
              <a:buNone/>
            </a:pPr>
            <a:endParaRPr lang="en-US" sz="2000" dirty="0">
              <a:solidFill>
                <a:srgbClr val="060606"/>
              </a:solidFill>
              <a:latin typeface="Arial" panose="020B0604020202020204" pitchFamily="34" charset="0"/>
              <a:cs typeface="Arial" panose="020B0604020202020204" pitchFamily="34" charset="0"/>
            </a:endParaRPr>
          </a:p>
          <a:p>
            <a:r>
              <a:rPr lang="en-US" sz="2000" dirty="0" smtClean="0">
                <a:solidFill>
                  <a:srgbClr val="060606"/>
                </a:solidFill>
                <a:latin typeface="Arial" panose="020B0604020202020204" pitchFamily="34" charset="0"/>
                <a:cs typeface="Arial" panose="020B0604020202020204" pitchFamily="34" charset="0"/>
              </a:rPr>
              <a:t>Incentives to assign work activities to long term W-2 participants</a:t>
            </a:r>
          </a:p>
          <a:p>
            <a:endParaRPr lang="en-US" sz="2000" dirty="0">
              <a:solidFill>
                <a:srgbClr val="060606"/>
              </a:solidFill>
              <a:latin typeface="Arial" panose="020B0604020202020204" pitchFamily="34" charset="0"/>
              <a:cs typeface="Arial" panose="020B0604020202020204" pitchFamily="34" charset="0"/>
            </a:endParaRPr>
          </a:p>
          <a:p>
            <a:r>
              <a:rPr lang="en-US" sz="2000" dirty="0" smtClean="0">
                <a:solidFill>
                  <a:srgbClr val="060606"/>
                </a:solidFill>
                <a:latin typeface="Arial" panose="020B0604020202020204" pitchFamily="34" charset="0"/>
                <a:cs typeface="Arial" panose="020B0604020202020204" pitchFamily="34" charset="0"/>
              </a:rPr>
              <a:t>Incentive for W-2 participants engaged in Vocational Education</a:t>
            </a:r>
          </a:p>
          <a:p>
            <a:pPr marL="914400" lvl="2" indent="0">
              <a:buNone/>
            </a:pPr>
            <a:endParaRPr lang="en-US" sz="1700" dirty="0" smtClean="0">
              <a:solidFill>
                <a:srgbClr val="060606"/>
              </a:solidFill>
              <a:latin typeface="Arial" panose="020B0604020202020204" pitchFamily="34" charset="0"/>
              <a:cs typeface="Arial" panose="020B0604020202020204" pitchFamily="34" charset="0"/>
            </a:endParaRPr>
          </a:p>
        </p:txBody>
      </p:sp>
      <p:pic>
        <p:nvPicPr>
          <p:cNvPr id="4" name="Picture 3"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What’s New for W-2 EPs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008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0438" y="984044"/>
            <a:ext cx="5504073" cy="539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Documents\DCF Logo\ver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3600" dirty="0" smtClean="0">
                <a:latin typeface="Arial" panose="020B0604020202020204" pitchFamily="34" charset="0"/>
                <a:cs typeface="Arial" panose="020B0604020202020204" pitchFamily="34" charset="0"/>
              </a:rPr>
              <a:t>W-2 Contractors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617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5"/>
            <a:ext cx="8229600" cy="5039937"/>
          </a:xfrm>
        </p:spPr>
        <p:txBody>
          <a:bodyPr/>
          <a:lstStyle/>
          <a:p>
            <a:pPr marL="0" indent="0" algn="ctr">
              <a:buNone/>
            </a:pPr>
            <a:endParaRPr lang="en-US" dirty="0" smtClean="0">
              <a:solidFill>
                <a:srgbClr val="060606"/>
              </a:solidFill>
            </a:endParaRPr>
          </a:p>
          <a:p>
            <a:pPr marL="0" indent="0" algn="ctr">
              <a:buNone/>
            </a:pPr>
            <a:endParaRPr lang="en-US" dirty="0">
              <a:solidFill>
                <a:srgbClr val="060606"/>
              </a:solidFill>
            </a:endParaRPr>
          </a:p>
          <a:p>
            <a:pPr marL="0" indent="0" algn="ctr">
              <a:buNone/>
            </a:pPr>
            <a:r>
              <a:rPr lang="en-US" sz="4000" dirty="0">
                <a:solidFill>
                  <a:srgbClr val="FF0000"/>
                </a:solidFill>
                <a:latin typeface="Arial" panose="020B0604020202020204" pitchFamily="34" charset="0"/>
                <a:cs typeface="Arial" panose="020B0604020202020204" pitchFamily="34" charset="0"/>
              </a:rPr>
              <a:t>SUBSIDIZED EMPLOYMENT PROGRAMS</a:t>
            </a:r>
          </a:p>
          <a:p>
            <a:pPr marL="0" indent="0" algn="ctr">
              <a:buNone/>
            </a:pPr>
            <a:endParaRPr lang="en-US" dirty="0" smtClean="0">
              <a:solidFill>
                <a:srgbClr val="060606"/>
              </a:solidFill>
            </a:endParaRPr>
          </a:p>
          <a:p>
            <a:pPr marL="0" indent="0" algn="ctr">
              <a:buNone/>
            </a:pPr>
            <a:endParaRPr lang="en-US" dirty="0">
              <a:solidFill>
                <a:srgbClr val="060606"/>
              </a:solidFill>
            </a:endParaRPr>
          </a:p>
        </p:txBody>
      </p:sp>
      <p:pic>
        <p:nvPicPr>
          <p:cNvPr id="4" name="Picture 3"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143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5"/>
            <a:ext cx="8229600" cy="5039937"/>
          </a:xfrm>
        </p:spPr>
        <p:txBody>
          <a:bodyPr/>
          <a:lstStyle/>
          <a:p>
            <a:endParaRPr lang="en-US" sz="2800" dirty="0" smtClean="0">
              <a:solidFill>
                <a:srgbClr val="060606"/>
              </a:solidFill>
              <a:latin typeface="Arial" panose="020B0604020202020204" pitchFamily="34" charset="0"/>
              <a:cs typeface="Arial" panose="020B0604020202020204" pitchFamily="34" charset="0"/>
            </a:endParaRPr>
          </a:p>
          <a:p>
            <a:r>
              <a:rPr lang="en-US" sz="2800" dirty="0" smtClean="0">
                <a:solidFill>
                  <a:srgbClr val="060606"/>
                </a:solidFill>
                <a:latin typeface="Arial" panose="020B0604020202020204" pitchFamily="34" charset="0"/>
                <a:cs typeface="Arial" panose="020B0604020202020204" pitchFamily="34" charset="0"/>
              </a:rPr>
              <a:t>The Wisconsin Department of Children and Families (DCF) is dedicated to helping everyone who wants to work find meaningful employment. To assist parents who have traditionally faced significant obstacles to finding jobs, DCF has designed several subsidized employment programs to help in the transition to unsubsidized, family-supporting careers.</a:t>
            </a:r>
            <a:endParaRPr lang="en-US" sz="2800" dirty="0">
              <a:solidFill>
                <a:srgbClr val="060606"/>
              </a:solidFill>
              <a:latin typeface="Arial" panose="020B0604020202020204" pitchFamily="34" charset="0"/>
              <a:cs typeface="Arial" panose="020B0604020202020204" pitchFamily="34" charset="0"/>
            </a:endParaRPr>
          </a:p>
        </p:txBody>
      </p:sp>
      <p:pic>
        <p:nvPicPr>
          <p:cNvPr id="4" name="Picture 3"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Subsidized Employment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452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5" descr="boyreading.jpg"/>
          <p:cNvPicPr>
            <a:picLocks noChangeAspect="1"/>
          </p:cNvPicPr>
          <p:nvPr/>
        </p:nvPicPr>
        <p:blipFill>
          <a:blip r:embed="rId3">
            <a:extLst>
              <a:ext uri="{28A0092B-C50C-407E-A947-70E740481C1C}">
                <a14:useLocalDpi xmlns:a14="http://schemas.microsoft.com/office/drawing/2010/main" val="0"/>
              </a:ext>
            </a:extLst>
          </a:blip>
          <a:srcRect t="29073" b="14958"/>
          <a:stretch>
            <a:fillRect/>
          </a:stretch>
        </p:blipFill>
        <p:spPr bwMode="auto">
          <a:xfrm>
            <a:off x="4572794" y="74815"/>
            <a:ext cx="4514916" cy="2178649"/>
          </a:xfrm>
          <a:prstGeom prst="rect">
            <a:avLst/>
          </a:prstGeom>
          <a:noFill/>
          <a:ln>
            <a:noFill/>
          </a:ln>
          <a:effectLst>
            <a:innerShdw blurRad="190500" dist="635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25413" y="3776663"/>
            <a:ext cx="8894762" cy="965200"/>
          </a:xfrm>
          <a:prstGeom prst="rect">
            <a:avLst/>
          </a:prstGeom>
          <a:solidFill>
            <a:srgbClr val="E34013">
              <a:alpha val="46667"/>
            </a:srgb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Arial"/>
              <a:ea typeface="+mn-ea"/>
              <a:cs typeface="Arial"/>
            </a:endParaRPr>
          </a:p>
        </p:txBody>
      </p:sp>
      <p:sp>
        <p:nvSpPr>
          <p:cNvPr id="2052" name="TextBox 4"/>
          <p:cNvSpPr txBox="1">
            <a:spLocks noChangeArrowheads="1"/>
          </p:cNvSpPr>
          <p:nvPr/>
        </p:nvSpPr>
        <p:spPr bwMode="auto">
          <a:xfrm>
            <a:off x="3222702" y="3975100"/>
            <a:ext cx="5576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sz="2800" dirty="0" smtClean="0">
                <a:solidFill>
                  <a:schemeClr val="bg1"/>
                </a:solidFill>
              </a:rPr>
              <a:t>Wisconsin Works (W-2)</a:t>
            </a:r>
            <a:endParaRPr lang="en-US" sz="2800" dirty="0">
              <a:solidFill>
                <a:schemeClr val="bg1"/>
              </a:solidFill>
            </a:endParaRPr>
          </a:p>
        </p:txBody>
      </p:sp>
      <p:pic>
        <p:nvPicPr>
          <p:cNvPr id="2053" name="Picture 6" descr="H:\Documents\DCF Logo\vert-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64" y="5130800"/>
            <a:ext cx="5406501" cy="132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2253464"/>
            <a:ext cx="5544589" cy="1200329"/>
          </a:xfrm>
          <a:prstGeom prst="rect">
            <a:avLst/>
          </a:prstGeom>
          <a:noFill/>
        </p:spPr>
        <p:txBody>
          <a:bodyPr wrap="square" rtlCol="0">
            <a:spAutoFit/>
          </a:bodyPr>
          <a:lstStyle/>
          <a:p>
            <a:pPr algn="ctr"/>
            <a:r>
              <a:rPr lang="en-US" dirty="0" smtClean="0">
                <a:solidFill>
                  <a:schemeClr val="bg2">
                    <a:lumMod val="10000"/>
                  </a:schemeClr>
                </a:solidFill>
              </a:rPr>
              <a:t>Debra Cronmiller</a:t>
            </a:r>
          </a:p>
          <a:p>
            <a:pPr algn="ctr"/>
            <a:r>
              <a:rPr lang="en-US" dirty="0" smtClean="0">
                <a:solidFill>
                  <a:schemeClr val="bg2">
                    <a:lumMod val="10000"/>
                  </a:schemeClr>
                </a:solidFill>
              </a:rPr>
              <a:t>Policy and Automation Section Chief</a:t>
            </a:r>
          </a:p>
          <a:p>
            <a:pPr algn="ctr"/>
            <a:r>
              <a:rPr lang="en-US" dirty="0" smtClean="0">
                <a:solidFill>
                  <a:schemeClr val="bg2">
                    <a:lumMod val="10000"/>
                  </a:schemeClr>
                </a:solidFill>
              </a:rPr>
              <a:t>Bureau of Working Families</a:t>
            </a:r>
          </a:p>
          <a:p>
            <a:pPr algn="ctr"/>
            <a:r>
              <a:rPr lang="en-US" dirty="0" smtClean="0">
                <a:solidFill>
                  <a:schemeClr val="bg2">
                    <a:lumMod val="10000"/>
                  </a:schemeClr>
                </a:solidFill>
              </a:rPr>
              <a:t>Division of Family and Economic Security</a:t>
            </a:r>
            <a:endParaRPr lang="en-US" dirty="0">
              <a:solidFill>
                <a:schemeClr val="bg2">
                  <a:lumMod val="10000"/>
                </a:schemeClr>
              </a:solidFill>
            </a:endParaRPr>
          </a:p>
        </p:txBody>
      </p:sp>
    </p:spTree>
    <p:extLst>
      <p:ext uri="{BB962C8B-B14F-4D97-AF65-F5344CB8AC3E}">
        <p14:creationId xmlns:p14="http://schemas.microsoft.com/office/powerpoint/2010/main" val="1998532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6"/>
            <a:ext cx="8229600" cy="4799168"/>
          </a:xfrm>
        </p:spPr>
        <p:txBody>
          <a:bodyPr/>
          <a:lstStyle/>
          <a:p>
            <a:pPr marL="0" indent="0">
              <a:buNone/>
            </a:pPr>
            <a:endParaRPr lang="en-US" sz="2000" b="1" dirty="0" smtClean="0">
              <a:solidFill>
                <a:schemeClr val="bg2">
                  <a:lumMod val="10000"/>
                </a:schemeClr>
              </a:solidFill>
            </a:endParaRPr>
          </a:p>
          <a:p>
            <a:pPr marL="0" indent="0">
              <a:buNone/>
            </a:pPr>
            <a:r>
              <a:rPr lang="en-US" sz="2000" b="1" dirty="0" smtClean="0">
                <a:solidFill>
                  <a:schemeClr val="bg2">
                    <a:lumMod val="10000"/>
                  </a:schemeClr>
                </a:solidFill>
                <a:latin typeface="Arial" panose="020B0604020202020204" pitchFamily="34" charset="0"/>
                <a:cs typeface="Arial" panose="020B0604020202020204" pitchFamily="34" charset="0"/>
              </a:rPr>
              <a:t>TRIAL </a:t>
            </a:r>
            <a:r>
              <a:rPr lang="en-US" sz="2000" b="1" dirty="0">
                <a:solidFill>
                  <a:schemeClr val="bg2">
                    <a:lumMod val="10000"/>
                  </a:schemeClr>
                </a:solidFill>
                <a:latin typeface="Arial" panose="020B0604020202020204" pitchFamily="34" charset="0"/>
                <a:cs typeface="Arial" panose="020B0604020202020204" pitchFamily="34" charset="0"/>
              </a:rPr>
              <a:t>EMPLOYMENT MATCH PROGRAM (TEMP</a:t>
            </a:r>
            <a:r>
              <a:rPr lang="en-US" sz="2000" b="1" dirty="0" smtClean="0">
                <a:solidFill>
                  <a:schemeClr val="bg2">
                    <a:lumMod val="10000"/>
                  </a:schemeClr>
                </a:solidFill>
                <a:latin typeface="Arial" panose="020B0604020202020204" pitchFamily="34" charset="0"/>
                <a:cs typeface="Arial" panose="020B0604020202020204" pitchFamily="34" charset="0"/>
              </a:rPr>
              <a:t>)</a:t>
            </a:r>
          </a:p>
          <a:p>
            <a:pPr marL="0" indent="0">
              <a:buNone/>
            </a:pPr>
            <a:endParaRPr lang="en-US" sz="2000" dirty="0">
              <a:solidFill>
                <a:schemeClr val="bg2">
                  <a:lumMod val="10000"/>
                </a:schemeClr>
              </a:solidFill>
              <a:latin typeface="Arial" panose="020B0604020202020204" pitchFamily="34" charset="0"/>
              <a:cs typeface="Arial" panose="020B0604020202020204" pitchFamily="34" charset="0"/>
            </a:endParaRPr>
          </a:p>
          <a:p>
            <a:r>
              <a:rPr lang="en-US" sz="2000" dirty="0">
                <a:solidFill>
                  <a:schemeClr val="bg2">
                    <a:lumMod val="10000"/>
                  </a:schemeClr>
                </a:solidFill>
                <a:latin typeface="Arial" panose="020B0604020202020204" pitchFamily="34" charset="0"/>
                <a:cs typeface="Arial" panose="020B0604020202020204" pitchFamily="34" charset="0"/>
              </a:rPr>
              <a:t>TEMP is a Wisconsin Works (W-2) employment position that provides vocational training and up to six months of subsidized work to custodial parents (CP</a:t>
            </a:r>
            <a:r>
              <a:rPr lang="en-US" sz="2000" dirty="0" smtClean="0">
                <a:solidFill>
                  <a:schemeClr val="bg2">
                    <a:lumMod val="10000"/>
                  </a:schemeClr>
                </a:solidFill>
                <a:latin typeface="Arial" panose="020B0604020202020204" pitchFamily="34" charset="0"/>
                <a:cs typeface="Arial" panose="020B0604020202020204" pitchFamily="34" charset="0"/>
              </a:rPr>
              <a:t>) statewide </a:t>
            </a:r>
            <a:r>
              <a:rPr lang="en-US" sz="2000" dirty="0">
                <a:solidFill>
                  <a:schemeClr val="bg2">
                    <a:lumMod val="10000"/>
                  </a:schemeClr>
                </a:solidFill>
                <a:latin typeface="Arial" panose="020B0604020202020204" pitchFamily="34" charset="0"/>
                <a:cs typeface="Arial" panose="020B0604020202020204" pitchFamily="34" charset="0"/>
              </a:rPr>
              <a:t>and noncustodial parents (NCP</a:t>
            </a:r>
            <a:r>
              <a:rPr lang="en-US" sz="2000" dirty="0" smtClean="0">
                <a:solidFill>
                  <a:schemeClr val="bg2">
                    <a:lumMod val="10000"/>
                  </a:schemeClr>
                </a:solidFill>
                <a:latin typeface="Arial" panose="020B0604020202020204" pitchFamily="34" charset="0"/>
                <a:cs typeface="Arial" panose="020B0604020202020204" pitchFamily="34" charset="0"/>
              </a:rPr>
              <a:t>) in Dane, Kenosha, Marathon and Milwaukee Counties. </a:t>
            </a:r>
            <a:r>
              <a:rPr lang="en-US" sz="2000" dirty="0">
                <a:solidFill>
                  <a:schemeClr val="bg2">
                    <a:lumMod val="10000"/>
                  </a:schemeClr>
                </a:solidFill>
                <a:latin typeface="Arial" panose="020B0604020202020204" pitchFamily="34" charset="0"/>
                <a:cs typeface="Arial" panose="020B0604020202020204" pitchFamily="34" charset="0"/>
              </a:rPr>
              <a:t>In addition to meeting W-2 financial and nonfinancial eligibility, unemployed individuals must</a:t>
            </a:r>
            <a:r>
              <a:rPr lang="en-US" sz="2000" dirty="0" smtClean="0">
                <a:solidFill>
                  <a:schemeClr val="bg2">
                    <a:lumMod val="10000"/>
                  </a:schemeClr>
                </a:solidFill>
                <a:latin typeface="Arial" panose="020B0604020202020204" pitchFamily="34" charset="0"/>
                <a:cs typeface="Arial" panose="020B0604020202020204" pitchFamily="34" charset="0"/>
              </a:rPr>
              <a:t>:</a:t>
            </a:r>
          </a:p>
          <a:p>
            <a:pPr lvl="1"/>
            <a:r>
              <a:rPr lang="en-US" sz="1600" dirty="0" smtClean="0">
                <a:solidFill>
                  <a:schemeClr val="bg2">
                    <a:lumMod val="10000"/>
                  </a:schemeClr>
                </a:solidFill>
                <a:latin typeface="Arial" panose="020B0604020202020204" pitchFamily="34" charset="0"/>
                <a:cs typeface="Arial" panose="020B0604020202020204" pitchFamily="34" charset="0"/>
              </a:rPr>
              <a:t>Be </a:t>
            </a:r>
            <a:r>
              <a:rPr lang="en-US" sz="1600" dirty="0">
                <a:solidFill>
                  <a:schemeClr val="bg2">
                    <a:lumMod val="10000"/>
                  </a:schemeClr>
                </a:solidFill>
                <a:latin typeface="Arial" panose="020B0604020202020204" pitchFamily="34" charset="0"/>
                <a:cs typeface="Arial" panose="020B0604020202020204" pitchFamily="34" charset="0"/>
              </a:rPr>
              <a:t>a CP who has received W-2 in the last 12 months and </a:t>
            </a:r>
            <a:r>
              <a:rPr lang="en-US" sz="1600" dirty="0" smtClean="0">
                <a:solidFill>
                  <a:schemeClr val="bg2">
                    <a:lumMod val="10000"/>
                  </a:schemeClr>
                </a:solidFill>
                <a:latin typeface="Arial" panose="020B0604020202020204" pitchFamily="34" charset="0"/>
                <a:cs typeface="Arial" panose="020B0604020202020204" pitchFamily="34" charset="0"/>
              </a:rPr>
              <a:t>has </a:t>
            </a:r>
            <a:r>
              <a:rPr lang="en-US" sz="1600" dirty="0">
                <a:solidFill>
                  <a:schemeClr val="bg2">
                    <a:lumMod val="10000"/>
                  </a:schemeClr>
                </a:solidFill>
                <a:latin typeface="Arial" panose="020B0604020202020204" pitchFamily="34" charset="0"/>
                <a:cs typeface="Arial" panose="020B0604020202020204" pitchFamily="34" charset="0"/>
              </a:rPr>
              <a:t>been in the Community Service Job (CSJ) or </a:t>
            </a:r>
            <a:r>
              <a:rPr lang="en-US" sz="1600" dirty="0" smtClean="0">
                <a:solidFill>
                  <a:schemeClr val="bg2">
                    <a:lumMod val="10000"/>
                  </a:schemeClr>
                </a:solidFill>
                <a:latin typeface="Arial" panose="020B0604020202020204" pitchFamily="34" charset="0"/>
                <a:cs typeface="Arial" panose="020B0604020202020204" pitchFamily="34" charset="0"/>
              </a:rPr>
              <a:t>W-2Transition (W-2T) </a:t>
            </a:r>
            <a:r>
              <a:rPr lang="en-US" sz="1600" dirty="0">
                <a:solidFill>
                  <a:schemeClr val="bg2">
                    <a:lumMod val="10000"/>
                  </a:schemeClr>
                </a:solidFill>
                <a:latin typeface="Arial" panose="020B0604020202020204" pitchFamily="34" charset="0"/>
                <a:cs typeface="Arial" panose="020B0604020202020204" pitchFamily="34" charset="0"/>
              </a:rPr>
              <a:t>placement for the most recent six months; or</a:t>
            </a:r>
          </a:p>
          <a:p>
            <a:pPr lvl="1"/>
            <a:r>
              <a:rPr lang="en-US" sz="1600" dirty="0" smtClean="0">
                <a:solidFill>
                  <a:schemeClr val="bg2">
                    <a:lumMod val="10000"/>
                  </a:schemeClr>
                </a:solidFill>
                <a:latin typeface="Arial" panose="020B0604020202020204" pitchFamily="34" charset="0"/>
                <a:cs typeface="Arial" panose="020B0604020202020204" pitchFamily="34" charset="0"/>
              </a:rPr>
              <a:t>Be </a:t>
            </a:r>
            <a:r>
              <a:rPr lang="en-US" sz="1600" dirty="0">
                <a:solidFill>
                  <a:schemeClr val="bg2">
                    <a:lumMod val="10000"/>
                  </a:schemeClr>
                </a:solidFill>
                <a:latin typeface="Arial" panose="020B0604020202020204" pitchFamily="34" charset="0"/>
                <a:cs typeface="Arial" panose="020B0604020202020204" pitchFamily="34" charset="0"/>
              </a:rPr>
              <a:t>an </a:t>
            </a:r>
            <a:r>
              <a:rPr lang="en-US" sz="1600" dirty="0" smtClean="0">
                <a:solidFill>
                  <a:schemeClr val="bg2">
                    <a:lumMod val="10000"/>
                  </a:schemeClr>
                </a:solidFill>
                <a:latin typeface="Arial" panose="020B0604020202020204" pitchFamily="34" charset="0"/>
                <a:cs typeface="Arial" panose="020B0604020202020204" pitchFamily="34" charset="0"/>
              </a:rPr>
              <a:t>NCP who is subject to a child support order and in compliance with the drug screening requirements of DCF 105. </a:t>
            </a:r>
            <a:endParaRPr lang="en-US" sz="1600" dirty="0">
              <a:latin typeface="Arial" panose="020B0604020202020204" pitchFamily="34" charset="0"/>
              <a:cs typeface="Arial" panose="020B0604020202020204" pitchFamily="34" charset="0"/>
            </a:endParaRPr>
          </a:p>
        </p:txBody>
      </p:sp>
      <p:pic>
        <p:nvPicPr>
          <p:cNvPr id="4" name="Picture 3"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Subsidized Employment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143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5"/>
            <a:ext cx="8229600" cy="5039937"/>
          </a:xfrm>
        </p:spPr>
        <p:txBody>
          <a:bodyPr/>
          <a:lstStyle/>
          <a:p>
            <a:pPr marL="0" indent="0">
              <a:buNone/>
            </a:pPr>
            <a:endParaRPr lang="en-US" sz="1500" b="1" dirty="0" smtClean="0">
              <a:solidFill>
                <a:schemeClr val="bg2">
                  <a:lumMod val="10000"/>
                </a:schemeClr>
              </a:solidFill>
              <a:latin typeface="Arial" panose="020B0604020202020204" pitchFamily="34" charset="0"/>
              <a:cs typeface="Arial" panose="020B0604020202020204" pitchFamily="34" charset="0"/>
            </a:endParaRPr>
          </a:p>
          <a:p>
            <a:pPr marL="0" indent="0">
              <a:buNone/>
            </a:pPr>
            <a:r>
              <a:rPr lang="en-US" sz="1500" b="1" dirty="0" smtClean="0">
                <a:solidFill>
                  <a:schemeClr val="bg2">
                    <a:lumMod val="10000"/>
                  </a:schemeClr>
                </a:solidFill>
                <a:latin typeface="Arial" panose="020B0604020202020204" pitchFamily="34" charset="0"/>
                <a:cs typeface="Arial" panose="020B0604020202020204" pitchFamily="34" charset="0"/>
              </a:rPr>
              <a:t>TRANSFORM </a:t>
            </a:r>
            <a:r>
              <a:rPr lang="en-US" sz="1500" b="1" dirty="0">
                <a:solidFill>
                  <a:schemeClr val="bg2">
                    <a:lumMod val="10000"/>
                  </a:schemeClr>
                </a:solidFill>
                <a:latin typeface="Arial" panose="020B0604020202020204" pitchFamily="34" charset="0"/>
                <a:cs typeface="Arial" panose="020B0604020202020204" pitchFamily="34" charset="0"/>
              </a:rPr>
              <a:t>MILWAUKEE JOBS (TMJ</a:t>
            </a:r>
            <a:r>
              <a:rPr lang="en-US" sz="1500" b="1" dirty="0" smtClean="0">
                <a:solidFill>
                  <a:schemeClr val="bg2">
                    <a:lumMod val="10000"/>
                  </a:schemeClr>
                </a:solidFill>
                <a:latin typeface="Arial" panose="020B0604020202020204" pitchFamily="34" charset="0"/>
                <a:cs typeface="Arial" panose="020B0604020202020204" pitchFamily="34" charset="0"/>
              </a:rPr>
              <a:t>)</a:t>
            </a:r>
          </a:p>
          <a:p>
            <a:pPr marL="0" indent="0">
              <a:buNone/>
            </a:pPr>
            <a:endParaRPr lang="en-US" sz="1500" dirty="0">
              <a:solidFill>
                <a:schemeClr val="bg2">
                  <a:lumMod val="10000"/>
                </a:schemeClr>
              </a:solidFill>
              <a:latin typeface="Arial" panose="020B0604020202020204" pitchFamily="34" charset="0"/>
              <a:cs typeface="Arial" panose="020B0604020202020204" pitchFamily="34" charset="0"/>
            </a:endParaRPr>
          </a:p>
          <a:p>
            <a:pPr marL="0" indent="0">
              <a:buNone/>
            </a:pPr>
            <a:r>
              <a:rPr lang="en-US" sz="1500" dirty="0">
                <a:solidFill>
                  <a:schemeClr val="bg2">
                    <a:lumMod val="10000"/>
                  </a:schemeClr>
                </a:solidFill>
                <a:latin typeface="Arial" panose="020B0604020202020204" pitchFamily="34" charset="0"/>
                <a:cs typeface="Arial" panose="020B0604020202020204" pitchFamily="34" charset="0"/>
              </a:rPr>
              <a:t>TMJ is available to low-income residents of Milwaukee County who are not eligible for unemployment insurance benefits and who are not receiving W-2 services or benefits. TMJ provides vocational education and up to six months of subsidized work to the following target populations</a:t>
            </a:r>
            <a:r>
              <a:rPr lang="en-US" sz="1500" dirty="0" smtClean="0">
                <a:solidFill>
                  <a:schemeClr val="bg2">
                    <a:lumMod val="10000"/>
                  </a:schemeClr>
                </a:solidFill>
                <a:latin typeface="Arial" panose="020B0604020202020204" pitchFamily="34" charset="0"/>
                <a:cs typeface="Arial" panose="020B0604020202020204" pitchFamily="34" charset="0"/>
              </a:rPr>
              <a:t>:</a:t>
            </a:r>
          </a:p>
          <a:p>
            <a:pPr lvl="0"/>
            <a:r>
              <a:rPr lang="en-US" sz="1500" u="sng" dirty="0" smtClean="0">
                <a:solidFill>
                  <a:schemeClr val="bg2">
                    <a:lumMod val="10000"/>
                  </a:schemeClr>
                </a:solidFill>
                <a:latin typeface="Arial" panose="020B0604020202020204" pitchFamily="34" charset="0"/>
                <a:cs typeface="Arial" panose="020B0604020202020204" pitchFamily="34" charset="0"/>
              </a:rPr>
              <a:t>General </a:t>
            </a:r>
            <a:r>
              <a:rPr lang="en-US" sz="1500" u="sng" dirty="0">
                <a:solidFill>
                  <a:schemeClr val="bg2">
                    <a:lumMod val="10000"/>
                  </a:schemeClr>
                </a:solidFill>
                <a:latin typeface="Arial" panose="020B0604020202020204" pitchFamily="34" charset="0"/>
                <a:cs typeface="Arial" panose="020B0604020202020204" pitchFamily="34" charset="0"/>
              </a:rPr>
              <a:t>Population</a:t>
            </a:r>
            <a:r>
              <a:rPr lang="en-US" sz="1500" dirty="0">
                <a:solidFill>
                  <a:schemeClr val="bg2">
                    <a:lumMod val="10000"/>
                  </a:schemeClr>
                </a:solidFill>
                <a:latin typeface="Arial" panose="020B0604020202020204" pitchFamily="34" charset="0"/>
                <a:cs typeface="Arial" panose="020B0604020202020204" pitchFamily="34" charset="0"/>
              </a:rPr>
              <a:t>: Unemployed offenders, unemployed parents with child support orders, and unemployed parents of children in the child welfare system who reside within the following boundaries of Milwaukee County:</a:t>
            </a:r>
          </a:p>
          <a:p>
            <a:pPr lvl="1"/>
            <a:r>
              <a:rPr lang="en-US" sz="1500" dirty="0">
                <a:solidFill>
                  <a:schemeClr val="bg2">
                    <a:lumMod val="10000"/>
                  </a:schemeClr>
                </a:solidFill>
                <a:latin typeface="Arial" panose="020B0604020202020204" pitchFamily="34" charset="0"/>
                <a:cs typeface="Arial" panose="020B0604020202020204" pitchFamily="34" charset="0"/>
              </a:rPr>
              <a:t>North – West Silver Spring Drive</a:t>
            </a:r>
          </a:p>
          <a:p>
            <a:pPr lvl="1"/>
            <a:r>
              <a:rPr lang="en-US" sz="1500" dirty="0">
                <a:solidFill>
                  <a:schemeClr val="bg2">
                    <a:lumMod val="10000"/>
                  </a:schemeClr>
                </a:solidFill>
                <a:latin typeface="Arial" panose="020B0604020202020204" pitchFamily="34" charset="0"/>
                <a:cs typeface="Arial" panose="020B0604020202020204" pitchFamily="34" charset="0"/>
              </a:rPr>
              <a:t>South – West Mitchell Street</a:t>
            </a:r>
          </a:p>
          <a:p>
            <a:pPr lvl="1"/>
            <a:r>
              <a:rPr lang="en-US" sz="1500" dirty="0">
                <a:solidFill>
                  <a:schemeClr val="bg2">
                    <a:lumMod val="10000"/>
                  </a:schemeClr>
                </a:solidFill>
                <a:latin typeface="Arial" panose="020B0604020202020204" pitchFamily="34" charset="0"/>
                <a:cs typeface="Arial" panose="020B0604020202020204" pitchFamily="34" charset="0"/>
              </a:rPr>
              <a:t>West – North Sherman Boulevard</a:t>
            </a:r>
          </a:p>
          <a:p>
            <a:pPr lvl="1"/>
            <a:r>
              <a:rPr lang="en-US" sz="1500" dirty="0">
                <a:solidFill>
                  <a:schemeClr val="bg2">
                    <a:lumMod val="10000"/>
                  </a:schemeClr>
                </a:solidFill>
                <a:latin typeface="Arial" panose="020B0604020202020204" pitchFamily="34" charset="0"/>
                <a:cs typeface="Arial" panose="020B0604020202020204" pitchFamily="34" charset="0"/>
              </a:rPr>
              <a:t>East – Highway </a:t>
            </a:r>
            <a:r>
              <a:rPr lang="en-US" sz="1500" dirty="0" smtClean="0">
                <a:solidFill>
                  <a:schemeClr val="bg2">
                    <a:lumMod val="10000"/>
                  </a:schemeClr>
                </a:solidFill>
                <a:latin typeface="Arial" panose="020B0604020202020204" pitchFamily="34" charset="0"/>
                <a:cs typeface="Arial" panose="020B0604020202020204" pitchFamily="34" charset="0"/>
              </a:rPr>
              <a:t>43</a:t>
            </a:r>
          </a:p>
          <a:p>
            <a:pPr marL="457200" lvl="1" indent="0">
              <a:buNone/>
            </a:pPr>
            <a:r>
              <a:rPr lang="en-US" sz="1500" dirty="0" smtClean="0">
                <a:solidFill>
                  <a:schemeClr val="bg2">
                    <a:lumMod val="10000"/>
                  </a:schemeClr>
                </a:solidFill>
                <a:latin typeface="Arial" panose="020B0604020202020204" pitchFamily="34" charset="0"/>
                <a:cs typeface="Arial" panose="020B0604020202020204" pitchFamily="34" charset="0"/>
              </a:rPr>
              <a:t>(Program will be available Countywide starting January 2019)</a:t>
            </a:r>
            <a:endParaRPr lang="en-US" sz="1500" dirty="0">
              <a:solidFill>
                <a:schemeClr val="bg2">
                  <a:lumMod val="10000"/>
                </a:schemeClr>
              </a:solidFill>
              <a:latin typeface="Arial" panose="020B0604020202020204" pitchFamily="34" charset="0"/>
              <a:cs typeface="Arial" panose="020B0604020202020204" pitchFamily="34" charset="0"/>
            </a:endParaRPr>
          </a:p>
          <a:p>
            <a:pPr lvl="0"/>
            <a:r>
              <a:rPr lang="en-US" sz="1500" u="sng" dirty="0">
                <a:solidFill>
                  <a:schemeClr val="bg2">
                    <a:lumMod val="10000"/>
                  </a:schemeClr>
                </a:solidFill>
                <a:latin typeface="Arial" panose="020B0604020202020204" pitchFamily="34" charset="0"/>
                <a:cs typeface="Arial" panose="020B0604020202020204" pitchFamily="34" charset="0"/>
              </a:rPr>
              <a:t>Foster Population</a:t>
            </a:r>
            <a:r>
              <a:rPr lang="en-US" sz="1500" dirty="0">
                <a:solidFill>
                  <a:schemeClr val="bg2">
                    <a:lumMod val="10000"/>
                  </a:schemeClr>
                </a:solidFill>
                <a:latin typeface="Arial" panose="020B0604020202020204" pitchFamily="34" charset="0"/>
                <a:cs typeface="Arial" panose="020B0604020202020204" pitchFamily="34" charset="0"/>
              </a:rPr>
              <a:t>: Unemployed youth </a:t>
            </a:r>
            <a:r>
              <a:rPr lang="en-US" sz="1500" dirty="0" smtClean="0">
                <a:solidFill>
                  <a:schemeClr val="bg2">
                    <a:lumMod val="10000"/>
                  </a:schemeClr>
                </a:solidFill>
                <a:latin typeface="Arial" panose="020B0604020202020204" pitchFamily="34" charset="0"/>
                <a:cs typeface="Arial" panose="020B0604020202020204" pitchFamily="34" charset="0"/>
              </a:rPr>
              <a:t>to age 24 who were in the foster </a:t>
            </a:r>
            <a:r>
              <a:rPr lang="en-US" sz="1500" dirty="0">
                <a:solidFill>
                  <a:schemeClr val="bg2">
                    <a:lumMod val="10000"/>
                  </a:schemeClr>
                </a:solidFill>
                <a:latin typeface="Arial" panose="020B0604020202020204" pitchFamily="34" charset="0"/>
                <a:cs typeface="Arial" panose="020B0604020202020204" pitchFamily="34" charset="0"/>
              </a:rPr>
              <a:t>care </a:t>
            </a:r>
            <a:r>
              <a:rPr lang="en-US" sz="1500" dirty="0" smtClean="0">
                <a:solidFill>
                  <a:schemeClr val="bg2">
                    <a:lumMod val="10000"/>
                  </a:schemeClr>
                </a:solidFill>
                <a:latin typeface="Arial" panose="020B0604020202020204" pitchFamily="34" charset="0"/>
                <a:cs typeface="Arial" panose="020B0604020202020204" pitchFamily="34" charset="0"/>
              </a:rPr>
              <a:t>system at age 16 or older and who </a:t>
            </a:r>
            <a:r>
              <a:rPr lang="en-US" sz="1500" dirty="0">
                <a:solidFill>
                  <a:schemeClr val="bg2">
                    <a:lumMod val="10000"/>
                  </a:schemeClr>
                </a:solidFill>
                <a:latin typeface="Arial" panose="020B0604020202020204" pitchFamily="34" charset="0"/>
                <a:cs typeface="Arial" panose="020B0604020202020204" pitchFamily="34" charset="0"/>
              </a:rPr>
              <a:t>reside in Milwaukee County.</a:t>
            </a:r>
          </a:p>
          <a:p>
            <a:endParaRPr lang="en-US" dirty="0"/>
          </a:p>
        </p:txBody>
      </p:sp>
      <p:sp>
        <p:nvSpPr>
          <p:cNvPr id="4" name="Rectangle 3"/>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Subsidized Employment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410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6"/>
            <a:ext cx="8229600" cy="4799168"/>
          </a:xfrm>
        </p:spPr>
        <p:txBody>
          <a:bodyPr/>
          <a:lstStyle/>
          <a:p>
            <a:pPr marL="0" indent="0">
              <a:buNone/>
            </a:pPr>
            <a:endParaRPr lang="en-US" sz="1500" b="1" dirty="0" smtClean="0">
              <a:solidFill>
                <a:schemeClr val="bg2">
                  <a:lumMod val="10000"/>
                </a:schemeClr>
              </a:solidFill>
              <a:latin typeface="Arial" panose="020B0604020202020204" pitchFamily="34" charset="0"/>
              <a:cs typeface="Arial" panose="020B0604020202020204" pitchFamily="34" charset="0"/>
            </a:endParaRPr>
          </a:p>
          <a:p>
            <a:pPr marL="0" indent="0">
              <a:buNone/>
            </a:pPr>
            <a:r>
              <a:rPr lang="en-US" sz="1500" b="1" dirty="0" smtClean="0">
                <a:solidFill>
                  <a:schemeClr val="bg2">
                    <a:lumMod val="10000"/>
                  </a:schemeClr>
                </a:solidFill>
                <a:latin typeface="Arial" panose="020B0604020202020204" pitchFamily="34" charset="0"/>
                <a:cs typeface="Arial" panose="020B0604020202020204" pitchFamily="34" charset="0"/>
              </a:rPr>
              <a:t>TRANSITIONAL </a:t>
            </a:r>
            <a:r>
              <a:rPr lang="en-US" sz="1500" b="1" dirty="0">
                <a:solidFill>
                  <a:schemeClr val="bg2">
                    <a:lumMod val="10000"/>
                  </a:schemeClr>
                </a:solidFill>
                <a:latin typeface="Arial" panose="020B0604020202020204" pitchFamily="34" charset="0"/>
                <a:cs typeface="Arial" panose="020B0604020202020204" pitchFamily="34" charset="0"/>
              </a:rPr>
              <a:t>JOBS (TJ</a:t>
            </a:r>
            <a:r>
              <a:rPr lang="en-US" sz="1500" b="1" dirty="0" smtClean="0">
                <a:solidFill>
                  <a:schemeClr val="bg2">
                    <a:lumMod val="10000"/>
                  </a:schemeClr>
                </a:solidFill>
                <a:latin typeface="Arial" panose="020B0604020202020204" pitchFamily="34" charset="0"/>
                <a:cs typeface="Arial" panose="020B0604020202020204" pitchFamily="34" charset="0"/>
              </a:rPr>
              <a:t>)</a:t>
            </a:r>
          </a:p>
          <a:p>
            <a:pPr marL="0" indent="0">
              <a:buNone/>
            </a:pPr>
            <a:endParaRPr lang="en-US" sz="1500" b="1" dirty="0" smtClean="0">
              <a:solidFill>
                <a:srgbClr val="060606"/>
              </a:solidFill>
              <a:latin typeface="Arial" panose="020B0604020202020204" pitchFamily="34" charset="0"/>
              <a:cs typeface="Arial" panose="020B0604020202020204" pitchFamily="34" charset="0"/>
            </a:endParaRPr>
          </a:p>
          <a:p>
            <a:pPr marL="0" indent="0">
              <a:buNone/>
            </a:pPr>
            <a:r>
              <a:rPr lang="en-US" sz="1500" dirty="0" smtClean="0">
                <a:solidFill>
                  <a:schemeClr val="bg2">
                    <a:lumMod val="10000"/>
                  </a:schemeClr>
                </a:solidFill>
                <a:latin typeface="Arial" panose="020B0604020202020204" pitchFamily="34" charset="0"/>
                <a:cs typeface="Arial" panose="020B0604020202020204" pitchFamily="34" charset="0"/>
              </a:rPr>
              <a:t>TJ is the companion program to the Milwaukee TMJ program and is operated in the City of Beloit and Ashland, Bayfield, Florence, Forest, Iron, Langlade, Menominee, Racine, Rusk and Sawyer Counties.  Starting in July 2018, Adams, Clark, Jackson and Juneau Counties</a:t>
            </a:r>
            <a:r>
              <a:rPr lang="en-US" sz="1500" dirty="0">
                <a:solidFill>
                  <a:schemeClr val="bg2">
                    <a:lumMod val="10000"/>
                  </a:schemeClr>
                </a:solidFill>
                <a:latin typeface="Arial" panose="020B0604020202020204" pitchFamily="34" charset="0"/>
                <a:cs typeface="Arial" panose="020B0604020202020204" pitchFamily="34" charset="0"/>
              </a:rPr>
              <a:t> </a:t>
            </a:r>
            <a:r>
              <a:rPr lang="en-US" sz="1500" dirty="0" smtClean="0">
                <a:solidFill>
                  <a:schemeClr val="bg2">
                    <a:lumMod val="10000"/>
                  </a:schemeClr>
                </a:solidFill>
                <a:latin typeface="Arial" panose="020B0604020202020204" pitchFamily="34" charset="0"/>
                <a:cs typeface="Arial" panose="020B0604020202020204" pitchFamily="34" charset="0"/>
              </a:rPr>
              <a:t>will also be served in the Balance of the State.</a:t>
            </a:r>
          </a:p>
          <a:p>
            <a:endParaRPr lang="en-US" sz="1500" dirty="0">
              <a:solidFill>
                <a:schemeClr val="bg2">
                  <a:lumMod val="10000"/>
                </a:schemeClr>
              </a:solidFill>
              <a:latin typeface="Arial" panose="020B0604020202020204" pitchFamily="34" charset="0"/>
              <a:cs typeface="Arial" panose="020B0604020202020204" pitchFamily="34" charset="0"/>
            </a:endParaRPr>
          </a:p>
          <a:p>
            <a:r>
              <a:rPr lang="en-US" sz="1500" dirty="0" smtClean="0">
                <a:solidFill>
                  <a:schemeClr val="bg2">
                    <a:lumMod val="10000"/>
                  </a:schemeClr>
                </a:solidFill>
                <a:latin typeface="Arial" panose="020B0604020202020204" pitchFamily="34" charset="0"/>
                <a:cs typeface="Arial" panose="020B0604020202020204" pitchFamily="34" charset="0"/>
              </a:rPr>
              <a:t>TJ </a:t>
            </a:r>
            <a:r>
              <a:rPr lang="en-US" sz="1500" dirty="0">
                <a:solidFill>
                  <a:schemeClr val="bg2">
                    <a:lumMod val="10000"/>
                  </a:schemeClr>
                </a:solidFill>
                <a:latin typeface="Arial" panose="020B0604020202020204" pitchFamily="34" charset="0"/>
                <a:cs typeface="Arial" panose="020B0604020202020204" pitchFamily="34" charset="0"/>
              </a:rPr>
              <a:t>is available to low-income residents in rural and urbans areas of Wisconsin who are not eligible for unemployment insurance benefits and who are not receiving W-2 services or benefits. TJ provides vocational training and up to six months of subsidized work to:  </a:t>
            </a:r>
          </a:p>
          <a:p>
            <a:pPr marL="0" indent="0">
              <a:buNone/>
            </a:pPr>
            <a:endParaRPr lang="en-US" sz="1500" dirty="0" smtClean="0">
              <a:solidFill>
                <a:schemeClr val="bg2">
                  <a:lumMod val="10000"/>
                </a:schemeClr>
              </a:solidFill>
              <a:latin typeface="Arial" panose="020B0604020202020204" pitchFamily="34" charset="0"/>
              <a:cs typeface="Arial" panose="020B0604020202020204" pitchFamily="34" charset="0"/>
            </a:endParaRPr>
          </a:p>
          <a:p>
            <a:pPr lvl="1"/>
            <a:r>
              <a:rPr lang="en-US" sz="1500" dirty="0" smtClean="0">
                <a:solidFill>
                  <a:schemeClr val="bg2">
                    <a:lumMod val="10000"/>
                  </a:schemeClr>
                </a:solidFill>
                <a:latin typeface="Arial" panose="020B0604020202020204" pitchFamily="34" charset="0"/>
                <a:cs typeface="Arial" panose="020B0604020202020204" pitchFamily="34" charset="0"/>
              </a:rPr>
              <a:t>Unemployed </a:t>
            </a:r>
            <a:r>
              <a:rPr lang="en-US" sz="1500" dirty="0">
                <a:solidFill>
                  <a:schemeClr val="bg2">
                    <a:lumMod val="10000"/>
                  </a:schemeClr>
                </a:solidFill>
                <a:latin typeface="Arial" panose="020B0604020202020204" pitchFamily="34" charset="0"/>
                <a:cs typeface="Arial" panose="020B0604020202020204" pitchFamily="34" charset="0"/>
              </a:rPr>
              <a:t>offenders, </a:t>
            </a:r>
            <a:endParaRPr lang="en-US" sz="1500" dirty="0" smtClean="0">
              <a:solidFill>
                <a:schemeClr val="bg2">
                  <a:lumMod val="10000"/>
                </a:schemeClr>
              </a:solidFill>
              <a:latin typeface="Arial" panose="020B0604020202020204" pitchFamily="34" charset="0"/>
              <a:cs typeface="Arial" panose="020B0604020202020204" pitchFamily="34" charset="0"/>
            </a:endParaRPr>
          </a:p>
          <a:p>
            <a:pPr lvl="1"/>
            <a:r>
              <a:rPr lang="en-US" sz="1500" dirty="0">
                <a:solidFill>
                  <a:schemeClr val="bg2">
                    <a:lumMod val="10000"/>
                  </a:schemeClr>
                </a:solidFill>
                <a:latin typeface="Arial" panose="020B0604020202020204" pitchFamily="34" charset="0"/>
                <a:cs typeface="Arial" panose="020B0604020202020204" pitchFamily="34" charset="0"/>
              </a:rPr>
              <a:t>U</a:t>
            </a:r>
            <a:r>
              <a:rPr lang="en-US" sz="1500" dirty="0" smtClean="0">
                <a:solidFill>
                  <a:schemeClr val="bg2">
                    <a:lumMod val="10000"/>
                  </a:schemeClr>
                </a:solidFill>
                <a:latin typeface="Arial" panose="020B0604020202020204" pitchFamily="34" charset="0"/>
                <a:cs typeface="Arial" panose="020B0604020202020204" pitchFamily="34" charset="0"/>
              </a:rPr>
              <a:t>nemployed </a:t>
            </a:r>
            <a:r>
              <a:rPr lang="en-US" sz="1500" dirty="0">
                <a:solidFill>
                  <a:schemeClr val="bg2">
                    <a:lumMod val="10000"/>
                  </a:schemeClr>
                </a:solidFill>
                <a:latin typeface="Arial" panose="020B0604020202020204" pitchFamily="34" charset="0"/>
                <a:cs typeface="Arial" panose="020B0604020202020204" pitchFamily="34" charset="0"/>
              </a:rPr>
              <a:t>parents with child support orders, </a:t>
            </a:r>
            <a:endParaRPr lang="en-US" sz="1500" dirty="0" smtClean="0">
              <a:solidFill>
                <a:schemeClr val="bg2">
                  <a:lumMod val="10000"/>
                </a:schemeClr>
              </a:solidFill>
              <a:latin typeface="Arial" panose="020B0604020202020204" pitchFamily="34" charset="0"/>
              <a:cs typeface="Arial" panose="020B0604020202020204" pitchFamily="34" charset="0"/>
            </a:endParaRPr>
          </a:p>
          <a:p>
            <a:pPr lvl="1"/>
            <a:r>
              <a:rPr lang="en-US" sz="1500" dirty="0">
                <a:solidFill>
                  <a:schemeClr val="bg2">
                    <a:lumMod val="10000"/>
                  </a:schemeClr>
                </a:solidFill>
                <a:latin typeface="Arial" panose="020B0604020202020204" pitchFamily="34" charset="0"/>
                <a:cs typeface="Arial" panose="020B0604020202020204" pitchFamily="34" charset="0"/>
              </a:rPr>
              <a:t>U</a:t>
            </a:r>
            <a:r>
              <a:rPr lang="en-US" sz="1500" dirty="0" smtClean="0">
                <a:solidFill>
                  <a:schemeClr val="bg2">
                    <a:lumMod val="10000"/>
                  </a:schemeClr>
                </a:solidFill>
                <a:latin typeface="Arial" panose="020B0604020202020204" pitchFamily="34" charset="0"/>
                <a:cs typeface="Arial" panose="020B0604020202020204" pitchFamily="34" charset="0"/>
              </a:rPr>
              <a:t>nemployed </a:t>
            </a:r>
            <a:r>
              <a:rPr lang="en-US" sz="1500" dirty="0">
                <a:solidFill>
                  <a:schemeClr val="bg2">
                    <a:lumMod val="10000"/>
                  </a:schemeClr>
                </a:solidFill>
                <a:latin typeface="Arial" panose="020B0604020202020204" pitchFamily="34" charset="0"/>
                <a:cs typeface="Arial" panose="020B0604020202020204" pitchFamily="34" charset="0"/>
              </a:rPr>
              <a:t>parents of children in the child welfare system, and </a:t>
            </a:r>
            <a:endParaRPr lang="en-US" sz="1500" dirty="0" smtClean="0">
              <a:solidFill>
                <a:schemeClr val="bg2">
                  <a:lumMod val="10000"/>
                </a:schemeClr>
              </a:solidFill>
              <a:latin typeface="Arial" panose="020B0604020202020204" pitchFamily="34" charset="0"/>
              <a:cs typeface="Arial" panose="020B0604020202020204" pitchFamily="34" charset="0"/>
            </a:endParaRPr>
          </a:p>
          <a:p>
            <a:pPr lvl="1"/>
            <a:r>
              <a:rPr lang="en-US" sz="1500" dirty="0">
                <a:solidFill>
                  <a:schemeClr val="bg2">
                    <a:lumMod val="10000"/>
                  </a:schemeClr>
                </a:solidFill>
                <a:latin typeface="Arial" panose="020B0604020202020204" pitchFamily="34" charset="0"/>
                <a:cs typeface="Arial" panose="020B0604020202020204" pitchFamily="34" charset="0"/>
              </a:rPr>
              <a:t>U</a:t>
            </a:r>
            <a:r>
              <a:rPr lang="en-US" sz="1500" dirty="0" smtClean="0">
                <a:solidFill>
                  <a:schemeClr val="bg2">
                    <a:lumMod val="10000"/>
                  </a:schemeClr>
                </a:solidFill>
                <a:latin typeface="Arial" panose="020B0604020202020204" pitchFamily="34" charset="0"/>
                <a:cs typeface="Arial" panose="020B0604020202020204" pitchFamily="34" charset="0"/>
              </a:rPr>
              <a:t>nemployed </a:t>
            </a:r>
            <a:r>
              <a:rPr lang="en-US" sz="1500" dirty="0">
                <a:solidFill>
                  <a:schemeClr val="bg2">
                    <a:lumMod val="10000"/>
                  </a:schemeClr>
                </a:solidFill>
                <a:latin typeface="Arial" panose="020B0604020202020204" pitchFamily="34" charset="0"/>
                <a:cs typeface="Arial" panose="020B0604020202020204" pitchFamily="34" charset="0"/>
              </a:rPr>
              <a:t>youth aging out of foster care</a:t>
            </a:r>
            <a:r>
              <a:rPr lang="en-US" sz="1500" dirty="0" smtClean="0">
                <a:solidFill>
                  <a:schemeClr val="bg2">
                    <a:lumMod val="10000"/>
                  </a:schemeClr>
                </a:solidFill>
                <a:latin typeface="Arial" panose="020B0604020202020204" pitchFamily="34" charset="0"/>
                <a:cs typeface="Arial" panose="020B0604020202020204" pitchFamily="34" charset="0"/>
              </a:rPr>
              <a:t>.</a:t>
            </a:r>
          </a:p>
          <a:p>
            <a:endParaRPr lang="en-US" sz="2000" dirty="0" smtClean="0">
              <a:solidFill>
                <a:srgbClr val="060606"/>
              </a:solidFill>
            </a:endParaRPr>
          </a:p>
          <a:p>
            <a:pPr marL="457200" lvl="1" indent="0">
              <a:buNone/>
            </a:pPr>
            <a:endParaRPr lang="en-US" sz="1600" dirty="0">
              <a:solidFill>
                <a:srgbClr val="060606"/>
              </a:solidFill>
            </a:endParaRPr>
          </a:p>
          <a:p>
            <a:endParaRPr lang="en-US" dirty="0"/>
          </a:p>
        </p:txBody>
      </p:sp>
      <p:pic>
        <p:nvPicPr>
          <p:cNvPr id="4" name="Picture 3"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Subsidized Employment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902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2119" y="960438"/>
            <a:ext cx="5368705" cy="525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Documents\DCF Logo\ver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457200" y="274638"/>
            <a:ext cx="8229600" cy="6858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Subsidized Employment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446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6"/>
            <a:ext cx="8229600" cy="4799168"/>
          </a:xfrm>
        </p:spPr>
        <p:txBody>
          <a:bodyPr/>
          <a:lstStyle/>
          <a:p>
            <a:pPr marL="114300" indent="0">
              <a:buNone/>
            </a:pPr>
            <a:endParaRPr lang="en-US" sz="3600" dirty="0">
              <a:solidFill>
                <a:srgbClr val="FF0000"/>
              </a:solidFill>
            </a:endParaRPr>
          </a:p>
          <a:p>
            <a:pPr marL="114300" indent="0" algn="ctr">
              <a:buNone/>
            </a:pPr>
            <a:r>
              <a:rPr lang="en-US" sz="6000" dirty="0" smtClean="0">
                <a:solidFill>
                  <a:srgbClr val="FF0000"/>
                </a:solidFill>
              </a:rPr>
              <a:t>Job Access Loans and Emergency Assistance</a:t>
            </a:r>
          </a:p>
        </p:txBody>
      </p:sp>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76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l"/>
            <a:r>
              <a:rPr lang="en-US" dirty="0" smtClean="0">
                <a:solidFill>
                  <a:schemeClr val="bg1"/>
                </a:solidFill>
              </a:rPr>
              <a:t>Job Access Loans</a:t>
            </a:r>
            <a:endParaRPr lang="en-US" dirty="0">
              <a:solidFill>
                <a:schemeClr val="bg1"/>
              </a:solidFill>
            </a:endParaRPr>
          </a:p>
        </p:txBody>
      </p:sp>
      <p:sp>
        <p:nvSpPr>
          <p:cNvPr id="3" name="Content Placeholder 2"/>
          <p:cNvSpPr>
            <a:spLocks noGrp="1"/>
          </p:cNvSpPr>
          <p:nvPr>
            <p:ph idx="1"/>
          </p:nvPr>
        </p:nvSpPr>
        <p:spPr>
          <a:xfrm>
            <a:off x="457200" y="1487978"/>
            <a:ext cx="8229600" cy="4638186"/>
          </a:xfrm>
        </p:spPr>
        <p:txBody>
          <a:bodyPr/>
          <a:lstStyle/>
          <a:p>
            <a:pPr marL="0" indent="0">
              <a:buNone/>
            </a:pPr>
            <a:r>
              <a:rPr lang="en-US" sz="2400" dirty="0">
                <a:solidFill>
                  <a:srgbClr val="060606"/>
                </a:solidFill>
              </a:rPr>
              <a:t>Job Access Loans are short-term interest-free loans that are intended to meet immediate and discrete expenses that are related to obtaining or maintaining employment. </a:t>
            </a:r>
            <a:r>
              <a:rPr lang="en-US" sz="2400" dirty="0" smtClean="0">
                <a:solidFill>
                  <a:srgbClr val="060606"/>
                </a:solidFill>
              </a:rPr>
              <a:t>W-2 </a:t>
            </a:r>
            <a:r>
              <a:rPr lang="en-US" sz="2400" dirty="0">
                <a:solidFill>
                  <a:srgbClr val="060606"/>
                </a:solidFill>
              </a:rPr>
              <a:t>agencies must not use JALs in place of W-2 services or other appropriate financial resources. </a:t>
            </a:r>
            <a:endParaRPr lang="en-US" sz="2400" dirty="0" smtClean="0">
              <a:solidFill>
                <a:srgbClr val="060606"/>
              </a:solidFill>
            </a:endParaRPr>
          </a:p>
          <a:p>
            <a:pPr marL="0" indent="0">
              <a:buNone/>
            </a:pPr>
            <a:endParaRPr lang="en-US" sz="1600" dirty="0" smtClean="0">
              <a:solidFill>
                <a:srgbClr val="060606"/>
              </a:solidFill>
            </a:endParaRPr>
          </a:p>
          <a:p>
            <a:pPr marL="0" indent="0">
              <a:buNone/>
            </a:pPr>
            <a:r>
              <a:rPr lang="en-US" sz="2400" dirty="0" smtClean="0">
                <a:solidFill>
                  <a:srgbClr val="060606"/>
                </a:solidFill>
              </a:rPr>
              <a:t>W-2 </a:t>
            </a:r>
            <a:r>
              <a:rPr lang="en-US" sz="2400" dirty="0">
                <a:solidFill>
                  <a:srgbClr val="060606"/>
                </a:solidFill>
              </a:rPr>
              <a:t>Wisconsin Works agency can approve a </a:t>
            </a:r>
            <a:r>
              <a:rPr lang="en-US" sz="2400" dirty="0" smtClean="0">
                <a:solidFill>
                  <a:srgbClr val="060606"/>
                </a:solidFill>
              </a:rPr>
              <a:t>JAL </a:t>
            </a:r>
            <a:r>
              <a:rPr lang="en-US" sz="2400" dirty="0">
                <a:solidFill>
                  <a:srgbClr val="060606"/>
                </a:solidFill>
              </a:rPr>
              <a:t>from $25 up to $1,600. In any 12-month period the maximum outstanding loan balance for any individual is $1,600; however, individuals may have more than one open loan.</a:t>
            </a:r>
          </a:p>
          <a:p>
            <a:pPr marL="0" indent="0">
              <a:buNone/>
            </a:pPr>
            <a:endParaRPr lang="en-US" sz="1600" dirty="0" smtClean="0">
              <a:solidFill>
                <a:srgbClr val="060606"/>
              </a:solidFill>
            </a:endParaRPr>
          </a:p>
          <a:p>
            <a:pPr marL="0" indent="0">
              <a:buNone/>
            </a:pPr>
            <a:r>
              <a:rPr lang="en-US" sz="2400" dirty="0" smtClean="0">
                <a:solidFill>
                  <a:srgbClr val="060606"/>
                </a:solidFill>
              </a:rPr>
              <a:t>There </a:t>
            </a:r>
            <a:r>
              <a:rPr lang="en-US" sz="2400" dirty="0">
                <a:solidFill>
                  <a:srgbClr val="060606"/>
                </a:solidFill>
              </a:rPr>
              <a:t>is no entitlement to a JAL.</a:t>
            </a:r>
          </a:p>
          <a:p>
            <a:pPr marL="114300" indent="0">
              <a:buNone/>
            </a:pPr>
            <a:endParaRPr lang="en-US" sz="2000" dirty="0">
              <a:solidFill>
                <a:srgbClr val="FF0000"/>
              </a:solidFill>
            </a:endParaRPr>
          </a:p>
        </p:txBody>
      </p:sp>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027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l"/>
            <a:r>
              <a:rPr lang="en-US" dirty="0" smtClean="0">
                <a:solidFill>
                  <a:schemeClr val="bg1"/>
                </a:solidFill>
              </a:rPr>
              <a:t>Job Access Loans</a:t>
            </a:r>
            <a:endParaRPr lang="en-US" dirty="0">
              <a:solidFill>
                <a:schemeClr val="bg1"/>
              </a:solidFill>
            </a:endParaRPr>
          </a:p>
        </p:txBody>
      </p:sp>
      <p:sp>
        <p:nvSpPr>
          <p:cNvPr id="3" name="Content Placeholder 2"/>
          <p:cNvSpPr>
            <a:spLocks noGrp="1"/>
          </p:cNvSpPr>
          <p:nvPr>
            <p:ph idx="1"/>
          </p:nvPr>
        </p:nvSpPr>
        <p:spPr>
          <a:xfrm>
            <a:off x="457200" y="1604356"/>
            <a:ext cx="8229600" cy="4521808"/>
          </a:xfrm>
        </p:spPr>
        <p:txBody>
          <a:bodyPr/>
          <a:lstStyle/>
          <a:p>
            <a:pPr marL="0" indent="0">
              <a:buNone/>
            </a:pPr>
            <a:r>
              <a:rPr lang="en-US" sz="2400" dirty="0" smtClean="0">
                <a:solidFill>
                  <a:srgbClr val="060606"/>
                </a:solidFill>
              </a:rPr>
              <a:t>In </a:t>
            </a:r>
            <a:r>
              <a:rPr lang="en-US" sz="2400" dirty="0">
                <a:solidFill>
                  <a:srgbClr val="060606"/>
                </a:solidFill>
              </a:rPr>
              <a:t>order to obtain eligibility for a JAL, the applicant must meet W-2 financial and non-financial </a:t>
            </a:r>
            <a:r>
              <a:rPr lang="en-US" sz="2400" dirty="0" smtClean="0">
                <a:solidFill>
                  <a:srgbClr val="060606"/>
                </a:solidFill>
              </a:rPr>
              <a:t>eligibility. The applicant must need </a:t>
            </a:r>
            <a:r>
              <a:rPr lang="en-US" sz="2400" dirty="0">
                <a:solidFill>
                  <a:srgbClr val="060606"/>
                </a:solidFill>
              </a:rPr>
              <a:t>the loan to address an immediate and discrete financial crisis that is not the result of the individual’s failure to accept a bona fide offer of employment or the individual’s termination of a job without good cause. </a:t>
            </a:r>
            <a:endParaRPr lang="en-US" sz="2400" dirty="0" smtClean="0">
              <a:solidFill>
                <a:srgbClr val="060606"/>
              </a:solidFill>
            </a:endParaRPr>
          </a:p>
          <a:p>
            <a:pPr marL="0" indent="0">
              <a:buNone/>
            </a:pPr>
            <a:endParaRPr lang="en-US" sz="2400" dirty="0" smtClean="0">
              <a:solidFill>
                <a:srgbClr val="060606"/>
              </a:solidFill>
            </a:endParaRPr>
          </a:p>
          <a:p>
            <a:pPr marL="0" indent="0">
              <a:buNone/>
            </a:pPr>
            <a:r>
              <a:rPr lang="en-US" sz="2400" dirty="0" smtClean="0">
                <a:solidFill>
                  <a:srgbClr val="060606"/>
                </a:solidFill>
              </a:rPr>
              <a:t>A JAL recipient </a:t>
            </a:r>
            <a:r>
              <a:rPr lang="en-US" sz="2400" dirty="0">
                <a:solidFill>
                  <a:srgbClr val="060606"/>
                </a:solidFill>
              </a:rPr>
              <a:t>must be either:</a:t>
            </a:r>
          </a:p>
          <a:p>
            <a:pPr lvl="1"/>
            <a:r>
              <a:rPr lang="en-US" sz="2400" dirty="0">
                <a:solidFill>
                  <a:srgbClr val="060606"/>
                </a:solidFill>
              </a:rPr>
              <a:t>Employed and need the loan to continue employment; or</a:t>
            </a:r>
          </a:p>
          <a:p>
            <a:pPr lvl="1"/>
            <a:r>
              <a:rPr lang="en-US" sz="2400" dirty="0">
                <a:solidFill>
                  <a:srgbClr val="060606"/>
                </a:solidFill>
              </a:rPr>
              <a:t>Have a bona fide job offer and need the loan to obtain employment;</a:t>
            </a:r>
          </a:p>
          <a:p>
            <a:pPr marL="0" indent="0">
              <a:buNone/>
            </a:pPr>
            <a:endParaRPr lang="en-US" sz="2800" dirty="0">
              <a:solidFill>
                <a:srgbClr val="060606"/>
              </a:solidFill>
            </a:endParaRPr>
          </a:p>
          <a:p>
            <a:pPr marL="0" indent="0">
              <a:buNone/>
            </a:pPr>
            <a:endParaRPr lang="en-US" sz="2800" dirty="0" smtClean="0">
              <a:solidFill>
                <a:srgbClr val="060606"/>
              </a:solidFill>
            </a:endParaRPr>
          </a:p>
          <a:p>
            <a:pPr marL="0" indent="0">
              <a:buNone/>
            </a:pPr>
            <a:endParaRPr lang="en-US" sz="2800" dirty="0">
              <a:solidFill>
                <a:srgbClr val="060606"/>
              </a:solidFill>
            </a:endParaRPr>
          </a:p>
          <a:p>
            <a:pPr marL="0" indent="0">
              <a:buNone/>
            </a:pPr>
            <a:r>
              <a:rPr lang="en-US" sz="2800" dirty="0" smtClean="0">
                <a:solidFill>
                  <a:srgbClr val="060606"/>
                </a:solidFill>
              </a:rPr>
              <a:t>There </a:t>
            </a:r>
            <a:r>
              <a:rPr lang="en-US" sz="2800" dirty="0">
                <a:solidFill>
                  <a:srgbClr val="060606"/>
                </a:solidFill>
              </a:rPr>
              <a:t>is no entitlement to a JAL.</a:t>
            </a:r>
          </a:p>
          <a:p>
            <a:pPr marL="114300" indent="0">
              <a:buNone/>
            </a:pPr>
            <a:endParaRPr lang="en-US" sz="2000" dirty="0">
              <a:solidFill>
                <a:srgbClr val="FF0000"/>
              </a:solidFill>
            </a:endParaRPr>
          </a:p>
        </p:txBody>
      </p:sp>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868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l"/>
            <a:r>
              <a:rPr lang="en-US" dirty="0" smtClean="0">
                <a:solidFill>
                  <a:schemeClr val="bg1"/>
                </a:solidFill>
              </a:rPr>
              <a:t>Emergency Assistance</a:t>
            </a:r>
            <a:endParaRPr lang="en-US" dirty="0">
              <a:solidFill>
                <a:schemeClr val="bg1"/>
              </a:solidFill>
            </a:endParaRPr>
          </a:p>
        </p:txBody>
      </p:sp>
      <p:sp>
        <p:nvSpPr>
          <p:cNvPr id="3" name="Content Placeholder 2"/>
          <p:cNvSpPr>
            <a:spLocks noGrp="1"/>
          </p:cNvSpPr>
          <p:nvPr>
            <p:ph idx="1"/>
          </p:nvPr>
        </p:nvSpPr>
        <p:spPr>
          <a:xfrm>
            <a:off x="457200" y="1326996"/>
            <a:ext cx="8229600" cy="4799168"/>
          </a:xfrm>
        </p:spPr>
        <p:txBody>
          <a:bodyPr/>
          <a:lstStyle/>
          <a:p>
            <a:pPr marL="114300" indent="0">
              <a:buNone/>
            </a:pPr>
            <a:r>
              <a:rPr lang="en-US" dirty="0">
                <a:solidFill>
                  <a:srgbClr val="060606"/>
                </a:solidFill>
              </a:rPr>
              <a:t>Emergency Assistance (EA) provides funding to families with a child(</a:t>
            </a:r>
            <a:r>
              <a:rPr lang="en-US" dirty="0" err="1">
                <a:solidFill>
                  <a:srgbClr val="060606"/>
                </a:solidFill>
              </a:rPr>
              <a:t>ren</a:t>
            </a:r>
            <a:r>
              <a:rPr lang="en-US" dirty="0">
                <a:solidFill>
                  <a:srgbClr val="060606"/>
                </a:solidFill>
              </a:rPr>
              <a:t>) who meet all eligibility criteria. Among other requirements, to be eligible for EA, the applicant must be experiencing a current emergency due to fire, flood or natural disaster, impending homelessness, homelessness, or energy crisis. EA is one of many housing and emergency resource programs.</a:t>
            </a:r>
            <a:endParaRPr lang="en-US" sz="6000" dirty="0">
              <a:solidFill>
                <a:srgbClr val="060606"/>
              </a:solidFill>
            </a:endParaRPr>
          </a:p>
        </p:txBody>
      </p:sp>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283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l"/>
            <a:r>
              <a:rPr lang="en-US" dirty="0" smtClean="0">
                <a:solidFill>
                  <a:schemeClr val="bg1"/>
                </a:solidFill>
              </a:rPr>
              <a:t>Emergency Assistance</a:t>
            </a:r>
            <a:endParaRPr lang="en-US" dirty="0">
              <a:solidFill>
                <a:schemeClr val="bg1"/>
              </a:solidFill>
            </a:endParaRPr>
          </a:p>
        </p:txBody>
      </p:sp>
      <p:sp>
        <p:nvSpPr>
          <p:cNvPr id="3" name="Content Placeholder 2"/>
          <p:cNvSpPr>
            <a:spLocks noGrp="1"/>
          </p:cNvSpPr>
          <p:nvPr>
            <p:ph idx="1"/>
          </p:nvPr>
        </p:nvSpPr>
        <p:spPr>
          <a:xfrm>
            <a:off x="457200" y="1326996"/>
            <a:ext cx="8229600" cy="4799168"/>
          </a:xfrm>
        </p:spPr>
        <p:txBody>
          <a:bodyPr/>
          <a:lstStyle/>
          <a:p>
            <a:pPr marL="0" indent="0">
              <a:buNone/>
            </a:pPr>
            <a:r>
              <a:rPr lang="en-US" sz="2800" dirty="0">
                <a:solidFill>
                  <a:srgbClr val="060606"/>
                </a:solidFill>
              </a:rPr>
              <a:t>Maximum payment amount:</a:t>
            </a:r>
          </a:p>
          <a:p>
            <a:r>
              <a:rPr lang="en-US" sz="2800" dirty="0" smtClean="0">
                <a:solidFill>
                  <a:srgbClr val="060606"/>
                </a:solidFill>
              </a:rPr>
              <a:t>The </a:t>
            </a:r>
            <a:r>
              <a:rPr lang="en-US" sz="2800" dirty="0">
                <a:solidFill>
                  <a:srgbClr val="060606"/>
                </a:solidFill>
              </a:rPr>
              <a:t>maximum payment amount for an EA Group experiencing an energy crisis is $500 regardless of group size.</a:t>
            </a:r>
          </a:p>
          <a:p>
            <a:r>
              <a:rPr lang="en-US" sz="2800" dirty="0" smtClean="0">
                <a:solidFill>
                  <a:srgbClr val="060606"/>
                </a:solidFill>
              </a:rPr>
              <a:t>For </a:t>
            </a:r>
            <a:r>
              <a:rPr lang="en-US" sz="2800" dirty="0">
                <a:solidFill>
                  <a:srgbClr val="060606"/>
                </a:solidFill>
              </a:rPr>
              <a:t>all other emergency types the following maximum payment amounts apply:</a:t>
            </a:r>
          </a:p>
          <a:p>
            <a:pPr lvl="1"/>
            <a:r>
              <a:rPr lang="en-US" dirty="0">
                <a:solidFill>
                  <a:srgbClr val="060606"/>
                </a:solidFill>
              </a:rPr>
              <a:t>$516 for an EA Group with 2-4 members;</a:t>
            </a:r>
          </a:p>
          <a:p>
            <a:pPr lvl="1"/>
            <a:r>
              <a:rPr lang="en-US" dirty="0">
                <a:solidFill>
                  <a:srgbClr val="060606"/>
                </a:solidFill>
              </a:rPr>
              <a:t>$645 for an EA Group with 5 members;</a:t>
            </a:r>
          </a:p>
          <a:p>
            <a:pPr lvl="1"/>
            <a:r>
              <a:rPr lang="en-US" dirty="0">
                <a:solidFill>
                  <a:srgbClr val="060606"/>
                </a:solidFill>
              </a:rPr>
              <a:t>$110 per group member for an EA Group with 6 or more members.</a:t>
            </a:r>
          </a:p>
          <a:p>
            <a:pPr marL="114300" indent="0">
              <a:buNone/>
            </a:pPr>
            <a:endParaRPr lang="en-US" sz="1800" dirty="0">
              <a:solidFill>
                <a:srgbClr val="FF0000"/>
              </a:solidFill>
            </a:endParaRPr>
          </a:p>
        </p:txBody>
      </p:sp>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69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6"/>
            <a:ext cx="8229600" cy="4799168"/>
          </a:xfrm>
        </p:spPr>
        <p:txBody>
          <a:bodyPr/>
          <a:lstStyle/>
          <a:p>
            <a:pPr marL="114300" indent="0">
              <a:buNone/>
            </a:pPr>
            <a:endParaRPr lang="en-US" sz="4000" dirty="0">
              <a:solidFill>
                <a:srgbClr val="FF0000"/>
              </a:solidFill>
            </a:endParaRPr>
          </a:p>
          <a:p>
            <a:pPr marL="114300" indent="0" algn="ctr">
              <a:buNone/>
            </a:pPr>
            <a:r>
              <a:rPr lang="en-US" sz="6000" dirty="0" smtClean="0">
                <a:solidFill>
                  <a:srgbClr val="FF0000"/>
                </a:solidFill>
              </a:rPr>
              <a:t>TANF METRICS AND PEFORMANCE</a:t>
            </a:r>
          </a:p>
        </p:txBody>
      </p:sp>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37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7" descr="H:\Documents\DCF Logo\ver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6357144"/>
            <a:ext cx="587692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marL="0" indent="0">
              <a:buNone/>
            </a:pPr>
            <a:r>
              <a:rPr lang="en-US" sz="2000" dirty="0" smtClean="0">
                <a:solidFill>
                  <a:srgbClr val="060606"/>
                </a:solidFill>
                <a:latin typeface="Arial" panose="020B0604020202020204" pitchFamily="34" charset="0"/>
                <a:cs typeface="Arial" panose="020B0604020202020204" pitchFamily="34" charset="0"/>
              </a:rPr>
              <a:t>The mission of the Department is to improve the economic and social well-being of Wisconsin’s children, </a:t>
            </a:r>
            <a:r>
              <a:rPr lang="en-US" sz="2000" dirty="0" smtClean="0">
                <a:solidFill>
                  <a:srgbClr val="060606"/>
                </a:solidFill>
                <a:latin typeface="Arial" panose="020B0604020202020204" pitchFamily="34" charset="0"/>
                <a:cs typeface="Arial" panose="020B0604020202020204" pitchFamily="34" charset="0"/>
              </a:rPr>
              <a:t>youth </a:t>
            </a:r>
            <a:r>
              <a:rPr lang="en-US" sz="2000" dirty="0" smtClean="0">
                <a:solidFill>
                  <a:srgbClr val="060606"/>
                </a:solidFill>
                <a:latin typeface="Arial" panose="020B0604020202020204" pitchFamily="34" charset="0"/>
                <a:cs typeface="Arial" panose="020B0604020202020204" pitchFamily="34" charset="0"/>
              </a:rPr>
              <a:t>and families. DCF is committed to protecting children and youth, strengthening families, and supporting communities. Its five overarching goals are:</a:t>
            </a:r>
          </a:p>
          <a:p>
            <a:pPr lvl="1"/>
            <a:r>
              <a:rPr lang="en-US" sz="2000" dirty="0" smtClean="0">
                <a:solidFill>
                  <a:srgbClr val="060606"/>
                </a:solidFill>
                <a:latin typeface="Arial" panose="020B0604020202020204" pitchFamily="34" charset="0"/>
                <a:cs typeface="Arial" panose="020B0604020202020204" pitchFamily="34" charset="0"/>
              </a:rPr>
              <a:t>Children are nurtured, safe and engaged;</a:t>
            </a:r>
          </a:p>
          <a:p>
            <a:pPr lvl="1"/>
            <a:r>
              <a:rPr lang="en-US" sz="2000" dirty="0" smtClean="0">
                <a:solidFill>
                  <a:srgbClr val="060606"/>
                </a:solidFill>
                <a:latin typeface="Arial" panose="020B0604020202020204" pitchFamily="34" charset="0"/>
                <a:cs typeface="Arial" panose="020B0604020202020204" pitchFamily="34" charset="0"/>
              </a:rPr>
              <a:t>Enhance prevention and early intervention efforts throughout Wisconsin;</a:t>
            </a:r>
          </a:p>
          <a:p>
            <a:pPr lvl="1"/>
            <a:r>
              <a:rPr lang="en-US" sz="2000" dirty="0" smtClean="0">
                <a:solidFill>
                  <a:srgbClr val="060606"/>
                </a:solidFill>
                <a:latin typeface="Arial" panose="020B0604020202020204" pitchFamily="34" charset="0"/>
                <a:cs typeface="Arial" panose="020B0604020202020204" pitchFamily="34" charset="0"/>
              </a:rPr>
              <a:t>Families will have access to quality early care and education;</a:t>
            </a:r>
          </a:p>
          <a:p>
            <a:pPr lvl="1"/>
            <a:r>
              <a:rPr lang="en-US" sz="2000" dirty="0" smtClean="0">
                <a:solidFill>
                  <a:srgbClr val="060606"/>
                </a:solidFill>
                <a:latin typeface="Arial" panose="020B0604020202020204" pitchFamily="34" charset="0"/>
                <a:cs typeface="Arial" panose="020B0604020202020204" pitchFamily="34" charset="0"/>
              </a:rPr>
              <a:t>Parents will secure and maintain meaningful jobs;</a:t>
            </a:r>
          </a:p>
          <a:p>
            <a:pPr lvl="1"/>
            <a:r>
              <a:rPr lang="en-US" sz="2000" dirty="0" smtClean="0">
                <a:solidFill>
                  <a:srgbClr val="060606"/>
                </a:solidFill>
                <a:latin typeface="Arial" panose="020B0604020202020204" pitchFamily="34" charset="0"/>
                <a:cs typeface="Arial" panose="020B0604020202020204" pitchFamily="34" charset="0"/>
              </a:rPr>
              <a:t>Fathers will be more engaged in the lives of their children. </a:t>
            </a:r>
          </a:p>
        </p:txBody>
      </p:sp>
      <p:sp>
        <p:nvSpPr>
          <p:cNvPr id="12" name="Title 11"/>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r>
              <a:rPr lang="en-US" dirty="0" smtClean="0">
                <a:latin typeface="Arial" panose="020B0604020202020204" pitchFamily="34" charset="0"/>
                <a:cs typeface="Arial" panose="020B0604020202020204" pitchFamily="34" charset="0"/>
              </a:rPr>
              <a:t>Mission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017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7"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TANF FUNDING  </a:t>
            </a:r>
            <a:endParaRPr lang="en-US" sz="3600" dirty="0">
              <a:latin typeface="Arial" panose="020B0604020202020204" pitchFamily="34" charset="0"/>
              <a:cs typeface="Arial" panose="020B0604020202020204" pitchFamily="34" charset="0"/>
            </a:endParaRPr>
          </a:p>
        </p:txBody>
      </p:sp>
      <p:sp>
        <p:nvSpPr>
          <p:cNvPr id="10" name="Rectangle 9"/>
          <p:cNvSpPr/>
          <p:nvPr/>
        </p:nvSpPr>
        <p:spPr>
          <a:xfrm>
            <a:off x="457200" y="1475838"/>
            <a:ext cx="8229600" cy="369332"/>
          </a:xfrm>
          <a:prstGeom prst="rect">
            <a:avLst/>
          </a:prstGeom>
        </p:spPr>
        <p:txBody>
          <a:bodyPr wrap="square">
            <a:spAutoFit/>
          </a:bodyPr>
          <a:lstStyle/>
          <a:p>
            <a:endParaRPr lang="en-US" dirty="0">
              <a:solidFill>
                <a:srgbClr val="060606"/>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04059354"/>
              </p:ext>
            </p:extLst>
          </p:nvPr>
        </p:nvGraphicFramePr>
        <p:xfrm>
          <a:off x="1808823" y="1562478"/>
          <a:ext cx="4778407" cy="4495419"/>
        </p:xfrm>
        <a:graphic>
          <a:graphicData uri="http://schemas.openxmlformats.org/drawingml/2006/table">
            <a:tbl>
              <a:tblPr firstRow="1" firstCol="1" bandRow="1">
                <a:tableStyleId>{5C22544A-7EE6-4342-B048-85BDC9FD1C3A}</a:tableStyleId>
              </a:tblPr>
              <a:tblGrid>
                <a:gridCol w="3799283">
                  <a:extLst>
                    <a:ext uri="{9D8B030D-6E8A-4147-A177-3AD203B41FA5}">
                      <a16:colId xmlns:a16="http://schemas.microsoft.com/office/drawing/2014/main" val="20000"/>
                    </a:ext>
                  </a:extLst>
                </a:gridCol>
                <a:gridCol w="979124">
                  <a:extLst>
                    <a:ext uri="{9D8B030D-6E8A-4147-A177-3AD203B41FA5}">
                      <a16:colId xmlns:a16="http://schemas.microsoft.com/office/drawing/2014/main" val="20001"/>
                    </a:ext>
                  </a:extLst>
                </a:gridCol>
              </a:tblGrid>
              <a:tr h="215161">
                <a:tc>
                  <a:txBody>
                    <a:bodyPr/>
                    <a:lstStyle/>
                    <a:p>
                      <a:pPr marL="0" marR="0" algn="ctr">
                        <a:lnSpc>
                          <a:spcPct val="115000"/>
                        </a:lnSpc>
                        <a:spcBef>
                          <a:spcPts val="0"/>
                        </a:spcBef>
                        <a:spcAft>
                          <a:spcPts val="0"/>
                        </a:spcAft>
                      </a:pPr>
                      <a:r>
                        <a:rPr lang="en-US" sz="950" b="1" dirty="0">
                          <a:effectLst/>
                        </a:rPr>
                        <a:t>Program Area</a:t>
                      </a:r>
                      <a:endParaRPr lang="en-US" sz="950" b="1" dirty="0">
                        <a:effectLst/>
                        <a:latin typeface="Calibri"/>
                        <a:ea typeface="Calibri"/>
                        <a:cs typeface="Times New Roman"/>
                      </a:endParaRPr>
                    </a:p>
                  </a:txBody>
                  <a:tcPr marL="52896" marR="52896" marT="0" marB="0"/>
                </a:tc>
                <a:tc>
                  <a:txBody>
                    <a:bodyPr/>
                    <a:lstStyle/>
                    <a:p>
                      <a:pPr marL="0" marR="0" algn="ctr">
                        <a:lnSpc>
                          <a:spcPct val="115000"/>
                        </a:lnSpc>
                        <a:spcBef>
                          <a:spcPts val="0"/>
                        </a:spcBef>
                        <a:spcAft>
                          <a:spcPts val="0"/>
                        </a:spcAft>
                      </a:pPr>
                      <a:r>
                        <a:rPr lang="en-US" sz="950" b="1" dirty="0">
                          <a:effectLst/>
                        </a:rPr>
                        <a:t>2016-2017 JFC Approved</a:t>
                      </a:r>
                      <a:endParaRPr lang="en-US" sz="950" b="1" dirty="0">
                        <a:effectLst/>
                        <a:latin typeface="Calibri"/>
                        <a:ea typeface="Calibri"/>
                        <a:cs typeface="Times New Roman"/>
                      </a:endParaRPr>
                    </a:p>
                  </a:txBody>
                  <a:tcPr marL="52896" marR="52896" marT="0" marB="0"/>
                </a:tc>
                <a:extLst>
                  <a:ext uri="{0D108BD9-81ED-4DB2-BD59-A6C34878D82A}">
                    <a16:rowId xmlns:a16="http://schemas.microsoft.com/office/drawing/2014/main" val="10000"/>
                  </a:ext>
                </a:extLst>
              </a:tr>
              <a:tr h="163205">
                <a:tc>
                  <a:txBody>
                    <a:bodyPr/>
                    <a:lstStyle/>
                    <a:p>
                      <a:pPr marL="0" marR="0">
                        <a:lnSpc>
                          <a:spcPct val="115000"/>
                        </a:lnSpc>
                        <a:spcBef>
                          <a:spcPts val="0"/>
                        </a:spcBef>
                        <a:spcAft>
                          <a:spcPts val="0"/>
                        </a:spcAft>
                      </a:pPr>
                      <a:r>
                        <a:rPr lang="en-US" sz="950" dirty="0">
                          <a:effectLst/>
                        </a:rPr>
                        <a:t>Total </a:t>
                      </a:r>
                      <a:endParaRPr lang="en-US" sz="950"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$ 649,676,600.00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01"/>
                  </a:ext>
                </a:extLst>
              </a:tr>
              <a:tr h="163205">
                <a:tc>
                  <a:txBody>
                    <a:bodyPr/>
                    <a:lstStyle/>
                    <a:p>
                      <a:pPr marL="0" marR="0">
                        <a:lnSpc>
                          <a:spcPct val="115000"/>
                        </a:lnSpc>
                        <a:spcBef>
                          <a:spcPts val="0"/>
                        </a:spcBef>
                        <a:spcAft>
                          <a:spcPts val="0"/>
                        </a:spcAft>
                      </a:pPr>
                      <a:r>
                        <a:rPr lang="en-US" sz="950" dirty="0">
                          <a:effectLst/>
                        </a:rPr>
                        <a:t>W-2 Agency Contracts and Benefits</a:t>
                      </a:r>
                      <a:endParaRPr lang="en-US" sz="950"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$ 141,336,500.00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02"/>
                  </a:ext>
                </a:extLst>
              </a:tr>
              <a:tr h="163205">
                <a:tc>
                  <a:txBody>
                    <a:bodyPr/>
                    <a:lstStyle/>
                    <a:p>
                      <a:pPr marL="0" marR="0" algn="r">
                        <a:lnSpc>
                          <a:spcPct val="115000"/>
                        </a:lnSpc>
                        <a:spcBef>
                          <a:spcPts val="0"/>
                        </a:spcBef>
                        <a:spcAft>
                          <a:spcPts val="0"/>
                        </a:spcAft>
                      </a:pPr>
                      <a:r>
                        <a:rPr lang="en-US" sz="950" i="1" dirty="0">
                          <a:effectLst/>
                        </a:rPr>
                        <a:t>Benefits </a:t>
                      </a:r>
                      <a:endParaRPr lang="en-US" sz="950" i="1"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a:t>
                      </a:r>
                      <a:r>
                        <a:rPr lang="en-US" sz="950" dirty="0" smtClean="0">
                          <a:solidFill>
                            <a:srgbClr val="060606"/>
                          </a:solidFill>
                          <a:effectLst/>
                        </a:rPr>
                        <a:t> 83,000,000.00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03"/>
                  </a:ext>
                </a:extLst>
              </a:tr>
              <a:tr h="163205">
                <a:tc>
                  <a:txBody>
                    <a:bodyPr/>
                    <a:lstStyle/>
                    <a:p>
                      <a:pPr marL="0" marR="0" algn="r">
                        <a:lnSpc>
                          <a:spcPct val="115000"/>
                        </a:lnSpc>
                        <a:spcBef>
                          <a:spcPts val="0"/>
                        </a:spcBef>
                        <a:spcAft>
                          <a:spcPts val="0"/>
                        </a:spcAft>
                      </a:pPr>
                      <a:r>
                        <a:rPr lang="en-US" sz="950" i="1" dirty="0">
                          <a:effectLst/>
                        </a:rPr>
                        <a:t>Contracts </a:t>
                      </a:r>
                      <a:endParaRPr lang="en-US" sz="950" i="1"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58,336,500.00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04"/>
                  </a:ext>
                </a:extLst>
              </a:tr>
              <a:tr h="163205">
                <a:tc>
                  <a:txBody>
                    <a:bodyPr/>
                    <a:lstStyle/>
                    <a:p>
                      <a:pPr marL="0" marR="0">
                        <a:lnSpc>
                          <a:spcPct val="115000"/>
                        </a:lnSpc>
                        <a:spcBef>
                          <a:spcPts val="0"/>
                        </a:spcBef>
                        <a:spcAft>
                          <a:spcPts val="0"/>
                        </a:spcAft>
                      </a:pPr>
                      <a:r>
                        <a:rPr lang="en-US" sz="950" dirty="0">
                          <a:effectLst/>
                        </a:rPr>
                        <a:t>Other TANF Employment Programs </a:t>
                      </a:r>
                      <a:endParaRPr lang="en-US" sz="950"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a:solidFill>
                            <a:srgbClr val="060606"/>
                          </a:solidFill>
                          <a:effectLst/>
                        </a:rPr>
                        <a:t>$     </a:t>
                      </a:r>
                      <a:r>
                        <a:rPr lang="en-US" sz="950" smtClean="0">
                          <a:solidFill>
                            <a:srgbClr val="060606"/>
                          </a:solidFill>
                          <a:effectLst/>
                        </a:rPr>
                        <a:t> 7,000,000.00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05"/>
                  </a:ext>
                </a:extLst>
              </a:tr>
              <a:tr h="163205">
                <a:tc>
                  <a:txBody>
                    <a:bodyPr/>
                    <a:lstStyle/>
                    <a:p>
                      <a:pPr marL="0" marR="0" algn="r">
                        <a:lnSpc>
                          <a:spcPct val="115000"/>
                        </a:lnSpc>
                        <a:spcBef>
                          <a:spcPts val="0"/>
                        </a:spcBef>
                        <a:spcAft>
                          <a:spcPts val="0"/>
                        </a:spcAft>
                      </a:pPr>
                      <a:r>
                        <a:rPr lang="en-US" sz="950" i="1" dirty="0">
                          <a:effectLst/>
                        </a:rPr>
                        <a:t>TMJ/TJ</a:t>
                      </a:r>
                      <a:endParaRPr lang="en-US" sz="950" i="1"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smtClean="0">
                          <a:solidFill>
                            <a:srgbClr val="060606"/>
                          </a:solidFill>
                          <a:effectLst/>
                        </a:rPr>
                        <a:t>$      7,000,000.00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06"/>
                  </a:ext>
                </a:extLst>
              </a:tr>
              <a:tr h="163205">
                <a:tc>
                  <a:txBody>
                    <a:bodyPr/>
                    <a:lstStyle/>
                    <a:p>
                      <a:pPr marL="0" marR="0">
                        <a:lnSpc>
                          <a:spcPct val="115000"/>
                        </a:lnSpc>
                        <a:spcBef>
                          <a:spcPts val="0"/>
                        </a:spcBef>
                        <a:spcAft>
                          <a:spcPts val="0"/>
                        </a:spcAft>
                      </a:pPr>
                      <a:r>
                        <a:rPr lang="en-US" sz="950" dirty="0">
                          <a:effectLst/>
                        </a:rPr>
                        <a:t>Child Care </a:t>
                      </a:r>
                      <a:endParaRPr lang="en-US" sz="950"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$ 329,397,900.00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07"/>
                  </a:ext>
                </a:extLst>
              </a:tr>
              <a:tr h="163205">
                <a:tc>
                  <a:txBody>
                    <a:bodyPr/>
                    <a:lstStyle/>
                    <a:p>
                      <a:pPr marL="0" marR="0">
                        <a:lnSpc>
                          <a:spcPct val="115000"/>
                        </a:lnSpc>
                        <a:spcBef>
                          <a:spcPts val="0"/>
                        </a:spcBef>
                        <a:spcAft>
                          <a:spcPts val="0"/>
                        </a:spcAft>
                      </a:pPr>
                      <a:r>
                        <a:rPr lang="en-US" sz="950" dirty="0">
                          <a:effectLst/>
                        </a:rPr>
                        <a:t>Other Benefits</a:t>
                      </a:r>
                      <a:endParaRPr lang="en-US" sz="950"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61,173,200.00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08"/>
                  </a:ext>
                </a:extLst>
              </a:tr>
              <a:tr h="163205">
                <a:tc>
                  <a:txBody>
                    <a:bodyPr/>
                    <a:lstStyle/>
                    <a:p>
                      <a:pPr marL="0" marR="0" algn="r">
                        <a:lnSpc>
                          <a:spcPct val="115000"/>
                        </a:lnSpc>
                        <a:spcBef>
                          <a:spcPts val="0"/>
                        </a:spcBef>
                        <a:spcAft>
                          <a:spcPts val="0"/>
                        </a:spcAft>
                      </a:pPr>
                      <a:r>
                        <a:rPr lang="en-US" sz="950" i="1" dirty="0">
                          <a:effectLst/>
                        </a:rPr>
                        <a:t>Kinship Care</a:t>
                      </a:r>
                      <a:endParaRPr lang="en-US" sz="950" i="1"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21,435,000.00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09"/>
                  </a:ext>
                </a:extLst>
              </a:tr>
              <a:tr h="163205">
                <a:tc>
                  <a:txBody>
                    <a:bodyPr/>
                    <a:lstStyle/>
                    <a:p>
                      <a:pPr marL="0" marR="0" algn="r">
                        <a:lnSpc>
                          <a:spcPct val="115000"/>
                        </a:lnSpc>
                        <a:spcBef>
                          <a:spcPts val="0"/>
                        </a:spcBef>
                        <a:spcAft>
                          <a:spcPts val="0"/>
                        </a:spcAft>
                      </a:pPr>
                      <a:r>
                        <a:rPr lang="en-US" sz="950" i="1" dirty="0">
                          <a:effectLst/>
                        </a:rPr>
                        <a:t>CTS</a:t>
                      </a:r>
                      <a:endParaRPr lang="en-US" sz="950" i="1"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31,338,200.00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10"/>
                  </a:ext>
                </a:extLst>
              </a:tr>
              <a:tr h="163205">
                <a:tc>
                  <a:txBody>
                    <a:bodyPr/>
                    <a:lstStyle/>
                    <a:p>
                      <a:pPr marL="0" marR="0" algn="r">
                        <a:lnSpc>
                          <a:spcPct val="115000"/>
                        </a:lnSpc>
                        <a:spcBef>
                          <a:spcPts val="0"/>
                        </a:spcBef>
                        <a:spcAft>
                          <a:spcPts val="0"/>
                        </a:spcAft>
                      </a:pPr>
                      <a:r>
                        <a:rPr lang="en-US" sz="950" i="1" dirty="0">
                          <a:effectLst/>
                        </a:rPr>
                        <a:t>EA</a:t>
                      </a:r>
                      <a:endParaRPr lang="en-US" sz="950" i="1"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a:t>
                      </a:r>
                      <a:r>
                        <a:rPr lang="en-US" sz="950" dirty="0" smtClean="0">
                          <a:solidFill>
                            <a:srgbClr val="060606"/>
                          </a:solidFill>
                          <a:effectLst/>
                        </a:rPr>
                        <a:t> 8,400,000.00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11"/>
                  </a:ext>
                </a:extLst>
              </a:tr>
              <a:tr h="163205">
                <a:tc>
                  <a:txBody>
                    <a:bodyPr/>
                    <a:lstStyle/>
                    <a:p>
                      <a:pPr marL="0" marR="0">
                        <a:lnSpc>
                          <a:spcPct val="115000"/>
                        </a:lnSpc>
                        <a:spcBef>
                          <a:spcPts val="0"/>
                        </a:spcBef>
                        <a:spcAft>
                          <a:spcPts val="0"/>
                        </a:spcAft>
                      </a:pPr>
                      <a:r>
                        <a:rPr lang="en-US" sz="950">
                          <a:effectLst/>
                        </a:rPr>
                        <a:t>Administrative Support </a:t>
                      </a:r>
                      <a:endParaRPr lang="en-US" sz="95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15,901,300.00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12"/>
                  </a:ext>
                </a:extLst>
              </a:tr>
              <a:tr h="163205">
                <a:tc>
                  <a:txBody>
                    <a:bodyPr/>
                    <a:lstStyle/>
                    <a:p>
                      <a:pPr marL="0" marR="0">
                        <a:lnSpc>
                          <a:spcPct val="115000"/>
                        </a:lnSpc>
                        <a:spcBef>
                          <a:spcPts val="0"/>
                        </a:spcBef>
                        <a:spcAft>
                          <a:spcPts val="0"/>
                        </a:spcAft>
                      </a:pPr>
                      <a:r>
                        <a:rPr lang="en-US" sz="950">
                          <a:effectLst/>
                        </a:rPr>
                        <a:t>Other Support (Children First)</a:t>
                      </a:r>
                      <a:endParaRPr lang="en-US" sz="95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a:t>
                      </a:r>
                      <a:r>
                        <a:rPr lang="en-US" sz="950" dirty="0" smtClean="0">
                          <a:solidFill>
                            <a:srgbClr val="060606"/>
                          </a:solidFill>
                          <a:effectLst/>
                        </a:rPr>
                        <a:t> 1,140,000.00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13"/>
                  </a:ext>
                </a:extLst>
              </a:tr>
              <a:tr h="163205">
                <a:tc>
                  <a:txBody>
                    <a:bodyPr/>
                    <a:lstStyle/>
                    <a:p>
                      <a:pPr marL="0" marR="0">
                        <a:lnSpc>
                          <a:spcPct val="115000"/>
                        </a:lnSpc>
                        <a:spcBef>
                          <a:spcPts val="0"/>
                        </a:spcBef>
                        <a:spcAft>
                          <a:spcPts val="0"/>
                        </a:spcAft>
                      </a:pPr>
                      <a:r>
                        <a:rPr lang="en-US" sz="950" dirty="0" smtClean="0">
                          <a:effectLst/>
                        </a:rPr>
                        <a:t>Grant </a:t>
                      </a:r>
                      <a:r>
                        <a:rPr lang="en-US" sz="950" dirty="0">
                          <a:effectLst/>
                        </a:rPr>
                        <a:t>Programs</a:t>
                      </a:r>
                      <a:endParaRPr lang="en-US" sz="950"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a:t>
                      </a:r>
                      <a:r>
                        <a:rPr lang="en-US" sz="950" dirty="0" smtClean="0">
                          <a:solidFill>
                            <a:srgbClr val="060606"/>
                          </a:solidFill>
                          <a:effectLst/>
                        </a:rPr>
                        <a:t> 2,591,900.00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14"/>
                  </a:ext>
                </a:extLst>
              </a:tr>
              <a:tr h="163205">
                <a:tc>
                  <a:txBody>
                    <a:bodyPr/>
                    <a:lstStyle/>
                    <a:p>
                      <a:pPr marL="0" marR="0" algn="r">
                        <a:lnSpc>
                          <a:spcPct val="115000"/>
                        </a:lnSpc>
                        <a:spcBef>
                          <a:spcPts val="0"/>
                        </a:spcBef>
                        <a:spcAft>
                          <a:spcPts val="0"/>
                        </a:spcAft>
                      </a:pPr>
                      <a:r>
                        <a:rPr lang="en-US" sz="950" i="1">
                          <a:effectLst/>
                        </a:rPr>
                        <a:t>Boys and Girls Clubs </a:t>
                      </a:r>
                      <a:endParaRPr lang="en-US" sz="950" i="1">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a:t>
                      </a:r>
                      <a:r>
                        <a:rPr lang="en-US" sz="950" dirty="0" smtClean="0">
                          <a:solidFill>
                            <a:srgbClr val="060606"/>
                          </a:solidFill>
                          <a:effectLst/>
                        </a:rPr>
                        <a:t>  </a:t>
                      </a:r>
                      <a:r>
                        <a:rPr lang="en-US" sz="950" dirty="0">
                          <a:solidFill>
                            <a:srgbClr val="060606"/>
                          </a:solidFill>
                          <a:effectLst/>
                        </a:rPr>
                        <a:t>1,175,000.00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15"/>
                  </a:ext>
                </a:extLst>
              </a:tr>
              <a:tr h="163205">
                <a:tc>
                  <a:txBody>
                    <a:bodyPr/>
                    <a:lstStyle/>
                    <a:p>
                      <a:pPr marL="0" marR="0" algn="r">
                        <a:lnSpc>
                          <a:spcPct val="115000"/>
                        </a:lnSpc>
                        <a:spcBef>
                          <a:spcPts val="0"/>
                        </a:spcBef>
                        <a:spcAft>
                          <a:spcPts val="0"/>
                        </a:spcAft>
                      </a:pPr>
                      <a:r>
                        <a:rPr lang="en-US" sz="950" i="1">
                          <a:effectLst/>
                        </a:rPr>
                        <a:t>Wisconsin Community Services</a:t>
                      </a:r>
                      <a:endParaRPr lang="en-US" sz="950" i="1">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a:t>
                      </a:r>
                      <a:r>
                        <a:rPr lang="en-US" sz="950" dirty="0" smtClean="0">
                          <a:solidFill>
                            <a:srgbClr val="060606"/>
                          </a:solidFill>
                          <a:effectLst/>
                        </a:rPr>
                        <a:t>  </a:t>
                      </a:r>
                      <a:r>
                        <a:rPr lang="en-US" sz="950" dirty="0">
                          <a:solidFill>
                            <a:srgbClr val="060606"/>
                          </a:solidFill>
                          <a:effectLst/>
                        </a:rPr>
                        <a:t>400,000.00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16"/>
                  </a:ext>
                </a:extLst>
              </a:tr>
              <a:tr h="163205">
                <a:tc>
                  <a:txBody>
                    <a:bodyPr/>
                    <a:lstStyle/>
                    <a:p>
                      <a:pPr marL="0" marR="0" algn="r">
                        <a:lnSpc>
                          <a:spcPct val="115000"/>
                        </a:lnSpc>
                        <a:spcBef>
                          <a:spcPts val="0"/>
                        </a:spcBef>
                        <a:spcAft>
                          <a:spcPts val="0"/>
                        </a:spcAft>
                      </a:pPr>
                      <a:r>
                        <a:rPr lang="en-US" sz="950" i="1">
                          <a:effectLst/>
                        </a:rPr>
                        <a:t>Fostering Futures – Connections Count</a:t>
                      </a:r>
                      <a:endParaRPr lang="en-US" sz="950" i="1">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a:t>
                      </a:r>
                      <a:r>
                        <a:rPr lang="en-US" sz="950" dirty="0" smtClean="0">
                          <a:solidFill>
                            <a:srgbClr val="060606"/>
                          </a:solidFill>
                          <a:effectLst/>
                        </a:rPr>
                        <a:t>  </a:t>
                      </a:r>
                      <a:r>
                        <a:rPr lang="en-US" sz="950" dirty="0">
                          <a:solidFill>
                            <a:srgbClr val="060606"/>
                          </a:solidFill>
                          <a:effectLst/>
                        </a:rPr>
                        <a:t>360,300.00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17"/>
                  </a:ext>
                </a:extLst>
              </a:tr>
              <a:tr h="163205">
                <a:tc>
                  <a:txBody>
                    <a:bodyPr/>
                    <a:lstStyle/>
                    <a:p>
                      <a:pPr marL="0" marR="0" algn="r">
                        <a:lnSpc>
                          <a:spcPct val="115000"/>
                        </a:lnSpc>
                        <a:spcBef>
                          <a:spcPts val="0"/>
                        </a:spcBef>
                        <a:spcAft>
                          <a:spcPts val="0"/>
                        </a:spcAft>
                      </a:pPr>
                      <a:r>
                        <a:rPr lang="en-US" sz="950" i="1">
                          <a:effectLst/>
                        </a:rPr>
                        <a:t>GED Testing </a:t>
                      </a:r>
                      <a:endParaRPr lang="en-US" sz="950" i="1">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a:t>
                      </a:r>
                      <a:r>
                        <a:rPr lang="en-US" sz="950" dirty="0" smtClean="0">
                          <a:solidFill>
                            <a:srgbClr val="060606"/>
                          </a:solidFill>
                          <a:effectLst/>
                        </a:rPr>
                        <a:t>  </a:t>
                      </a:r>
                      <a:r>
                        <a:rPr lang="en-US" sz="950" dirty="0">
                          <a:solidFill>
                            <a:srgbClr val="060606"/>
                          </a:solidFill>
                          <a:effectLst/>
                        </a:rPr>
                        <a:t>115,000.00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18"/>
                  </a:ext>
                </a:extLst>
              </a:tr>
              <a:tr h="163205">
                <a:tc>
                  <a:txBody>
                    <a:bodyPr/>
                    <a:lstStyle/>
                    <a:p>
                      <a:pPr marL="0" marR="0" algn="r">
                        <a:lnSpc>
                          <a:spcPct val="115000"/>
                        </a:lnSpc>
                        <a:spcBef>
                          <a:spcPts val="0"/>
                        </a:spcBef>
                        <a:spcAft>
                          <a:spcPts val="0"/>
                        </a:spcAft>
                      </a:pPr>
                      <a:r>
                        <a:rPr lang="en-US" sz="950" i="1">
                          <a:effectLst/>
                        </a:rPr>
                        <a:t>Adult Literacy</a:t>
                      </a:r>
                      <a:endParaRPr lang="en-US" sz="950" i="1">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a:t>
                      </a:r>
                      <a:r>
                        <a:rPr lang="en-US" sz="950" dirty="0" smtClean="0">
                          <a:solidFill>
                            <a:srgbClr val="060606"/>
                          </a:solidFill>
                          <a:effectLst/>
                        </a:rPr>
                        <a:t>  41,600.00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19"/>
                  </a:ext>
                </a:extLst>
              </a:tr>
              <a:tr h="163205">
                <a:tc>
                  <a:txBody>
                    <a:bodyPr/>
                    <a:lstStyle/>
                    <a:p>
                      <a:pPr marL="0" marR="0" algn="r">
                        <a:lnSpc>
                          <a:spcPct val="115000"/>
                        </a:lnSpc>
                        <a:spcBef>
                          <a:spcPts val="0"/>
                        </a:spcBef>
                        <a:spcAft>
                          <a:spcPts val="0"/>
                        </a:spcAft>
                      </a:pPr>
                      <a:r>
                        <a:rPr lang="en-US" sz="950" i="1" dirty="0">
                          <a:effectLst/>
                        </a:rPr>
                        <a:t>Legal Services </a:t>
                      </a:r>
                      <a:endParaRPr lang="en-US" sz="950" i="1"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a:t>
                      </a:r>
                      <a:r>
                        <a:rPr lang="en-US" sz="950" dirty="0" smtClean="0">
                          <a:solidFill>
                            <a:srgbClr val="060606"/>
                          </a:solidFill>
                          <a:effectLst/>
                        </a:rPr>
                        <a:t> 500,000.00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20"/>
                  </a:ext>
                </a:extLst>
              </a:tr>
              <a:tr h="163205">
                <a:tc>
                  <a:txBody>
                    <a:bodyPr/>
                    <a:lstStyle/>
                    <a:p>
                      <a:pPr marL="0" marR="0">
                        <a:lnSpc>
                          <a:spcPct val="115000"/>
                        </a:lnSpc>
                        <a:spcBef>
                          <a:spcPts val="0"/>
                        </a:spcBef>
                        <a:spcAft>
                          <a:spcPts val="0"/>
                        </a:spcAft>
                      </a:pPr>
                      <a:r>
                        <a:rPr lang="en-US" sz="950">
                          <a:effectLst/>
                        </a:rPr>
                        <a:t>Other Programs</a:t>
                      </a:r>
                      <a:endParaRPr lang="en-US" sz="95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91,135,800.00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21"/>
                  </a:ext>
                </a:extLst>
              </a:tr>
              <a:tr h="163205">
                <a:tc>
                  <a:txBody>
                    <a:bodyPr/>
                    <a:lstStyle/>
                    <a:p>
                      <a:pPr marL="0" marR="0" algn="r">
                        <a:lnSpc>
                          <a:spcPct val="115000"/>
                        </a:lnSpc>
                        <a:spcBef>
                          <a:spcPts val="0"/>
                        </a:spcBef>
                        <a:spcAft>
                          <a:spcPts val="0"/>
                        </a:spcAft>
                      </a:pPr>
                      <a:r>
                        <a:rPr lang="en-US" sz="950" i="1">
                          <a:effectLst/>
                        </a:rPr>
                        <a:t>EITC</a:t>
                      </a:r>
                      <a:endParaRPr lang="en-US" sz="950" i="1">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69,700,000.00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22"/>
                  </a:ext>
                </a:extLst>
              </a:tr>
              <a:tr h="163205">
                <a:tc>
                  <a:txBody>
                    <a:bodyPr/>
                    <a:lstStyle/>
                    <a:p>
                      <a:pPr marL="0" marR="0" algn="r">
                        <a:lnSpc>
                          <a:spcPct val="115000"/>
                        </a:lnSpc>
                        <a:spcBef>
                          <a:spcPts val="0"/>
                        </a:spcBef>
                        <a:spcAft>
                          <a:spcPts val="0"/>
                        </a:spcAft>
                      </a:pPr>
                      <a:r>
                        <a:rPr lang="en-US" sz="950" i="1">
                          <a:effectLst/>
                        </a:rPr>
                        <a:t>SSBG</a:t>
                      </a:r>
                      <a:endParaRPr lang="en-US" sz="950" i="1">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14,653,500.00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23"/>
                  </a:ext>
                </a:extLst>
              </a:tr>
              <a:tr h="163205">
                <a:tc>
                  <a:txBody>
                    <a:bodyPr/>
                    <a:lstStyle/>
                    <a:p>
                      <a:pPr marL="0" marR="0" algn="r">
                        <a:lnSpc>
                          <a:spcPct val="115000"/>
                        </a:lnSpc>
                        <a:spcBef>
                          <a:spcPts val="0"/>
                        </a:spcBef>
                        <a:spcAft>
                          <a:spcPts val="0"/>
                        </a:spcAft>
                      </a:pPr>
                      <a:r>
                        <a:rPr lang="en-US" sz="950" i="1">
                          <a:effectLst/>
                        </a:rPr>
                        <a:t>Child Welfare Safety Services </a:t>
                      </a:r>
                      <a:endParaRPr lang="en-US" sz="950" i="1">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5,392,700.00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24"/>
                  </a:ext>
                </a:extLst>
              </a:tr>
              <a:tr h="163205">
                <a:tc>
                  <a:txBody>
                    <a:bodyPr/>
                    <a:lstStyle/>
                    <a:p>
                      <a:pPr marL="0" marR="0" algn="r">
                        <a:lnSpc>
                          <a:spcPct val="115000"/>
                        </a:lnSpc>
                        <a:spcBef>
                          <a:spcPts val="0"/>
                        </a:spcBef>
                        <a:spcAft>
                          <a:spcPts val="0"/>
                        </a:spcAft>
                      </a:pPr>
                      <a:r>
                        <a:rPr lang="en-US" sz="950" i="1" dirty="0">
                          <a:effectLst/>
                        </a:rPr>
                        <a:t>Child Welfare Prevention Services</a:t>
                      </a:r>
                      <a:endParaRPr lang="en-US" sz="950" i="1" dirty="0">
                        <a:effectLst/>
                        <a:latin typeface="Calibri"/>
                        <a:ea typeface="Calibri"/>
                        <a:cs typeface="Times New Roman"/>
                      </a:endParaRPr>
                    </a:p>
                  </a:txBody>
                  <a:tcPr marL="52896" marR="52896" marT="0" marB="0"/>
                </a:tc>
                <a:tc>
                  <a:txBody>
                    <a:bodyPr/>
                    <a:lstStyle/>
                    <a:p>
                      <a:pPr marL="0" marR="0" algn="l">
                        <a:lnSpc>
                          <a:spcPct val="115000"/>
                        </a:lnSpc>
                        <a:spcBef>
                          <a:spcPts val="0"/>
                        </a:spcBef>
                        <a:spcAft>
                          <a:spcPts val="0"/>
                        </a:spcAft>
                      </a:pPr>
                      <a:r>
                        <a:rPr lang="en-US" sz="950" dirty="0">
                          <a:solidFill>
                            <a:srgbClr val="060606"/>
                          </a:solidFill>
                          <a:effectLst/>
                        </a:rPr>
                        <a:t>$     1,389,600.00</a:t>
                      </a:r>
                      <a:endParaRPr lang="en-US" sz="950" dirty="0">
                        <a:solidFill>
                          <a:srgbClr val="060606"/>
                        </a:solidFill>
                        <a:effectLst/>
                        <a:latin typeface="Calibri"/>
                        <a:ea typeface="Calibri"/>
                        <a:cs typeface="Times New Roman"/>
                      </a:endParaRPr>
                    </a:p>
                  </a:txBody>
                  <a:tcPr marL="52896" marR="52896" marT="0" marB="0"/>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1322285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6"/>
            <a:ext cx="8229600" cy="4799168"/>
          </a:xfrm>
        </p:spPr>
        <p:txBody>
          <a:bodyPr/>
          <a:lstStyle/>
          <a:p>
            <a:pPr marL="0" indent="0">
              <a:buNone/>
            </a:pPr>
            <a:endParaRPr lang="en-US" sz="2000" b="1" dirty="0" smtClean="0">
              <a:solidFill>
                <a:srgbClr val="060606"/>
              </a:solidFill>
            </a:endParaRPr>
          </a:p>
          <a:p>
            <a:pPr marL="0" indent="0">
              <a:buNone/>
            </a:pPr>
            <a:r>
              <a:rPr lang="en-US" sz="2000" b="1" dirty="0" smtClean="0">
                <a:solidFill>
                  <a:srgbClr val="060606"/>
                </a:solidFill>
                <a:latin typeface="Arial" panose="020B0604020202020204" pitchFamily="34" charset="0"/>
                <a:cs typeface="Arial" panose="020B0604020202020204" pitchFamily="34" charset="0"/>
              </a:rPr>
              <a:t>Work Participation Rate (WPR)</a:t>
            </a:r>
            <a:r>
              <a:rPr lang="en-US" sz="2000" b="1" i="1" dirty="0" smtClean="0">
                <a:solidFill>
                  <a:srgbClr val="060606"/>
                </a:solidFill>
                <a:latin typeface="Arial" panose="020B0604020202020204" pitchFamily="34" charset="0"/>
                <a:cs typeface="Arial" panose="020B0604020202020204" pitchFamily="34" charset="0"/>
              </a:rPr>
              <a:t> </a:t>
            </a:r>
            <a:r>
              <a:rPr lang="en-US" sz="2000" b="1" dirty="0">
                <a:solidFill>
                  <a:srgbClr val="060606"/>
                </a:solidFill>
                <a:latin typeface="Arial" panose="020B0604020202020204" pitchFamily="34" charset="0"/>
                <a:cs typeface="Arial" panose="020B0604020202020204" pitchFamily="34" charset="0"/>
              </a:rPr>
              <a:t>Background</a:t>
            </a:r>
            <a:endParaRPr lang="en-US" sz="2000" dirty="0">
              <a:solidFill>
                <a:srgbClr val="060606"/>
              </a:solidFill>
              <a:latin typeface="Arial" panose="020B0604020202020204" pitchFamily="34" charset="0"/>
              <a:cs typeface="Arial" panose="020B0604020202020204" pitchFamily="34" charset="0"/>
            </a:endParaRPr>
          </a:p>
          <a:p>
            <a:r>
              <a:rPr lang="en-US" sz="2000" dirty="0" smtClean="0">
                <a:solidFill>
                  <a:srgbClr val="060606"/>
                </a:solidFill>
                <a:latin typeface="Arial" panose="020B0604020202020204" pitchFamily="34" charset="0"/>
                <a:cs typeface="Arial" panose="020B0604020202020204" pitchFamily="34" charset="0"/>
              </a:rPr>
              <a:t>The </a:t>
            </a:r>
            <a:r>
              <a:rPr lang="en-US" sz="2000" dirty="0">
                <a:solidFill>
                  <a:srgbClr val="060606"/>
                </a:solidFill>
                <a:latin typeface="Arial" panose="020B0604020202020204" pitchFamily="34" charset="0"/>
                <a:cs typeface="Arial" panose="020B0604020202020204" pitchFamily="34" charset="0"/>
              </a:rPr>
              <a:t>WPR is the required minimum percentage of families in a state’s caseload that the state must have engaged in work or work-like activities</a:t>
            </a:r>
            <a:r>
              <a:rPr lang="en-US" sz="2000" dirty="0" smtClean="0">
                <a:solidFill>
                  <a:srgbClr val="060606"/>
                </a:solidFill>
                <a:latin typeface="Arial" panose="020B0604020202020204" pitchFamily="34" charset="0"/>
                <a:cs typeface="Arial" panose="020B0604020202020204" pitchFamily="34" charset="0"/>
              </a:rPr>
              <a:t>.</a:t>
            </a:r>
          </a:p>
          <a:p>
            <a:endParaRPr lang="en-US" sz="2000" dirty="0">
              <a:solidFill>
                <a:srgbClr val="060606"/>
              </a:solidFill>
              <a:latin typeface="Arial" panose="020B0604020202020204" pitchFamily="34" charset="0"/>
              <a:cs typeface="Arial" panose="020B0604020202020204" pitchFamily="34" charset="0"/>
            </a:endParaRPr>
          </a:p>
          <a:p>
            <a:r>
              <a:rPr lang="en-US" sz="2000" dirty="0" smtClean="0">
                <a:solidFill>
                  <a:srgbClr val="060606"/>
                </a:solidFill>
                <a:latin typeface="Arial" panose="020B0604020202020204" pitchFamily="34" charset="0"/>
                <a:cs typeface="Arial" panose="020B0604020202020204" pitchFamily="34" charset="0"/>
              </a:rPr>
              <a:t>The </a:t>
            </a:r>
            <a:r>
              <a:rPr lang="en-US" sz="2000" dirty="0">
                <a:solidFill>
                  <a:srgbClr val="060606"/>
                </a:solidFill>
                <a:latin typeface="Arial" panose="020B0604020202020204" pitchFamily="34" charset="0"/>
                <a:cs typeface="Arial" panose="020B0604020202020204" pitchFamily="34" charset="0"/>
              </a:rPr>
              <a:t>WPR only applies to families on cash assistance in the Wisconsin Works (W-2) program. It does not apply to families receiving benefits or services in other TANF funded programs, nor does it apply to families in the W-2 program who are in placements that do not pay cash assistance.</a:t>
            </a:r>
          </a:p>
          <a:p>
            <a:pPr marL="0" indent="0">
              <a:buNone/>
            </a:pPr>
            <a:endParaRPr lang="en-US" sz="2000" dirty="0">
              <a:solidFill>
                <a:srgbClr val="060606"/>
              </a:solidFill>
              <a:latin typeface="Arial" panose="020B0604020202020204" pitchFamily="34" charset="0"/>
              <a:cs typeface="Arial" panose="020B0604020202020204" pitchFamily="34" charset="0"/>
            </a:endParaRPr>
          </a:p>
          <a:p>
            <a:r>
              <a:rPr lang="en-US" sz="2000" dirty="0">
                <a:solidFill>
                  <a:srgbClr val="060606"/>
                </a:solidFill>
                <a:latin typeface="Arial" panose="020B0604020202020204" pitchFamily="34" charset="0"/>
                <a:cs typeface="Arial" panose="020B0604020202020204" pitchFamily="34" charset="0"/>
              </a:rPr>
              <a:t>Most </a:t>
            </a:r>
            <a:r>
              <a:rPr lang="en-US" sz="2000" dirty="0" smtClean="0">
                <a:solidFill>
                  <a:srgbClr val="060606"/>
                </a:solidFill>
                <a:latin typeface="Arial" panose="020B0604020202020204" pitchFamily="34" charset="0"/>
                <a:cs typeface="Arial" panose="020B0604020202020204" pitchFamily="34" charset="0"/>
              </a:rPr>
              <a:t>importantly, </a:t>
            </a:r>
            <a:r>
              <a:rPr lang="en-US" sz="2000" dirty="0">
                <a:solidFill>
                  <a:srgbClr val="060606"/>
                </a:solidFill>
                <a:latin typeface="Arial" panose="020B0604020202020204" pitchFamily="34" charset="0"/>
                <a:cs typeface="Arial" panose="020B0604020202020204" pitchFamily="34" charset="0"/>
              </a:rPr>
              <a:t>the WPR does not recognize actual job attainment which is the cornerstone of Wisconsin’s </a:t>
            </a:r>
            <a:r>
              <a:rPr lang="en-US" sz="2000" dirty="0" smtClean="0">
                <a:solidFill>
                  <a:srgbClr val="060606"/>
                </a:solidFill>
                <a:latin typeface="Arial" panose="020B0604020202020204" pitchFamily="34" charset="0"/>
                <a:cs typeface="Arial" panose="020B0604020202020204" pitchFamily="34" charset="0"/>
              </a:rPr>
              <a:t>W-2TANF </a:t>
            </a:r>
            <a:r>
              <a:rPr lang="en-US" sz="2000" dirty="0">
                <a:solidFill>
                  <a:srgbClr val="060606"/>
                </a:solidFill>
                <a:latin typeface="Arial" panose="020B0604020202020204" pitchFamily="34" charset="0"/>
                <a:cs typeface="Arial" panose="020B0604020202020204" pitchFamily="34" charset="0"/>
              </a:rPr>
              <a:t>program.</a:t>
            </a:r>
          </a:p>
        </p:txBody>
      </p:sp>
      <p:sp>
        <p:nvSpPr>
          <p:cNvPr id="4" name="Rectangle 3"/>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Federal Performance Measures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394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6"/>
            <a:ext cx="8229600" cy="4799168"/>
          </a:xfrm>
        </p:spPr>
        <p:txBody>
          <a:bodyPr numCol="1"/>
          <a:lstStyle/>
          <a:p>
            <a:pPr marL="0" indent="0">
              <a:buNone/>
            </a:pPr>
            <a:endParaRPr lang="en-US" sz="2000" dirty="0" smtClean="0">
              <a:solidFill>
                <a:srgbClr val="060606"/>
              </a:solidFill>
              <a:latin typeface="Arial" panose="020B0604020202020204" pitchFamily="34" charset="0"/>
              <a:cs typeface="Arial" panose="020B0604020202020204" pitchFamily="34" charset="0"/>
            </a:endParaRPr>
          </a:p>
          <a:p>
            <a:pPr marL="0" indent="0">
              <a:buNone/>
            </a:pPr>
            <a:r>
              <a:rPr lang="en-US" sz="2000" dirty="0" smtClean="0">
                <a:solidFill>
                  <a:srgbClr val="060606"/>
                </a:solidFill>
                <a:latin typeface="Arial" panose="020B0604020202020204" pitchFamily="34" charset="0"/>
                <a:cs typeface="Arial" panose="020B0604020202020204" pitchFamily="34" charset="0"/>
              </a:rPr>
              <a:t>The </a:t>
            </a:r>
            <a:r>
              <a:rPr lang="en-US" sz="2000" dirty="0">
                <a:solidFill>
                  <a:srgbClr val="060606"/>
                </a:solidFill>
                <a:latin typeface="Arial" panose="020B0604020202020204" pitchFamily="34" charset="0"/>
                <a:cs typeface="Arial" panose="020B0604020202020204" pitchFamily="34" charset="0"/>
              </a:rPr>
              <a:t>TANF regulations define </a:t>
            </a:r>
            <a:r>
              <a:rPr lang="en-US" sz="2000" dirty="0" smtClean="0">
                <a:solidFill>
                  <a:srgbClr val="060606"/>
                </a:solidFill>
                <a:latin typeface="Arial" panose="020B0604020202020204" pitchFamily="34" charset="0"/>
                <a:cs typeface="Arial" panose="020B0604020202020204" pitchFamily="34" charset="0"/>
              </a:rPr>
              <a:t>work </a:t>
            </a:r>
            <a:r>
              <a:rPr lang="en-US" sz="2000" dirty="0">
                <a:solidFill>
                  <a:srgbClr val="060606"/>
                </a:solidFill>
                <a:latin typeface="Arial" panose="020B0604020202020204" pitchFamily="34" charset="0"/>
                <a:cs typeface="Arial" panose="020B0604020202020204" pitchFamily="34" charset="0"/>
              </a:rPr>
              <a:t>activities that count toward the WPR. </a:t>
            </a:r>
            <a:r>
              <a:rPr lang="en-US" sz="2000" dirty="0" smtClean="0">
                <a:solidFill>
                  <a:srgbClr val="060606"/>
                </a:solidFill>
                <a:latin typeface="Arial" panose="020B0604020202020204" pitchFamily="34" charset="0"/>
                <a:cs typeface="Arial" panose="020B0604020202020204" pitchFamily="34" charset="0"/>
              </a:rPr>
              <a:t>These work activities include: </a:t>
            </a:r>
          </a:p>
          <a:p>
            <a:pPr marL="0" indent="0">
              <a:buNone/>
            </a:pPr>
            <a:endParaRPr lang="en-US" sz="2000" i="1" dirty="0">
              <a:solidFill>
                <a:srgbClr val="060606"/>
              </a:solidFill>
              <a:latin typeface="Arial" panose="020B0604020202020204" pitchFamily="34" charset="0"/>
              <a:cs typeface="Arial" panose="020B0604020202020204" pitchFamily="34" charset="0"/>
            </a:endParaRPr>
          </a:p>
          <a:p>
            <a:pPr lvl="0">
              <a:buFont typeface="+mj-lt"/>
              <a:buAutoNum type="arabicPeriod"/>
            </a:pPr>
            <a:r>
              <a:rPr lang="en-US" sz="2000" dirty="0">
                <a:solidFill>
                  <a:srgbClr val="060606"/>
                </a:solidFill>
                <a:latin typeface="Arial" panose="020B0604020202020204" pitchFamily="34" charset="0"/>
                <a:cs typeface="Arial" panose="020B0604020202020204" pitchFamily="34" charset="0"/>
              </a:rPr>
              <a:t>Working Full-Time or Part-Time in Unsubsidized Employment (so long as the participant is still on cash assistance); </a:t>
            </a:r>
            <a:r>
              <a:rPr lang="en-US" sz="2000" dirty="0" smtClean="0">
                <a:solidFill>
                  <a:srgbClr val="060606"/>
                </a:solidFill>
                <a:latin typeface="Arial" panose="020B0604020202020204" pitchFamily="34" charset="0"/>
                <a:cs typeface="Arial" panose="020B0604020202020204" pitchFamily="34" charset="0"/>
              </a:rPr>
              <a:t>  </a:t>
            </a:r>
          </a:p>
          <a:p>
            <a:pPr lvl="0">
              <a:buFont typeface="+mj-lt"/>
              <a:buAutoNum type="arabicPeriod"/>
            </a:pPr>
            <a:r>
              <a:rPr lang="en-US" sz="2000" dirty="0">
                <a:solidFill>
                  <a:srgbClr val="060606"/>
                </a:solidFill>
                <a:latin typeface="Arial" panose="020B0604020202020204" pitchFamily="34" charset="0"/>
                <a:cs typeface="Arial" panose="020B0604020202020204" pitchFamily="34" charset="0"/>
              </a:rPr>
              <a:t>Work Experience; </a:t>
            </a:r>
          </a:p>
          <a:p>
            <a:pPr lvl="0">
              <a:buFont typeface="+mj-lt"/>
              <a:buAutoNum type="arabicPeriod"/>
            </a:pPr>
            <a:r>
              <a:rPr lang="en-US" sz="2000" dirty="0">
                <a:solidFill>
                  <a:srgbClr val="060606"/>
                </a:solidFill>
                <a:latin typeface="Arial" panose="020B0604020202020204" pitchFamily="34" charset="0"/>
                <a:cs typeface="Arial" panose="020B0604020202020204" pitchFamily="34" charset="0"/>
              </a:rPr>
              <a:t>Paid Work Experience not Funded by TANF;</a:t>
            </a:r>
          </a:p>
          <a:p>
            <a:pPr lvl="0">
              <a:buFont typeface="+mj-lt"/>
              <a:buAutoNum type="arabicPeriod"/>
            </a:pPr>
            <a:r>
              <a:rPr lang="en-US" sz="2000" dirty="0">
                <a:solidFill>
                  <a:srgbClr val="060606"/>
                </a:solidFill>
                <a:latin typeface="Arial" panose="020B0604020202020204" pitchFamily="34" charset="0"/>
                <a:cs typeface="Arial" panose="020B0604020202020204" pitchFamily="34" charset="0"/>
              </a:rPr>
              <a:t>Job Skills Training by itself or combined with Vocational Adult Basic Education, Vocational English-as-a-Second-Language, or Vocational Literacy;</a:t>
            </a:r>
          </a:p>
          <a:p>
            <a:pPr lvl="0">
              <a:buFont typeface="+mj-lt"/>
              <a:buAutoNum type="arabicPeriod"/>
            </a:pPr>
            <a:r>
              <a:rPr lang="en-US" sz="2000" dirty="0">
                <a:solidFill>
                  <a:srgbClr val="060606"/>
                </a:solidFill>
                <a:latin typeface="Arial" panose="020B0604020202020204" pitchFamily="34" charset="0"/>
                <a:cs typeface="Arial" panose="020B0604020202020204" pitchFamily="34" charset="0"/>
              </a:rPr>
              <a:t>Technical College and Technical College Study Time; and</a:t>
            </a:r>
          </a:p>
          <a:p>
            <a:pPr lvl="0">
              <a:buFont typeface="+mj-lt"/>
              <a:buAutoNum type="arabicPeriod"/>
            </a:pPr>
            <a:r>
              <a:rPr lang="en-US" sz="2000" dirty="0">
                <a:solidFill>
                  <a:srgbClr val="060606"/>
                </a:solidFill>
                <a:latin typeface="Arial" panose="020B0604020202020204" pitchFamily="34" charset="0"/>
                <a:cs typeface="Arial" panose="020B0604020202020204" pitchFamily="34" charset="0"/>
              </a:rPr>
              <a:t>Job Search and Job Readiness. </a:t>
            </a:r>
          </a:p>
          <a:p>
            <a:pPr marL="0" lvl="0" indent="0">
              <a:buNone/>
            </a:pPr>
            <a:r>
              <a:rPr lang="en-US" sz="1500" dirty="0" smtClean="0">
                <a:solidFill>
                  <a:srgbClr val="060606"/>
                </a:solidFill>
                <a:latin typeface="Arial" panose="020B0604020202020204" pitchFamily="34" charset="0"/>
                <a:cs typeface="Arial" panose="020B0604020202020204" pitchFamily="34" charset="0"/>
              </a:rPr>
              <a:t>                                                                                             </a:t>
            </a:r>
            <a:endParaRPr lang="en-US" sz="1500" dirty="0">
              <a:solidFill>
                <a:srgbClr val="060606"/>
              </a:solidFill>
              <a:latin typeface="Arial" panose="020B0604020202020204" pitchFamily="34" charset="0"/>
              <a:cs typeface="Arial" panose="020B0604020202020204" pitchFamily="34" charset="0"/>
            </a:endParaRPr>
          </a:p>
          <a:p>
            <a:pPr marL="0" lvl="0" indent="0">
              <a:buNone/>
            </a:pPr>
            <a:endParaRPr lang="en-US" sz="1800" dirty="0">
              <a:solidFill>
                <a:srgbClr val="060606"/>
              </a:solidFill>
            </a:endParaRPr>
          </a:p>
          <a:p>
            <a:pPr marL="0" indent="0">
              <a:buNone/>
            </a:pPr>
            <a:endParaRPr lang="en-US" sz="1200" dirty="0">
              <a:solidFill>
                <a:srgbClr val="060606"/>
              </a:solidFill>
            </a:endParaRPr>
          </a:p>
        </p:txBody>
      </p:sp>
      <p:sp>
        <p:nvSpPr>
          <p:cNvPr id="4" name="Rectangle 3"/>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Federal Performance Measures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698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6"/>
            <a:ext cx="8229600" cy="4203366"/>
          </a:xfrm>
        </p:spPr>
        <p:txBody>
          <a:bodyPr numCol="1"/>
          <a:lstStyle/>
          <a:p>
            <a:pPr marL="0" indent="0">
              <a:buNone/>
            </a:pPr>
            <a:endParaRPr lang="en-US" sz="2000" b="1" i="1" dirty="0" smtClean="0">
              <a:solidFill>
                <a:srgbClr val="060606"/>
              </a:solidFill>
            </a:endParaRPr>
          </a:p>
          <a:p>
            <a:pPr marL="0" indent="0">
              <a:buNone/>
            </a:pPr>
            <a:r>
              <a:rPr lang="en-US" sz="2000" b="1" i="1" dirty="0" smtClean="0">
                <a:solidFill>
                  <a:srgbClr val="060606"/>
                </a:solidFill>
                <a:latin typeface="Arial" panose="020B0604020202020204" pitchFamily="34" charset="0"/>
                <a:cs typeface="Arial" panose="020B0604020202020204" pitchFamily="34" charset="0"/>
              </a:rPr>
              <a:t>Two-Parent </a:t>
            </a:r>
            <a:r>
              <a:rPr lang="en-US" sz="2000" b="1" i="1" dirty="0">
                <a:solidFill>
                  <a:srgbClr val="060606"/>
                </a:solidFill>
                <a:latin typeface="Arial" panose="020B0604020202020204" pitchFamily="34" charset="0"/>
                <a:cs typeface="Arial" panose="020B0604020202020204" pitchFamily="34" charset="0"/>
              </a:rPr>
              <a:t>Households</a:t>
            </a:r>
            <a:endParaRPr lang="en-US" sz="2000" dirty="0">
              <a:solidFill>
                <a:srgbClr val="060606"/>
              </a:solidFill>
              <a:latin typeface="Arial" panose="020B0604020202020204" pitchFamily="34" charset="0"/>
              <a:cs typeface="Arial" panose="020B0604020202020204" pitchFamily="34" charset="0"/>
            </a:endParaRPr>
          </a:p>
          <a:p>
            <a:r>
              <a:rPr lang="en-US" sz="2000" dirty="0">
                <a:solidFill>
                  <a:srgbClr val="060606"/>
                </a:solidFill>
                <a:latin typeface="Arial" panose="020B0604020202020204" pitchFamily="34" charset="0"/>
                <a:cs typeface="Arial" panose="020B0604020202020204" pitchFamily="34" charset="0"/>
              </a:rPr>
              <a:t>For federal reporting, a two-parent household is defined as two adults with a child in common with neither parent being disabled or caring for a disabled family member. </a:t>
            </a:r>
            <a:endParaRPr lang="en-US" sz="2000" dirty="0" smtClean="0">
              <a:solidFill>
                <a:srgbClr val="060606"/>
              </a:solidFill>
              <a:latin typeface="Arial" panose="020B0604020202020204" pitchFamily="34" charset="0"/>
              <a:cs typeface="Arial" panose="020B0604020202020204" pitchFamily="34" charset="0"/>
            </a:endParaRPr>
          </a:p>
          <a:p>
            <a:pPr marL="0" indent="0">
              <a:buNone/>
            </a:pPr>
            <a:endParaRPr lang="en-US" sz="2000" dirty="0" smtClean="0">
              <a:solidFill>
                <a:srgbClr val="060606"/>
              </a:solidFill>
              <a:latin typeface="Arial" panose="020B0604020202020204" pitchFamily="34" charset="0"/>
              <a:cs typeface="Arial" panose="020B0604020202020204" pitchFamily="34" charset="0"/>
            </a:endParaRPr>
          </a:p>
          <a:p>
            <a:r>
              <a:rPr lang="en-US" sz="2000" dirty="0" smtClean="0">
                <a:solidFill>
                  <a:srgbClr val="060606"/>
                </a:solidFill>
                <a:latin typeface="Arial" panose="020B0604020202020204" pitchFamily="34" charset="0"/>
                <a:cs typeface="Arial" panose="020B0604020202020204" pitchFamily="34" charset="0"/>
              </a:rPr>
              <a:t>Two-parent </a:t>
            </a:r>
            <a:r>
              <a:rPr lang="en-US" sz="2000" dirty="0">
                <a:solidFill>
                  <a:srgbClr val="060606"/>
                </a:solidFill>
                <a:latin typeface="Arial" panose="020B0604020202020204" pitchFamily="34" charset="0"/>
                <a:cs typeface="Arial" panose="020B0604020202020204" pitchFamily="34" charset="0"/>
              </a:rPr>
              <a:t>households that are receiving federally funded child care must participate in at least 55 hours of </a:t>
            </a:r>
            <a:r>
              <a:rPr lang="en-US" sz="2000" dirty="0" smtClean="0">
                <a:solidFill>
                  <a:srgbClr val="060606"/>
                </a:solidFill>
                <a:latin typeface="Arial" panose="020B0604020202020204" pitchFamily="34" charset="0"/>
                <a:cs typeface="Arial" panose="020B0604020202020204" pitchFamily="34" charset="0"/>
              </a:rPr>
              <a:t>activity.</a:t>
            </a:r>
          </a:p>
          <a:p>
            <a:pPr marL="0" indent="0">
              <a:buNone/>
            </a:pPr>
            <a:endParaRPr lang="en-US" sz="2000" dirty="0">
              <a:solidFill>
                <a:srgbClr val="060606"/>
              </a:solidFill>
              <a:latin typeface="Arial" panose="020B0604020202020204" pitchFamily="34" charset="0"/>
              <a:cs typeface="Arial" panose="020B0604020202020204" pitchFamily="34" charset="0"/>
            </a:endParaRPr>
          </a:p>
          <a:p>
            <a:pPr lvl="0"/>
            <a:r>
              <a:rPr lang="en-US" sz="2000" dirty="0">
                <a:solidFill>
                  <a:srgbClr val="060606"/>
                </a:solidFill>
                <a:latin typeface="Arial" panose="020B0604020202020204" pitchFamily="34" charset="0"/>
                <a:cs typeface="Arial" panose="020B0604020202020204" pitchFamily="34" charset="0"/>
              </a:rPr>
              <a:t>Two-parent households that are not receiving federally funded child care must participate in at least 35 hours of </a:t>
            </a:r>
            <a:r>
              <a:rPr lang="en-US" sz="2000" dirty="0" smtClean="0">
                <a:solidFill>
                  <a:srgbClr val="060606"/>
                </a:solidFill>
                <a:latin typeface="Arial" panose="020B0604020202020204" pitchFamily="34" charset="0"/>
                <a:cs typeface="Arial" panose="020B0604020202020204" pitchFamily="34" charset="0"/>
              </a:rPr>
              <a:t>activity.</a:t>
            </a:r>
            <a:endParaRPr lang="en-US" sz="2000" dirty="0">
              <a:solidFill>
                <a:srgbClr val="060606"/>
              </a:solidFill>
              <a:latin typeface="Arial" panose="020B0604020202020204" pitchFamily="34" charset="0"/>
              <a:cs typeface="Arial" panose="020B0604020202020204" pitchFamily="34" charset="0"/>
            </a:endParaRPr>
          </a:p>
        </p:txBody>
      </p:sp>
      <p:pic>
        <p:nvPicPr>
          <p:cNvPr id="4" name="Picture 3"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Federal Performance Measures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4722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6"/>
            <a:ext cx="8229600" cy="3842881"/>
          </a:xfrm>
        </p:spPr>
        <p:txBody>
          <a:bodyPr numCol="1"/>
          <a:lstStyle/>
          <a:p>
            <a:pPr marL="0" indent="0">
              <a:buNone/>
            </a:pPr>
            <a:endParaRPr lang="en-US" sz="2000" b="1" i="1" dirty="0" smtClean="0">
              <a:solidFill>
                <a:srgbClr val="060606"/>
              </a:solidFill>
            </a:endParaRPr>
          </a:p>
          <a:p>
            <a:pPr marL="0" indent="0">
              <a:buNone/>
            </a:pPr>
            <a:r>
              <a:rPr lang="en-US" sz="2000" b="1" i="1" dirty="0" smtClean="0">
                <a:solidFill>
                  <a:srgbClr val="060606"/>
                </a:solidFill>
                <a:latin typeface="Arial" panose="020B0604020202020204" pitchFamily="34" charset="0"/>
                <a:cs typeface="Arial" panose="020B0604020202020204" pitchFamily="34" charset="0"/>
              </a:rPr>
              <a:t>Teen </a:t>
            </a:r>
            <a:r>
              <a:rPr lang="en-US" sz="2000" b="1" i="1" dirty="0">
                <a:solidFill>
                  <a:srgbClr val="060606"/>
                </a:solidFill>
                <a:latin typeface="Arial" panose="020B0604020202020204" pitchFamily="34" charset="0"/>
                <a:cs typeface="Arial" panose="020B0604020202020204" pitchFamily="34" charset="0"/>
              </a:rPr>
              <a:t>Parents</a:t>
            </a:r>
            <a:endParaRPr lang="en-US" sz="2000" dirty="0">
              <a:solidFill>
                <a:srgbClr val="060606"/>
              </a:solidFill>
              <a:latin typeface="Arial" panose="020B0604020202020204" pitchFamily="34" charset="0"/>
              <a:cs typeface="Arial" panose="020B0604020202020204" pitchFamily="34" charset="0"/>
            </a:endParaRPr>
          </a:p>
          <a:p>
            <a:pPr marL="0" indent="0">
              <a:buNone/>
            </a:pPr>
            <a:r>
              <a:rPr lang="en-US" sz="2000" dirty="0">
                <a:solidFill>
                  <a:srgbClr val="060606"/>
                </a:solidFill>
                <a:latin typeface="Arial" panose="020B0604020202020204" pitchFamily="34" charset="0"/>
                <a:cs typeface="Arial" panose="020B0604020202020204" pitchFamily="34" charset="0"/>
              </a:rPr>
              <a:t>Teen parents ages 18 and 19, who do not have a high school diploma, may meet their work participation requirement either through the combination of Core and Non-Core activities described above, or through participation in activities that fall under the federal definition of Satisfactory School Attendance. These activities include: </a:t>
            </a:r>
          </a:p>
          <a:p>
            <a:pPr marL="857250" lvl="1" indent="-457200">
              <a:buFont typeface="+mj-lt"/>
              <a:buAutoNum type="arabicPeriod"/>
            </a:pPr>
            <a:r>
              <a:rPr lang="en-US" sz="2000" dirty="0">
                <a:solidFill>
                  <a:srgbClr val="060606"/>
                </a:solidFill>
                <a:latin typeface="Arial" panose="020B0604020202020204" pitchFamily="34" charset="0"/>
                <a:cs typeface="Arial" panose="020B0604020202020204" pitchFamily="34" charset="0"/>
              </a:rPr>
              <a:t>General Educational Development – GED</a:t>
            </a:r>
          </a:p>
          <a:p>
            <a:pPr marL="857250" lvl="1" indent="-457200">
              <a:buFont typeface="+mj-lt"/>
              <a:buAutoNum type="arabicPeriod"/>
            </a:pPr>
            <a:r>
              <a:rPr lang="en-US" sz="2000" dirty="0">
                <a:solidFill>
                  <a:srgbClr val="060606"/>
                </a:solidFill>
                <a:latin typeface="Arial" panose="020B0604020202020204" pitchFamily="34" charset="0"/>
                <a:cs typeface="Arial" panose="020B0604020202020204" pitchFamily="34" charset="0"/>
              </a:rPr>
              <a:t>High School Equivalency Diploma – HSE</a:t>
            </a:r>
          </a:p>
          <a:p>
            <a:pPr marL="857250" lvl="1" indent="-457200">
              <a:buFont typeface="+mj-lt"/>
              <a:buAutoNum type="arabicPeriod"/>
            </a:pPr>
            <a:r>
              <a:rPr lang="en-US" sz="2000" dirty="0">
                <a:solidFill>
                  <a:srgbClr val="060606"/>
                </a:solidFill>
                <a:latin typeface="Arial" panose="020B0604020202020204" pitchFamily="34" charset="0"/>
                <a:cs typeface="Arial" panose="020B0604020202020204" pitchFamily="34" charset="0"/>
              </a:rPr>
              <a:t>Regular School – K through 12</a:t>
            </a:r>
          </a:p>
        </p:txBody>
      </p:sp>
      <p:sp>
        <p:nvSpPr>
          <p:cNvPr id="4" name="Rectangle 3"/>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pic>
        <p:nvPicPr>
          <p:cNvPr id="5" name="Picture 4"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Federal Performance Measures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222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996"/>
            <a:ext cx="8229600" cy="3842881"/>
          </a:xfrm>
        </p:spPr>
        <p:txBody>
          <a:bodyPr numCol="1"/>
          <a:lstStyle/>
          <a:p>
            <a:pPr marL="0" indent="0">
              <a:buNone/>
            </a:pPr>
            <a:endParaRPr lang="en-US" sz="2000" b="1" i="1" dirty="0" smtClean="0">
              <a:solidFill>
                <a:srgbClr val="060606"/>
              </a:solidFill>
            </a:endParaRPr>
          </a:p>
          <a:p>
            <a:pPr marL="0" indent="0">
              <a:buNone/>
            </a:pPr>
            <a:r>
              <a:rPr lang="en-US" sz="2000" b="1" i="1" dirty="0" smtClean="0">
                <a:solidFill>
                  <a:srgbClr val="060606"/>
                </a:solidFill>
                <a:latin typeface="Arial" panose="020B0604020202020204" pitchFamily="34" charset="0"/>
                <a:cs typeface="Arial" panose="020B0604020202020204" pitchFamily="34" charset="0"/>
              </a:rPr>
              <a:t>Disregarded </a:t>
            </a:r>
            <a:r>
              <a:rPr lang="en-US" sz="2000" b="1" i="1" dirty="0">
                <a:solidFill>
                  <a:srgbClr val="060606"/>
                </a:solidFill>
                <a:latin typeface="Arial" panose="020B0604020202020204" pitchFamily="34" charset="0"/>
                <a:cs typeface="Arial" panose="020B0604020202020204" pitchFamily="34" charset="0"/>
              </a:rPr>
              <a:t>Participants</a:t>
            </a:r>
            <a:endParaRPr lang="en-US" sz="2000" dirty="0">
              <a:solidFill>
                <a:srgbClr val="060606"/>
              </a:solidFill>
              <a:latin typeface="Arial" panose="020B0604020202020204" pitchFamily="34" charset="0"/>
              <a:cs typeface="Arial" panose="020B0604020202020204" pitchFamily="34" charset="0"/>
            </a:endParaRPr>
          </a:p>
          <a:p>
            <a:pPr marL="0" indent="0">
              <a:buNone/>
            </a:pPr>
            <a:r>
              <a:rPr lang="en-US" sz="2000" dirty="0">
                <a:solidFill>
                  <a:srgbClr val="060606"/>
                </a:solidFill>
                <a:latin typeface="Arial" panose="020B0604020202020204" pitchFamily="34" charset="0"/>
                <a:cs typeface="Arial" panose="020B0604020202020204" pitchFamily="34" charset="0"/>
              </a:rPr>
              <a:t>The following participants are disregarded from the TANF WPR:</a:t>
            </a:r>
          </a:p>
          <a:p>
            <a:pPr marL="857250" lvl="1" indent="-457200">
              <a:buFont typeface="+mj-lt"/>
              <a:buAutoNum type="arabicPeriod"/>
            </a:pPr>
            <a:r>
              <a:rPr lang="en-US" sz="2000" dirty="0">
                <a:solidFill>
                  <a:srgbClr val="060606"/>
                </a:solidFill>
                <a:latin typeface="Arial" panose="020B0604020202020204" pitchFamily="34" charset="0"/>
                <a:cs typeface="Arial" panose="020B0604020202020204" pitchFamily="34" charset="0"/>
              </a:rPr>
              <a:t>CSJ and </a:t>
            </a:r>
            <a:r>
              <a:rPr lang="en-US" sz="2000" dirty="0" smtClean="0">
                <a:solidFill>
                  <a:srgbClr val="060606"/>
                </a:solidFill>
                <a:latin typeface="Arial" panose="020B0604020202020204" pitchFamily="34" charset="0"/>
                <a:cs typeface="Arial" panose="020B0604020202020204" pitchFamily="34" charset="0"/>
              </a:rPr>
              <a:t>W-2T </a:t>
            </a:r>
            <a:r>
              <a:rPr lang="en-US" sz="2000" dirty="0">
                <a:solidFill>
                  <a:srgbClr val="060606"/>
                </a:solidFill>
                <a:latin typeface="Arial" panose="020B0604020202020204" pitchFamily="34" charset="0"/>
                <a:cs typeface="Arial" panose="020B0604020202020204" pitchFamily="34" charset="0"/>
              </a:rPr>
              <a:t>participants who are caring for a disabled family member</a:t>
            </a:r>
          </a:p>
          <a:p>
            <a:pPr marL="857250" lvl="1" indent="-457200">
              <a:buFont typeface="+mj-lt"/>
              <a:buAutoNum type="arabicPeriod"/>
            </a:pPr>
            <a:r>
              <a:rPr lang="en-US" sz="2000" dirty="0">
                <a:solidFill>
                  <a:srgbClr val="060606"/>
                </a:solidFill>
                <a:latin typeface="Arial" panose="020B0604020202020204" pitchFamily="34" charset="0"/>
                <a:cs typeface="Arial" panose="020B0604020202020204" pitchFamily="34" charset="0"/>
              </a:rPr>
              <a:t>CMC, CSJ and </a:t>
            </a:r>
            <a:r>
              <a:rPr lang="en-US" sz="2000" dirty="0" smtClean="0">
                <a:solidFill>
                  <a:srgbClr val="060606"/>
                </a:solidFill>
                <a:latin typeface="Arial" panose="020B0604020202020204" pitchFamily="34" charset="0"/>
                <a:cs typeface="Arial" panose="020B0604020202020204" pitchFamily="34" charset="0"/>
              </a:rPr>
              <a:t>W-2T </a:t>
            </a:r>
            <a:r>
              <a:rPr lang="en-US" sz="2000" dirty="0">
                <a:solidFill>
                  <a:srgbClr val="060606"/>
                </a:solidFill>
                <a:latin typeface="Arial" panose="020B0604020202020204" pitchFamily="34" charset="0"/>
                <a:cs typeface="Arial" panose="020B0604020202020204" pitchFamily="34" charset="0"/>
              </a:rPr>
              <a:t>participants who are a single custodial parent with a child under 12 months of age. There is a 12-month lifetime limit on disregarding a family for this reason.</a:t>
            </a:r>
          </a:p>
        </p:txBody>
      </p:sp>
      <p:pic>
        <p:nvPicPr>
          <p:cNvPr id="4" name="Picture 3"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Federal Performance Measures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129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95785" cy="4525963"/>
          </a:xfrm>
        </p:spPr>
        <p:txBody>
          <a:bodyPr/>
          <a:lstStyle/>
          <a:p>
            <a:r>
              <a:rPr lang="en-US" sz="2000" dirty="0">
                <a:solidFill>
                  <a:srgbClr val="060606"/>
                </a:solidFill>
                <a:latin typeface="Arial" panose="020B0604020202020204" pitchFamily="34" charset="0"/>
                <a:cs typeface="Arial" panose="020B0604020202020204" pitchFamily="34" charset="0"/>
              </a:rPr>
              <a:t>Wisconsin Works (W-2) </a:t>
            </a:r>
            <a:r>
              <a:rPr lang="en-US" sz="2000" dirty="0" smtClean="0">
                <a:solidFill>
                  <a:srgbClr val="060606"/>
                </a:solidFill>
                <a:latin typeface="Arial" panose="020B0604020202020204" pitchFamily="34" charset="0"/>
                <a:cs typeface="Arial" panose="020B0604020202020204" pitchFamily="34" charset="0"/>
              </a:rPr>
              <a:t>Overview: </a:t>
            </a:r>
            <a:r>
              <a:rPr lang="en-US" sz="2000" dirty="0" smtClean="0">
                <a:solidFill>
                  <a:srgbClr val="060606"/>
                </a:solidFill>
                <a:latin typeface="Arial" panose="020B0604020202020204" pitchFamily="34" charset="0"/>
                <a:cs typeface="Arial" panose="020B0604020202020204" pitchFamily="34" charset="0"/>
                <a:hlinkClick r:id="rId2"/>
              </a:rPr>
              <a:t>http://dcf.wisconsin.gov/w2/wisworks.htm</a:t>
            </a:r>
            <a:endParaRPr lang="en-US" sz="2000" dirty="0" smtClean="0">
              <a:solidFill>
                <a:srgbClr val="060606"/>
              </a:solidFill>
              <a:latin typeface="Arial" panose="020B0604020202020204" pitchFamily="34" charset="0"/>
              <a:cs typeface="Arial" panose="020B0604020202020204" pitchFamily="34" charset="0"/>
            </a:endParaRPr>
          </a:p>
          <a:p>
            <a:r>
              <a:rPr lang="en-US" sz="2000" dirty="0" smtClean="0">
                <a:solidFill>
                  <a:srgbClr val="060606"/>
                </a:solidFill>
                <a:latin typeface="Arial" panose="020B0604020202020204" pitchFamily="34" charset="0"/>
                <a:cs typeface="Arial" panose="020B0604020202020204" pitchFamily="34" charset="0"/>
              </a:rPr>
              <a:t>Wisconsin Works (W-2) Partner Resources: </a:t>
            </a:r>
            <a:r>
              <a:rPr lang="en-US" sz="2000" dirty="0" smtClean="0">
                <a:solidFill>
                  <a:srgbClr val="060606"/>
                </a:solidFill>
                <a:latin typeface="Arial" panose="020B0604020202020204" pitchFamily="34" charset="0"/>
                <a:cs typeface="Arial" panose="020B0604020202020204" pitchFamily="34" charset="0"/>
                <a:hlinkClick r:id="rId3"/>
              </a:rPr>
              <a:t>http://dcf.wisconsin.gov/w2/partner.htm</a:t>
            </a:r>
            <a:endParaRPr lang="en-US" sz="2000" dirty="0" smtClean="0">
              <a:solidFill>
                <a:srgbClr val="060606"/>
              </a:solidFill>
              <a:latin typeface="Arial" panose="020B0604020202020204" pitchFamily="34" charset="0"/>
              <a:cs typeface="Arial" panose="020B0604020202020204" pitchFamily="34" charset="0"/>
            </a:endParaRPr>
          </a:p>
          <a:p>
            <a:r>
              <a:rPr lang="en-US" sz="2000" dirty="0" smtClean="0">
                <a:solidFill>
                  <a:srgbClr val="060606"/>
                </a:solidFill>
                <a:latin typeface="Arial" panose="020B0604020202020204" pitchFamily="34" charset="0"/>
                <a:cs typeface="Arial" panose="020B0604020202020204" pitchFamily="34" charset="0"/>
              </a:rPr>
              <a:t>W-2 Manual: </a:t>
            </a:r>
            <a:r>
              <a:rPr lang="en-US" sz="2000" dirty="0">
                <a:solidFill>
                  <a:srgbClr val="060606"/>
                </a:solidFill>
                <a:latin typeface="Arial" panose="020B0604020202020204" pitchFamily="34" charset="0"/>
                <a:cs typeface="Arial" panose="020B0604020202020204" pitchFamily="34" charset="0"/>
                <a:hlinkClick r:id="rId4"/>
              </a:rPr>
              <a:t>http://dcf.wisconsin.gov/w2/manual/default.htm</a:t>
            </a:r>
            <a:endParaRPr lang="en-US" sz="2000" dirty="0">
              <a:solidFill>
                <a:srgbClr val="060606"/>
              </a:solidFill>
              <a:latin typeface="Arial" panose="020B0604020202020204" pitchFamily="34" charset="0"/>
              <a:cs typeface="Arial" panose="020B0604020202020204" pitchFamily="34" charset="0"/>
            </a:endParaRPr>
          </a:p>
          <a:p>
            <a:r>
              <a:rPr lang="en-US" sz="2000" dirty="0" smtClean="0">
                <a:solidFill>
                  <a:srgbClr val="060606"/>
                </a:solidFill>
                <a:latin typeface="Arial" panose="020B0604020202020204" pitchFamily="34" charset="0"/>
                <a:cs typeface="Arial" panose="020B0604020202020204" pitchFamily="34" charset="0"/>
              </a:rPr>
              <a:t>Wisconsin </a:t>
            </a:r>
            <a:r>
              <a:rPr lang="en-US" sz="2000" dirty="0">
                <a:solidFill>
                  <a:srgbClr val="060606"/>
                </a:solidFill>
                <a:latin typeface="Arial" panose="020B0604020202020204" pitchFamily="34" charset="0"/>
                <a:cs typeface="Arial" panose="020B0604020202020204" pitchFamily="34" charset="0"/>
              </a:rPr>
              <a:t>Works (W-2) Agency Directories (Includes Interactive Agency Locator): </a:t>
            </a:r>
            <a:r>
              <a:rPr lang="en-US" sz="2000" dirty="0">
                <a:solidFill>
                  <a:srgbClr val="060606"/>
                </a:solidFill>
                <a:latin typeface="Arial" panose="020B0604020202020204" pitchFamily="34" charset="0"/>
                <a:cs typeface="Arial" panose="020B0604020202020204" pitchFamily="34" charset="0"/>
                <a:hlinkClick r:id="rId5"/>
              </a:rPr>
              <a:t>http://</a:t>
            </a:r>
            <a:r>
              <a:rPr lang="en-US" sz="2000" dirty="0" smtClean="0">
                <a:solidFill>
                  <a:srgbClr val="060606"/>
                </a:solidFill>
                <a:latin typeface="Arial" panose="020B0604020202020204" pitchFamily="34" charset="0"/>
                <a:cs typeface="Arial" panose="020B0604020202020204" pitchFamily="34" charset="0"/>
                <a:hlinkClick r:id="rId5"/>
              </a:rPr>
              <a:t>dcf.wisconsin.gov/w2/directories.htm</a:t>
            </a:r>
            <a:endParaRPr lang="en-US" sz="2000" dirty="0">
              <a:solidFill>
                <a:srgbClr val="060606"/>
              </a:solidFill>
              <a:latin typeface="Arial" panose="020B0604020202020204" pitchFamily="34" charset="0"/>
              <a:cs typeface="Arial" panose="020B0604020202020204" pitchFamily="34" charset="0"/>
            </a:endParaRPr>
          </a:p>
          <a:p>
            <a:r>
              <a:rPr lang="en-US" sz="2000" dirty="0" smtClean="0">
                <a:solidFill>
                  <a:srgbClr val="060606"/>
                </a:solidFill>
                <a:latin typeface="Arial" panose="020B0604020202020204" pitchFamily="34" charset="0"/>
                <a:cs typeface="Arial" panose="020B0604020202020204" pitchFamily="34" charset="0"/>
              </a:rPr>
              <a:t>Acronyms </a:t>
            </a:r>
            <a:r>
              <a:rPr lang="en-US" sz="2000" dirty="0">
                <a:solidFill>
                  <a:srgbClr val="060606"/>
                </a:solidFill>
                <a:latin typeface="Arial" panose="020B0604020202020204" pitchFamily="34" charset="0"/>
                <a:cs typeface="Arial" panose="020B0604020202020204" pitchFamily="34" charset="0"/>
              </a:rPr>
              <a:t>and Definitions (from the 2013 W-2 Contracts) </a:t>
            </a:r>
            <a:r>
              <a:rPr lang="en-US" sz="2000" dirty="0">
                <a:solidFill>
                  <a:srgbClr val="060606"/>
                </a:solidFill>
                <a:latin typeface="Arial" panose="020B0604020202020204" pitchFamily="34" charset="0"/>
                <a:cs typeface="Arial" panose="020B0604020202020204" pitchFamily="34" charset="0"/>
                <a:hlinkClick r:id="rId6"/>
              </a:rPr>
              <a:t>http://dcf.wisconsin.gov/w2/rfp/2013/attachments/exhibit4.pdf</a:t>
            </a:r>
            <a:endParaRPr lang="en-US" sz="2000" dirty="0">
              <a:solidFill>
                <a:srgbClr val="060606"/>
              </a:solidFill>
              <a:latin typeface="Arial" panose="020B0604020202020204" pitchFamily="34" charset="0"/>
              <a:cs typeface="Arial" panose="020B0604020202020204" pitchFamily="34" charset="0"/>
            </a:endParaRPr>
          </a:p>
          <a:p>
            <a:endParaRPr lang="en-US" dirty="0"/>
          </a:p>
        </p:txBody>
      </p:sp>
      <p:sp>
        <p:nvSpPr>
          <p:cNvPr id="4" name="Rectangle 3"/>
          <p:cNvSpPr/>
          <p:nvPr/>
        </p:nvSpPr>
        <p:spPr>
          <a:xfrm>
            <a:off x="3266984" y="6380163"/>
            <a:ext cx="5877016"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hangingPunct="1"/>
            <a:endParaRPr lang="en-US" baseline="30000" dirty="0" smtClean="0">
              <a:solidFill>
                <a:schemeClr val="bg1"/>
              </a:solidFill>
              <a:latin typeface="Arial" panose="020B0604020202020204" pitchFamily="34" charset="0"/>
              <a:cs typeface="Arial" panose="020B0604020202020204" pitchFamily="34" charset="0"/>
            </a:endParaRPr>
          </a:p>
          <a:p>
            <a:pPr algn="r" eaLnBrk="1" hangingPunct="1"/>
            <a:r>
              <a:rPr lang="en-US" baseline="30000" dirty="0" smtClean="0">
                <a:solidFill>
                  <a:schemeClr val="bg1"/>
                </a:solidFill>
                <a:latin typeface="Arial" panose="020B0604020202020204" pitchFamily="34" charset="0"/>
                <a:cs typeface="Arial" panose="020B0604020202020204" pitchFamily="34" charset="0"/>
              </a:rPr>
              <a:t>dcf.wisconsin.gov</a:t>
            </a:r>
            <a:endParaRPr lang="en-US" baseline="30000" dirty="0">
              <a:solidFill>
                <a:schemeClr val="bg1"/>
              </a:solidFill>
              <a:latin typeface="Arial" panose="020B0604020202020204" pitchFamily="34" charset="0"/>
              <a:cs typeface="Arial" panose="020B0604020202020204" pitchFamily="34" charset="0"/>
            </a:endParaRPr>
          </a:p>
        </p:txBody>
      </p:sp>
      <p:pic>
        <p:nvPicPr>
          <p:cNvPr id="5" name="Picture 4" descr="H:\Documents\DCF Logo\vert-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7" y="6007894"/>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Important Links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855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 name="TextBox 4"/>
          <p:cNvSpPr txBox="1">
            <a:spLocks noChangeArrowheads="1"/>
          </p:cNvSpPr>
          <p:nvPr/>
        </p:nvSpPr>
        <p:spPr bwMode="auto">
          <a:xfrm>
            <a:off x="211138" y="255588"/>
            <a:ext cx="866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200" dirty="0" smtClean="0">
                <a:solidFill>
                  <a:schemeClr val="bg1"/>
                </a:solidFill>
                <a:latin typeface="Arial" panose="020B0604020202020204" pitchFamily="34" charset="0"/>
                <a:cs typeface="Arial" panose="020B0604020202020204" pitchFamily="34" charset="0"/>
              </a:rPr>
              <a:t>Congressional Intent and Charge</a:t>
            </a:r>
          </a:p>
          <a:p>
            <a:pPr eaLnBrk="1" hangingPunct="1">
              <a:defRPr/>
            </a:pPr>
            <a:endParaRPr lang="en-US" sz="600" baseline="30000" dirty="0" smtClean="0">
              <a:solidFill>
                <a:schemeClr val="bg2"/>
              </a:solidFill>
              <a:latin typeface="Georgia" charset="0"/>
            </a:endParaRPr>
          </a:p>
        </p:txBody>
      </p:sp>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799" y="1460560"/>
            <a:ext cx="7763933" cy="2646878"/>
          </a:xfrm>
          <a:prstGeom prst="rect">
            <a:avLst/>
          </a:prstGeom>
        </p:spPr>
        <p:txBody>
          <a:bodyPr wrap="square">
            <a:spAutoFit/>
          </a:bodyPr>
          <a:lstStyle/>
          <a:p>
            <a:pPr marL="0" indent="0">
              <a:buNone/>
            </a:pPr>
            <a:endParaRPr lang="en-US" dirty="0" smtClean="0">
              <a:ea typeface="Calibri"/>
              <a:cs typeface="Times New Roman"/>
            </a:endParaRPr>
          </a:p>
          <a:p>
            <a:pPr marL="0" indent="0" algn="ctr">
              <a:buNone/>
            </a:pPr>
            <a:r>
              <a:rPr lang="en-US" sz="2800" dirty="0" smtClean="0">
                <a:solidFill>
                  <a:schemeClr val="bg2">
                    <a:lumMod val="10000"/>
                  </a:schemeClr>
                </a:solidFill>
                <a:latin typeface="Arial" panose="020B0604020202020204" pitchFamily="34" charset="0"/>
                <a:ea typeface="Calibri"/>
                <a:cs typeface="Arial" panose="020B0604020202020204" pitchFamily="34" charset="0"/>
              </a:rPr>
              <a:t>WHAT IS TANF?</a:t>
            </a:r>
            <a:endParaRPr lang="en-US" sz="2800" dirty="0">
              <a:solidFill>
                <a:schemeClr val="bg2">
                  <a:lumMod val="10000"/>
                </a:schemeClr>
              </a:solidFill>
              <a:latin typeface="Arial" panose="020B0604020202020204" pitchFamily="34" charset="0"/>
              <a:ea typeface="Calibri"/>
              <a:cs typeface="Arial" panose="020B0604020202020204" pitchFamily="34" charset="0"/>
            </a:endParaRPr>
          </a:p>
          <a:p>
            <a:pPr marL="0" indent="0">
              <a:buNone/>
            </a:pPr>
            <a:endParaRPr lang="en-US" sz="2000" dirty="0" smtClean="0">
              <a:solidFill>
                <a:schemeClr val="bg2">
                  <a:lumMod val="10000"/>
                </a:schemeClr>
              </a:solidFill>
              <a:latin typeface="Arial" panose="020B0604020202020204" pitchFamily="34" charset="0"/>
              <a:ea typeface="Calibri"/>
              <a:cs typeface="Arial" panose="020B0604020202020204" pitchFamily="34" charset="0"/>
            </a:endParaRPr>
          </a:p>
          <a:p>
            <a:pPr marL="0" indent="0">
              <a:buNone/>
            </a:pPr>
            <a:r>
              <a:rPr lang="en-US" sz="2000" dirty="0" smtClean="0">
                <a:solidFill>
                  <a:schemeClr val="bg2">
                    <a:lumMod val="10000"/>
                  </a:schemeClr>
                </a:solidFill>
                <a:latin typeface="Arial" panose="020B0604020202020204" pitchFamily="34" charset="0"/>
                <a:ea typeface="Calibri"/>
                <a:cs typeface="Arial" panose="020B0604020202020204" pitchFamily="34" charset="0"/>
              </a:rPr>
              <a:t>Created </a:t>
            </a:r>
            <a:r>
              <a:rPr lang="en-US" sz="2000" dirty="0">
                <a:solidFill>
                  <a:schemeClr val="bg2">
                    <a:lumMod val="10000"/>
                  </a:schemeClr>
                </a:solidFill>
                <a:latin typeface="Arial" panose="020B0604020202020204" pitchFamily="34" charset="0"/>
                <a:ea typeface="Calibri"/>
                <a:cs typeface="Arial" panose="020B0604020202020204" pitchFamily="34" charset="0"/>
              </a:rPr>
              <a:t>by the landmark welfare reform legislation in 1996, Temporary Assistance for Needy Families (TANF) is the federal program that replaced Aid to Families with Dependent Children (AFDC). In Wisconsin, TANF is administered by the Wisconsin Department of Children and Families (DCF).</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6357144"/>
            <a:ext cx="587692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 name="TextBox 4"/>
          <p:cNvSpPr txBox="1">
            <a:spLocks noChangeArrowheads="1"/>
          </p:cNvSpPr>
          <p:nvPr/>
        </p:nvSpPr>
        <p:spPr bwMode="auto">
          <a:xfrm>
            <a:off x="211138" y="255588"/>
            <a:ext cx="866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200" dirty="0" smtClean="0">
                <a:solidFill>
                  <a:schemeClr val="bg1"/>
                </a:solidFill>
                <a:latin typeface="Arial" panose="020B0604020202020204" pitchFamily="34" charset="0"/>
                <a:cs typeface="Arial" panose="020B0604020202020204" pitchFamily="34" charset="0"/>
              </a:rPr>
              <a:t>Congressional Intent and Charge</a:t>
            </a:r>
          </a:p>
          <a:p>
            <a:pPr eaLnBrk="1" hangingPunct="1">
              <a:defRPr/>
            </a:pPr>
            <a:endParaRPr lang="en-US" sz="600" baseline="30000" dirty="0" smtClean="0">
              <a:solidFill>
                <a:schemeClr val="bg2"/>
              </a:solidFill>
              <a:latin typeface="Georgia" charset="0"/>
            </a:endParaRPr>
          </a:p>
        </p:txBody>
      </p:sp>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799" y="1460560"/>
            <a:ext cx="7763933" cy="3439916"/>
          </a:xfrm>
          <a:prstGeom prst="rect">
            <a:avLst/>
          </a:prstGeom>
        </p:spPr>
        <p:txBody>
          <a:bodyPr wrap="square">
            <a:spAutoFit/>
          </a:bodyPr>
          <a:lstStyle/>
          <a:p>
            <a:pPr marL="0" indent="0">
              <a:buNone/>
            </a:pPr>
            <a:endParaRPr lang="en-US" dirty="0" smtClean="0">
              <a:ea typeface="Calibri"/>
              <a:cs typeface="Times New Roman"/>
            </a:endParaRPr>
          </a:p>
          <a:p>
            <a:pPr marL="0" indent="0" algn="ctr">
              <a:buNone/>
            </a:pPr>
            <a:r>
              <a:rPr lang="en-US" sz="2400" dirty="0" smtClean="0">
                <a:solidFill>
                  <a:schemeClr val="bg2">
                    <a:lumMod val="10000"/>
                  </a:schemeClr>
                </a:solidFill>
                <a:latin typeface="Arial" panose="020B0604020202020204" pitchFamily="34" charset="0"/>
                <a:ea typeface="Calibri"/>
                <a:cs typeface="Arial" panose="020B0604020202020204" pitchFamily="34" charset="0"/>
              </a:rPr>
              <a:t>WHAT IS TANF?</a:t>
            </a:r>
            <a:endParaRPr lang="en-US" sz="2400" dirty="0">
              <a:solidFill>
                <a:schemeClr val="bg2">
                  <a:lumMod val="10000"/>
                </a:schemeClr>
              </a:solidFill>
              <a:latin typeface="Arial" panose="020B0604020202020204" pitchFamily="34" charset="0"/>
              <a:ea typeface="Calibri"/>
              <a:cs typeface="Arial" panose="020B0604020202020204" pitchFamily="34" charset="0"/>
            </a:endParaRPr>
          </a:p>
          <a:p>
            <a:pPr marL="0" indent="0">
              <a:buNone/>
            </a:pPr>
            <a:endParaRPr lang="en-US" dirty="0" smtClean="0">
              <a:solidFill>
                <a:schemeClr val="bg2">
                  <a:lumMod val="10000"/>
                </a:schemeClr>
              </a:solidFill>
              <a:latin typeface="Arial" panose="020B0604020202020204" pitchFamily="34" charset="0"/>
              <a:ea typeface="Calibri"/>
              <a:cs typeface="Arial" panose="020B0604020202020204" pitchFamily="34" charset="0"/>
            </a:endParaRPr>
          </a:p>
          <a:p>
            <a:pPr marL="0" marR="0" indent="0">
              <a:lnSpc>
                <a:spcPct val="115000"/>
              </a:lnSpc>
              <a:spcBef>
                <a:spcPts val="0"/>
              </a:spcBef>
              <a:spcAft>
                <a:spcPts val="1000"/>
              </a:spcAft>
              <a:buNone/>
            </a:pPr>
            <a:r>
              <a:rPr lang="en-US" dirty="0">
                <a:solidFill>
                  <a:schemeClr val="bg2">
                    <a:lumMod val="10000"/>
                  </a:schemeClr>
                </a:solidFill>
                <a:latin typeface="Arial" panose="020B0604020202020204" pitchFamily="34" charset="0"/>
                <a:ea typeface="Calibri"/>
                <a:cs typeface="Arial" panose="020B0604020202020204" pitchFamily="34" charset="0"/>
              </a:rPr>
              <a:t>All TANF-funded programs must meet one of four purposes:</a:t>
            </a:r>
          </a:p>
          <a:p>
            <a:pPr marL="457200" indent="-457200">
              <a:lnSpc>
                <a:spcPct val="115000"/>
              </a:lnSpc>
              <a:spcBef>
                <a:spcPts val="0"/>
              </a:spcBef>
              <a:spcAft>
                <a:spcPts val="1000"/>
              </a:spcAft>
              <a:buFont typeface="+mj-lt"/>
              <a:buAutoNum type="arabicParenR"/>
            </a:pPr>
            <a:r>
              <a:rPr lang="en-US" dirty="0" smtClean="0">
                <a:solidFill>
                  <a:schemeClr val="bg2">
                    <a:lumMod val="10000"/>
                  </a:schemeClr>
                </a:solidFill>
                <a:latin typeface="Arial" panose="020B0604020202020204" pitchFamily="34" charset="0"/>
                <a:ea typeface="Calibri"/>
                <a:cs typeface="Arial" panose="020B0604020202020204" pitchFamily="34" charset="0"/>
              </a:rPr>
              <a:t>Provide assistance to needy families; </a:t>
            </a:r>
          </a:p>
          <a:p>
            <a:pPr marL="457200" indent="-457200">
              <a:lnSpc>
                <a:spcPct val="115000"/>
              </a:lnSpc>
              <a:spcBef>
                <a:spcPts val="0"/>
              </a:spcBef>
              <a:spcAft>
                <a:spcPts val="1000"/>
              </a:spcAft>
              <a:buFont typeface="+mj-lt"/>
              <a:buAutoNum type="arabicParenR"/>
            </a:pPr>
            <a:r>
              <a:rPr lang="en-US" dirty="0" smtClean="0">
                <a:solidFill>
                  <a:schemeClr val="bg2">
                    <a:lumMod val="10000"/>
                  </a:schemeClr>
                </a:solidFill>
                <a:latin typeface="Arial" panose="020B0604020202020204" pitchFamily="34" charset="0"/>
                <a:ea typeface="Calibri"/>
                <a:cs typeface="Arial" panose="020B0604020202020204" pitchFamily="34" charset="0"/>
              </a:rPr>
              <a:t>End the dependence of needy parents by promoting job preparation, work, and marriage;</a:t>
            </a:r>
          </a:p>
          <a:p>
            <a:pPr marL="457200" indent="-457200">
              <a:lnSpc>
                <a:spcPct val="115000"/>
              </a:lnSpc>
              <a:spcBef>
                <a:spcPts val="0"/>
              </a:spcBef>
              <a:spcAft>
                <a:spcPts val="1000"/>
              </a:spcAft>
              <a:buFont typeface="+mj-lt"/>
              <a:buAutoNum type="arabicParenR"/>
            </a:pPr>
            <a:r>
              <a:rPr lang="en-US" dirty="0" smtClean="0">
                <a:solidFill>
                  <a:schemeClr val="bg2">
                    <a:lumMod val="10000"/>
                  </a:schemeClr>
                </a:solidFill>
                <a:latin typeface="Arial" panose="020B0604020202020204" pitchFamily="34" charset="0"/>
                <a:ea typeface="Calibri"/>
                <a:cs typeface="Arial" panose="020B0604020202020204" pitchFamily="34" charset="0"/>
              </a:rPr>
              <a:t>Prevent and reduce out-of-wedlock pregnancies; and </a:t>
            </a:r>
          </a:p>
          <a:p>
            <a:pPr marL="457200" indent="-457200">
              <a:lnSpc>
                <a:spcPct val="115000"/>
              </a:lnSpc>
              <a:spcBef>
                <a:spcPts val="0"/>
              </a:spcBef>
              <a:spcAft>
                <a:spcPts val="1000"/>
              </a:spcAft>
              <a:buFont typeface="+mj-lt"/>
              <a:buAutoNum type="arabicParenR"/>
            </a:pPr>
            <a:r>
              <a:rPr lang="en-US" dirty="0" smtClean="0">
                <a:solidFill>
                  <a:schemeClr val="bg2">
                    <a:lumMod val="10000"/>
                  </a:schemeClr>
                </a:solidFill>
                <a:latin typeface="Arial" panose="020B0604020202020204" pitchFamily="34" charset="0"/>
                <a:ea typeface="Calibri"/>
                <a:cs typeface="Arial" panose="020B0604020202020204" pitchFamily="34" charset="0"/>
              </a:rPr>
              <a:t>Encourage the formation and maintenance of two-parent families.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6357144"/>
            <a:ext cx="587692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29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 name="TextBox 4"/>
          <p:cNvSpPr txBox="1">
            <a:spLocks noChangeArrowheads="1"/>
          </p:cNvSpPr>
          <p:nvPr/>
        </p:nvSpPr>
        <p:spPr bwMode="auto">
          <a:xfrm>
            <a:off x="211138" y="255588"/>
            <a:ext cx="866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200" dirty="0" smtClean="0">
                <a:solidFill>
                  <a:schemeClr val="bg1"/>
                </a:solidFill>
                <a:latin typeface="Arial" panose="020B0604020202020204" pitchFamily="34" charset="0"/>
                <a:cs typeface="Arial" panose="020B0604020202020204" pitchFamily="34" charset="0"/>
              </a:rPr>
              <a:t>Congressional Intent and Charge</a:t>
            </a:r>
          </a:p>
          <a:p>
            <a:pPr eaLnBrk="1" hangingPunct="1">
              <a:defRPr/>
            </a:pPr>
            <a:endParaRPr lang="en-US" sz="600" baseline="30000" dirty="0" smtClean="0">
              <a:solidFill>
                <a:schemeClr val="bg2"/>
              </a:solidFill>
              <a:latin typeface="Georgia" charset="0"/>
            </a:endParaRPr>
          </a:p>
        </p:txBody>
      </p:sp>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799" y="1460560"/>
            <a:ext cx="7763933" cy="3200876"/>
          </a:xfrm>
          <a:prstGeom prst="rect">
            <a:avLst/>
          </a:prstGeom>
        </p:spPr>
        <p:txBody>
          <a:bodyPr wrap="square">
            <a:spAutoFit/>
          </a:bodyPr>
          <a:lstStyle/>
          <a:p>
            <a:pPr marL="0" indent="0">
              <a:buNone/>
            </a:pPr>
            <a:endParaRPr lang="en-US" dirty="0" smtClean="0">
              <a:ea typeface="Calibri"/>
              <a:cs typeface="Times New Roman"/>
            </a:endParaRPr>
          </a:p>
          <a:p>
            <a:pPr marL="0" indent="0" algn="ctr">
              <a:buNone/>
            </a:pPr>
            <a:endParaRPr lang="en-US" sz="2800" dirty="0" smtClean="0">
              <a:solidFill>
                <a:schemeClr val="bg2">
                  <a:lumMod val="10000"/>
                </a:schemeClr>
              </a:solidFill>
              <a:ea typeface="Calibri"/>
              <a:cs typeface="Times New Roman"/>
            </a:endParaRPr>
          </a:p>
          <a:p>
            <a:pPr marL="0" indent="0" algn="ctr">
              <a:buNone/>
            </a:pPr>
            <a:endParaRPr lang="en-US" sz="2800" dirty="0" smtClean="0">
              <a:solidFill>
                <a:schemeClr val="bg2">
                  <a:lumMod val="10000"/>
                </a:schemeClr>
              </a:solidFill>
              <a:ea typeface="Calibri"/>
              <a:cs typeface="Times New Roman"/>
            </a:endParaRPr>
          </a:p>
          <a:p>
            <a:pPr marL="0" indent="0" algn="ctr">
              <a:buNone/>
            </a:pPr>
            <a:r>
              <a:rPr lang="en-US" sz="2800" dirty="0" smtClean="0">
                <a:solidFill>
                  <a:schemeClr val="bg2">
                    <a:lumMod val="10000"/>
                  </a:schemeClr>
                </a:solidFill>
                <a:ea typeface="Calibri"/>
                <a:cs typeface="Times New Roman"/>
              </a:rPr>
              <a:t>WHAT IS W-2?</a:t>
            </a:r>
            <a:endParaRPr lang="en-US" sz="2800" dirty="0">
              <a:solidFill>
                <a:schemeClr val="bg2">
                  <a:lumMod val="10000"/>
                </a:schemeClr>
              </a:solidFill>
              <a:ea typeface="Calibri"/>
              <a:cs typeface="Times New Roman"/>
            </a:endParaRPr>
          </a:p>
          <a:p>
            <a:pPr marL="0" indent="0">
              <a:buNone/>
            </a:pPr>
            <a:endParaRPr lang="en-US" sz="2000" dirty="0" smtClean="0">
              <a:solidFill>
                <a:schemeClr val="bg2">
                  <a:lumMod val="10000"/>
                </a:schemeClr>
              </a:solidFill>
              <a:ea typeface="Calibri"/>
              <a:cs typeface="Times New Roman"/>
            </a:endParaRPr>
          </a:p>
          <a:p>
            <a:pPr marL="0" indent="0">
              <a:buNone/>
            </a:pPr>
            <a:endParaRPr lang="en-US" sz="2000" dirty="0" smtClean="0">
              <a:solidFill>
                <a:schemeClr val="bg2">
                  <a:lumMod val="10000"/>
                </a:schemeClr>
              </a:solidFill>
              <a:ea typeface="Calibri"/>
              <a:cs typeface="Times New Roman"/>
            </a:endParaRPr>
          </a:p>
          <a:p>
            <a:pPr marL="0" indent="0">
              <a:buNone/>
            </a:pPr>
            <a:r>
              <a:rPr lang="en-US" sz="2000" dirty="0" smtClean="0">
                <a:solidFill>
                  <a:schemeClr val="bg2">
                    <a:lumMod val="10000"/>
                  </a:schemeClr>
                </a:solidFill>
                <a:ea typeface="Calibri"/>
                <a:cs typeface="Times New Roman"/>
              </a:rPr>
              <a:t>One of Wisconsin’s TANF program’s </a:t>
            </a:r>
            <a:r>
              <a:rPr lang="en-US" sz="2000" dirty="0">
                <a:solidFill>
                  <a:schemeClr val="bg2">
                    <a:lumMod val="10000"/>
                  </a:schemeClr>
                </a:solidFill>
                <a:ea typeface="Calibri"/>
                <a:cs typeface="Times New Roman"/>
              </a:rPr>
              <a:t>is Wisconsin Works (W-2), which provides temporary financial assistance and employment preparation services for low income families with children.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6357144"/>
            <a:ext cx="587692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258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 name="TextBox 4"/>
          <p:cNvSpPr txBox="1">
            <a:spLocks noChangeArrowheads="1"/>
          </p:cNvSpPr>
          <p:nvPr/>
        </p:nvSpPr>
        <p:spPr bwMode="auto">
          <a:xfrm>
            <a:off x="211138" y="245866"/>
            <a:ext cx="866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200" dirty="0" smtClean="0">
                <a:solidFill>
                  <a:schemeClr val="bg1"/>
                </a:solidFill>
                <a:latin typeface="Arial" panose="020B0604020202020204" pitchFamily="34" charset="0"/>
                <a:cs typeface="Arial" panose="020B0604020202020204" pitchFamily="34" charset="0"/>
              </a:rPr>
              <a:t>Background Information</a:t>
            </a:r>
          </a:p>
          <a:p>
            <a:pPr eaLnBrk="1" hangingPunct="1">
              <a:defRPr/>
            </a:pPr>
            <a:endParaRPr lang="en-US" sz="600" baseline="30000" dirty="0" smtClean="0">
              <a:solidFill>
                <a:schemeClr val="bg2"/>
              </a:solidFill>
              <a:latin typeface="Georgia" charset="0"/>
            </a:endParaRPr>
          </a:p>
        </p:txBody>
      </p:sp>
      <p:pic>
        <p:nvPicPr>
          <p:cNvPr id="2"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799" y="1460560"/>
            <a:ext cx="7763933" cy="4016484"/>
          </a:xfrm>
          <a:prstGeom prst="rect">
            <a:avLst/>
          </a:prstGeom>
        </p:spPr>
        <p:txBody>
          <a:bodyPr wrap="square">
            <a:spAutoFit/>
          </a:bodyPr>
          <a:lstStyle/>
          <a:p>
            <a:pPr marL="285750" indent="-285750">
              <a:buFont typeface="Arial" panose="020B0604020202020204" pitchFamily="34" charset="0"/>
              <a:buChar char="•"/>
            </a:pPr>
            <a:r>
              <a:rPr lang="en-US" sz="1700" dirty="0">
                <a:solidFill>
                  <a:srgbClr val="060606"/>
                </a:solidFill>
              </a:rPr>
              <a:t>Under W-2, there is no entitlement to assistance. The program is available to low-income parents with minor children who meet eligibility requirements and who are willing to work to their ability. </a:t>
            </a:r>
            <a:endParaRPr lang="en-US" sz="1700" dirty="0" smtClean="0">
              <a:solidFill>
                <a:srgbClr val="060606"/>
              </a:solidFill>
            </a:endParaRPr>
          </a:p>
          <a:p>
            <a:pPr marL="285750" indent="-285750">
              <a:buFont typeface="Arial" panose="020B0604020202020204" pitchFamily="34" charset="0"/>
              <a:buChar char="•"/>
            </a:pPr>
            <a:endParaRPr lang="en-US" sz="1700" dirty="0">
              <a:solidFill>
                <a:srgbClr val="060606"/>
              </a:solidFill>
            </a:endParaRPr>
          </a:p>
          <a:p>
            <a:pPr marL="285750" indent="-285750">
              <a:buFont typeface="Arial" panose="020B0604020202020204" pitchFamily="34" charset="0"/>
              <a:buChar char="•"/>
            </a:pPr>
            <a:r>
              <a:rPr lang="en-US" sz="1700" dirty="0" smtClean="0">
                <a:solidFill>
                  <a:srgbClr val="060606"/>
                </a:solidFill>
              </a:rPr>
              <a:t>Each </a:t>
            </a:r>
            <a:r>
              <a:rPr lang="en-US" sz="1700" dirty="0">
                <a:solidFill>
                  <a:srgbClr val="060606"/>
                </a:solidFill>
              </a:rPr>
              <a:t>W-2 eligible participant meets with a Financial and Employment Planner (FEP), who helps the individual develop an employability plan. </a:t>
            </a:r>
            <a:endParaRPr lang="en-US" sz="1700" dirty="0" smtClean="0">
              <a:solidFill>
                <a:srgbClr val="060606"/>
              </a:solidFill>
            </a:endParaRPr>
          </a:p>
          <a:p>
            <a:endParaRPr lang="en-US" sz="1700" dirty="0">
              <a:solidFill>
                <a:srgbClr val="060606"/>
              </a:solidFill>
            </a:endParaRPr>
          </a:p>
          <a:p>
            <a:pPr marL="285750" indent="-285750">
              <a:buFont typeface="Arial" panose="020B0604020202020204" pitchFamily="34" charset="0"/>
              <a:buChar char="•"/>
            </a:pPr>
            <a:r>
              <a:rPr lang="en-US" sz="1700" dirty="0">
                <a:solidFill>
                  <a:srgbClr val="060606"/>
                </a:solidFill>
              </a:rPr>
              <a:t>There are 8 </a:t>
            </a:r>
            <a:r>
              <a:rPr lang="en-US" sz="1700" dirty="0" smtClean="0">
                <a:solidFill>
                  <a:srgbClr val="060606"/>
                </a:solidFill>
              </a:rPr>
              <a:t>W-2 agencies </a:t>
            </a:r>
            <a:r>
              <a:rPr lang="en-US" sz="1700" dirty="0">
                <a:solidFill>
                  <a:srgbClr val="060606"/>
                </a:solidFill>
              </a:rPr>
              <a:t>in Wisconsin consisting of a mix of private for-profit and private non-profit organizations. All W-2 agencies are either co-located or electronically linked to Wisconsin Job Centers for access to career planning, job placement and advancement, and training at the local level</a:t>
            </a:r>
            <a:r>
              <a:rPr lang="en-US" sz="1700" dirty="0" smtClean="0">
                <a:solidFill>
                  <a:srgbClr val="060606"/>
                </a:solidFill>
              </a:rPr>
              <a:t>.</a:t>
            </a:r>
          </a:p>
          <a:p>
            <a:endParaRPr lang="en-US" sz="1700" dirty="0">
              <a:solidFill>
                <a:srgbClr val="060606"/>
              </a:solidFill>
            </a:endParaRPr>
          </a:p>
          <a:p>
            <a:pPr marL="285750" indent="-285750">
              <a:buFont typeface="Arial" panose="020B0604020202020204" pitchFamily="34" charset="0"/>
              <a:buChar char="•"/>
            </a:pPr>
            <a:r>
              <a:rPr lang="en-US" sz="1700" dirty="0">
                <a:solidFill>
                  <a:srgbClr val="060606"/>
                </a:solidFill>
              </a:rPr>
              <a:t>The cumulative total number of months an individual may receive benefits under the W-2 program is 60 months </a:t>
            </a:r>
            <a:r>
              <a:rPr lang="en-US" sz="1700" dirty="0" smtClean="0">
                <a:solidFill>
                  <a:srgbClr val="060606"/>
                </a:solidFill>
              </a:rPr>
              <a:t>(will change </a:t>
            </a:r>
            <a:r>
              <a:rPr lang="en-US" sz="1700" dirty="0">
                <a:solidFill>
                  <a:srgbClr val="060606"/>
                </a:solidFill>
              </a:rPr>
              <a:t>to 48 months).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6357144"/>
            <a:ext cx="587692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840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356838" y="1372658"/>
            <a:ext cx="8558561"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indent="-285750">
              <a:buFont typeface="Arial" panose="020B0604020202020204" pitchFamily="34" charset="0"/>
              <a:buChar char="•"/>
            </a:pPr>
            <a:r>
              <a:rPr lang="en-US" dirty="0">
                <a:solidFill>
                  <a:srgbClr val="060606"/>
                </a:solidFill>
              </a:rPr>
              <a:t>To be eligible for W-2 services for any month, applicants must meet the following </a:t>
            </a:r>
            <a:r>
              <a:rPr lang="en-US" dirty="0" smtClean="0">
                <a:solidFill>
                  <a:srgbClr val="060606"/>
                </a:solidFill>
              </a:rPr>
              <a:t>eligibility criteria:</a:t>
            </a:r>
          </a:p>
          <a:p>
            <a:endParaRPr lang="en-US" dirty="0">
              <a:solidFill>
                <a:srgbClr val="060606"/>
              </a:solidFill>
            </a:endParaRPr>
          </a:p>
          <a:p>
            <a:pPr marL="742950" lvl="1" indent="-285750">
              <a:buFont typeface="Arial" panose="020B0604020202020204" pitchFamily="34" charset="0"/>
              <a:buChar char="•"/>
            </a:pPr>
            <a:r>
              <a:rPr lang="en-US" dirty="0">
                <a:solidFill>
                  <a:srgbClr val="060606"/>
                </a:solidFill>
              </a:rPr>
              <a:t>Non-financial (W-2 Manual </a:t>
            </a:r>
            <a:r>
              <a:rPr lang="en-US" b="1" dirty="0">
                <a:ln w="12700">
                  <a:solidFill>
                    <a:schemeClr val="tx2">
                      <a:satMod val="155000"/>
                    </a:schemeClr>
                  </a:solidFill>
                  <a:prstDash val="solid"/>
                </a:ln>
                <a:solidFill>
                  <a:srgbClr val="060606"/>
                </a:solidFill>
                <a:effectLst>
                  <a:outerShdw blurRad="41275" dist="20320" dir="1800000" algn="tl" rotWithShape="0">
                    <a:srgbClr val="000000">
                      <a:alpha val="40000"/>
                    </a:srgbClr>
                  </a:outerShdw>
                </a:effectLst>
                <a:hlinkClick r:id="rId2"/>
              </a:rPr>
              <a:t>Section 2.2</a:t>
            </a:r>
            <a:r>
              <a:rPr lang="en-US" dirty="0">
                <a:solidFill>
                  <a:srgbClr val="060606"/>
                </a:solidFill>
              </a:rPr>
              <a:t>)</a:t>
            </a:r>
          </a:p>
          <a:p>
            <a:pPr marL="1200150" lvl="2" indent="-285750">
              <a:buFont typeface="Arial" panose="020B0604020202020204" pitchFamily="34" charset="0"/>
              <a:buChar char="•"/>
            </a:pPr>
            <a:r>
              <a:rPr lang="en-US" dirty="0">
                <a:solidFill>
                  <a:srgbClr val="060606"/>
                </a:solidFill>
              </a:rPr>
              <a:t>Be a custodial parent.</a:t>
            </a:r>
          </a:p>
          <a:p>
            <a:pPr marL="1200150" lvl="2" indent="-285750">
              <a:buFont typeface="Arial" panose="020B0604020202020204" pitchFamily="34" charset="0"/>
              <a:buChar char="•"/>
            </a:pPr>
            <a:r>
              <a:rPr lang="en-US" dirty="0">
                <a:solidFill>
                  <a:srgbClr val="060606"/>
                </a:solidFill>
              </a:rPr>
              <a:t>Be 18 years of age or older.</a:t>
            </a:r>
          </a:p>
          <a:p>
            <a:pPr marL="1200150" lvl="2" indent="-285750">
              <a:buFont typeface="Arial" panose="020B0604020202020204" pitchFamily="34" charset="0"/>
              <a:buChar char="•"/>
            </a:pPr>
            <a:r>
              <a:rPr lang="en-US" dirty="0">
                <a:solidFill>
                  <a:srgbClr val="060606"/>
                </a:solidFill>
              </a:rPr>
              <a:t>Be a U.S. citizen or qualified non-citizen.</a:t>
            </a:r>
          </a:p>
          <a:p>
            <a:pPr marL="1200150" lvl="2" indent="-285750">
              <a:buFont typeface="Arial" panose="020B0604020202020204" pitchFamily="34" charset="0"/>
              <a:buChar char="•"/>
            </a:pPr>
            <a:r>
              <a:rPr lang="en-US" dirty="0">
                <a:solidFill>
                  <a:srgbClr val="060606"/>
                </a:solidFill>
              </a:rPr>
              <a:t>Be a resident of Wisconsin.</a:t>
            </a:r>
          </a:p>
          <a:p>
            <a:pPr marL="1200150" lvl="2" indent="-285750">
              <a:buFont typeface="Arial" panose="020B0604020202020204" pitchFamily="34" charset="0"/>
              <a:buChar char="•"/>
            </a:pPr>
            <a:r>
              <a:rPr lang="en-US" dirty="0">
                <a:solidFill>
                  <a:srgbClr val="060606"/>
                </a:solidFill>
              </a:rPr>
              <a:t>Cooperate with requirements of the state/W-2 Agency. </a:t>
            </a:r>
            <a:endParaRPr lang="en-US" dirty="0" smtClean="0">
              <a:solidFill>
                <a:srgbClr val="060606"/>
              </a:solidFill>
            </a:endParaRPr>
          </a:p>
          <a:p>
            <a:pPr marL="1200150" lvl="2" indent="-285750">
              <a:buFont typeface="Arial" panose="020B0604020202020204" pitchFamily="34" charset="0"/>
              <a:buChar char="•"/>
            </a:pPr>
            <a:r>
              <a:rPr lang="en-US" dirty="0" smtClean="0">
                <a:solidFill>
                  <a:srgbClr val="060606"/>
                </a:solidFill>
              </a:rPr>
              <a:t>Have no other W-2 Group member participating in a W-2 employment position. </a:t>
            </a:r>
          </a:p>
          <a:p>
            <a:pPr marL="914400" lvl="2" indent="0"/>
            <a:endParaRPr lang="en-US" dirty="0">
              <a:solidFill>
                <a:srgbClr val="060606"/>
              </a:solidFill>
            </a:endParaRPr>
          </a:p>
          <a:p>
            <a:pPr marL="742950" lvl="1" indent="-285750">
              <a:buFont typeface="Arial" panose="020B0604020202020204" pitchFamily="34" charset="0"/>
              <a:buChar char="•"/>
            </a:pPr>
            <a:r>
              <a:rPr lang="en-US" dirty="0">
                <a:solidFill>
                  <a:srgbClr val="060606"/>
                </a:solidFill>
              </a:rPr>
              <a:t>Financial (W-2 Manual </a:t>
            </a:r>
            <a:r>
              <a:rPr lang="en-US" b="1" dirty="0">
                <a:ln w="12700">
                  <a:solidFill>
                    <a:schemeClr val="tx2">
                      <a:satMod val="155000"/>
                    </a:schemeClr>
                  </a:solidFill>
                  <a:prstDash val="solid"/>
                </a:ln>
                <a:solidFill>
                  <a:srgbClr val="060606"/>
                </a:solidFill>
                <a:effectLst>
                  <a:outerShdw blurRad="41275" dist="20320" dir="1800000" algn="tl" rotWithShape="0">
                    <a:srgbClr val="000000">
                      <a:alpha val="40000"/>
                    </a:srgbClr>
                  </a:outerShdw>
                </a:effectLst>
                <a:hlinkClick r:id="rId3"/>
              </a:rPr>
              <a:t>Section 3.1</a:t>
            </a:r>
            <a:r>
              <a:rPr lang="en-US" dirty="0">
                <a:solidFill>
                  <a:srgbClr val="060606"/>
                </a:solidFill>
              </a:rPr>
              <a:t>)</a:t>
            </a:r>
          </a:p>
          <a:p>
            <a:pPr marL="1200150" lvl="2" indent="-285750">
              <a:buFont typeface="Arial" panose="020B0604020202020204" pitchFamily="34" charset="0"/>
              <a:buChar char="•"/>
            </a:pPr>
            <a:r>
              <a:rPr lang="en-US" dirty="0">
                <a:solidFill>
                  <a:srgbClr val="060606"/>
                </a:solidFill>
              </a:rPr>
              <a:t>Have a total countable income of less than or equal to 115% of the Federal Poverty Level (FPL).</a:t>
            </a:r>
          </a:p>
          <a:p>
            <a:pPr marL="1200150" lvl="2" indent="-285750">
              <a:buFont typeface="Arial" panose="020B0604020202020204" pitchFamily="34" charset="0"/>
              <a:buChar char="•"/>
            </a:pPr>
            <a:r>
              <a:rPr lang="en-US" dirty="0">
                <a:solidFill>
                  <a:srgbClr val="060606"/>
                </a:solidFill>
              </a:rPr>
              <a:t>Have total countable assets equal to or less than $2,500 in combined Equity Value </a:t>
            </a:r>
          </a:p>
        </p:txBody>
      </p:sp>
      <p:sp>
        <p:nvSpPr>
          <p:cNvPr id="8" name="Rectangle 7"/>
          <p:cNvSpPr/>
          <p:nvPr/>
        </p:nvSpPr>
        <p:spPr>
          <a:xfrm>
            <a:off x="3240088" y="6380163"/>
            <a:ext cx="5903912"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8"/>
          <p:cNvSpPr txBox="1">
            <a:spLocks noChangeArrowheads="1"/>
          </p:cNvSpPr>
          <p:nvPr/>
        </p:nvSpPr>
        <p:spPr bwMode="auto">
          <a:xfrm>
            <a:off x="6773863" y="6411913"/>
            <a:ext cx="2370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dirty="0">
                <a:solidFill>
                  <a:schemeClr val="bg1"/>
                </a:solidFill>
                <a:cs typeface="Arial" charset="0"/>
              </a:rPr>
              <a:t>dcf.wisconsin.gov</a:t>
            </a:r>
          </a:p>
        </p:txBody>
      </p:sp>
      <p:pic>
        <p:nvPicPr>
          <p:cNvPr id="6" name="Picture 7" descr="H:\Documents\DCF Logo\vert-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356838" y="123825"/>
            <a:ext cx="8423178" cy="93345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en-US" sz="3600" dirty="0" smtClean="0">
                <a:latin typeface="Arial" panose="020B0604020202020204" pitchFamily="34" charset="0"/>
                <a:cs typeface="Arial" panose="020B0604020202020204" pitchFamily="34" charset="0"/>
              </a:rPr>
              <a:t>Eligibility Criteria</a:t>
            </a:r>
            <a:endParaRPr lang="en-US"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1144783" y="1663944"/>
            <a:ext cx="728463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indent="-285750">
              <a:buFont typeface="Arial" panose="020B0604020202020204" pitchFamily="34" charset="0"/>
              <a:buChar char="•"/>
            </a:pPr>
            <a:r>
              <a:rPr lang="en-US" b="1" dirty="0">
                <a:solidFill>
                  <a:srgbClr val="060606"/>
                </a:solidFill>
              </a:rPr>
              <a:t>C</a:t>
            </a:r>
            <a:r>
              <a:rPr lang="en-US" dirty="0">
                <a:solidFill>
                  <a:srgbClr val="060606"/>
                </a:solidFill>
              </a:rPr>
              <a:t>ommunity </a:t>
            </a:r>
            <a:r>
              <a:rPr lang="en-US" b="1" dirty="0">
                <a:solidFill>
                  <a:srgbClr val="060606"/>
                </a:solidFill>
              </a:rPr>
              <a:t>S</a:t>
            </a:r>
            <a:r>
              <a:rPr lang="en-US" dirty="0">
                <a:solidFill>
                  <a:srgbClr val="060606"/>
                </a:solidFill>
              </a:rPr>
              <a:t>ervice </a:t>
            </a:r>
            <a:r>
              <a:rPr lang="en-US" b="1" dirty="0">
                <a:solidFill>
                  <a:srgbClr val="060606"/>
                </a:solidFill>
              </a:rPr>
              <a:t>J</a:t>
            </a:r>
            <a:r>
              <a:rPr lang="en-US" dirty="0">
                <a:solidFill>
                  <a:srgbClr val="060606"/>
                </a:solidFill>
              </a:rPr>
              <a:t>obs (CSJ</a:t>
            </a:r>
            <a:r>
              <a:rPr lang="en-US" dirty="0" smtClean="0">
                <a:solidFill>
                  <a:srgbClr val="060606"/>
                </a:solidFill>
              </a:rPr>
              <a:t>)</a:t>
            </a:r>
          </a:p>
          <a:p>
            <a:endParaRPr lang="en-US" dirty="0">
              <a:solidFill>
                <a:srgbClr val="060606"/>
              </a:solidFill>
            </a:endParaRPr>
          </a:p>
          <a:p>
            <a:pPr marL="285750" indent="-285750">
              <a:buFont typeface="Arial" panose="020B0604020202020204" pitchFamily="34" charset="0"/>
              <a:buChar char="•"/>
            </a:pPr>
            <a:r>
              <a:rPr lang="en-US" b="1" dirty="0" smtClean="0">
                <a:solidFill>
                  <a:srgbClr val="060606"/>
                </a:solidFill>
              </a:rPr>
              <a:t>W-2T</a:t>
            </a:r>
            <a:r>
              <a:rPr lang="en-US" dirty="0" smtClean="0">
                <a:solidFill>
                  <a:srgbClr val="060606"/>
                </a:solidFill>
              </a:rPr>
              <a:t>ransitions (W-2T)</a:t>
            </a:r>
            <a:endParaRPr lang="en-US" dirty="0" smtClean="0">
              <a:solidFill>
                <a:srgbClr val="060606"/>
              </a:solidFill>
            </a:endParaRPr>
          </a:p>
          <a:p>
            <a:endParaRPr lang="en-US" dirty="0">
              <a:solidFill>
                <a:srgbClr val="060606"/>
              </a:solidFill>
            </a:endParaRPr>
          </a:p>
          <a:p>
            <a:pPr marL="285750" indent="-285750">
              <a:buFont typeface="Arial" panose="020B0604020202020204" pitchFamily="34" charset="0"/>
              <a:buChar char="•"/>
            </a:pPr>
            <a:r>
              <a:rPr lang="en-US" b="1" dirty="0">
                <a:solidFill>
                  <a:srgbClr val="060606"/>
                </a:solidFill>
              </a:rPr>
              <a:t>A</a:t>
            </a:r>
            <a:r>
              <a:rPr lang="en-US" dirty="0">
                <a:solidFill>
                  <a:srgbClr val="060606"/>
                </a:solidFill>
              </a:rPr>
              <a:t>t </a:t>
            </a:r>
            <a:r>
              <a:rPr lang="en-US" b="1" dirty="0">
                <a:solidFill>
                  <a:srgbClr val="060606"/>
                </a:solidFill>
              </a:rPr>
              <a:t>R</a:t>
            </a:r>
            <a:r>
              <a:rPr lang="en-US" dirty="0">
                <a:solidFill>
                  <a:srgbClr val="060606"/>
                </a:solidFill>
              </a:rPr>
              <a:t>isk </a:t>
            </a:r>
            <a:r>
              <a:rPr lang="en-US" b="1" dirty="0">
                <a:solidFill>
                  <a:srgbClr val="060606"/>
                </a:solidFill>
              </a:rPr>
              <a:t>P</a:t>
            </a:r>
            <a:r>
              <a:rPr lang="en-US" dirty="0">
                <a:solidFill>
                  <a:srgbClr val="060606"/>
                </a:solidFill>
              </a:rPr>
              <a:t>regnancies (ARP</a:t>
            </a:r>
            <a:r>
              <a:rPr lang="en-US" dirty="0" smtClean="0">
                <a:solidFill>
                  <a:srgbClr val="060606"/>
                </a:solidFill>
              </a:rPr>
              <a:t>)</a:t>
            </a:r>
          </a:p>
          <a:p>
            <a:endParaRPr lang="en-US" dirty="0">
              <a:solidFill>
                <a:srgbClr val="060606"/>
              </a:solidFill>
            </a:endParaRPr>
          </a:p>
          <a:p>
            <a:pPr marL="285750" indent="-285750">
              <a:buFont typeface="Arial" panose="020B0604020202020204" pitchFamily="34" charset="0"/>
              <a:buChar char="•"/>
            </a:pPr>
            <a:r>
              <a:rPr lang="en-US" dirty="0" smtClean="0">
                <a:solidFill>
                  <a:srgbClr val="060606"/>
                </a:solidFill>
              </a:rPr>
              <a:t>Custodial Parent of an Infant (CMC)</a:t>
            </a:r>
            <a:endParaRPr lang="en-US" dirty="0">
              <a:solidFill>
                <a:srgbClr val="060606"/>
              </a:solidFill>
            </a:endParaRPr>
          </a:p>
        </p:txBody>
      </p:sp>
      <p:sp>
        <p:nvSpPr>
          <p:cNvPr id="9" name="Rectangle 8"/>
          <p:cNvSpPr/>
          <p:nvPr/>
        </p:nvSpPr>
        <p:spPr>
          <a:xfrm>
            <a:off x="3275860" y="6380163"/>
            <a:ext cx="5868139" cy="2587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4" name="TextBox 9"/>
          <p:cNvSpPr txBox="1">
            <a:spLocks noChangeArrowheads="1"/>
          </p:cNvSpPr>
          <p:nvPr/>
        </p:nvSpPr>
        <p:spPr bwMode="auto">
          <a:xfrm>
            <a:off x="6700838" y="6407150"/>
            <a:ext cx="244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baseline="30000">
                <a:solidFill>
                  <a:schemeClr val="bg1"/>
                </a:solidFill>
                <a:cs typeface="Arial" charset="0"/>
              </a:rPr>
              <a:t>dcf.wisconsin.gov</a:t>
            </a:r>
          </a:p>
        </p:txBody>
      </p:sp>
      <p:sp>
        <p:nvSpPr>
          <p:cNvPr id="10" name="Title 1"/>
          <p:cNvSpPr txBox="1">
            <a:spLocks/>
          </p:cNvSpPr>
          <p:nvPr/>
        </p:nvSpPr>
        <p:spPr bwMode="auto">
          <a:xfrm>
            <a:off x="225425" y="123825"/>
            <a:ext cx="882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endParaRPr lang="en-US" sz="4000" dirty="0">
              <a:solidFill>
                <a:srgbClr val="FF0000"/>
              </a:solidFill>
              <a:effectLst>
                <a:outerShdw blurRad="38100" dist="38100" dir="2700000" algn="tl">
                  <a:srgbClr val="000000">
                    <a:alpha val="43137"/>
                  </a:srgbClr>
                </a:outerShdw>
              </a:effectLst>
            </a:endParaRPr>
          </a:p>
        </p:txBody>
      </p:sp>
      <p:pic>
        <p:nvPicPr>
          <p:cNvPr id="8" name="Picture 7" descr="H:\Documents\DCF Logo\ver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984875"/>
            <a:ext cx="30305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28588" y="139700"/>
            <a:ext cx="8867775" cy="1155700"/>
          </a:xfrm>
          <a:prstGeom prst="rect">
            <a:avLst/>
          </a:prstGeom>
          <a:solidFill>
            <a:srgbClr val="DF0025">
              <a:alpha val="9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3600" dirty="0" smtClean="0">
                <a:latin typeface="Arial" panose="020B0604020202020204" pitchFamily="34" charset="0"/>
                <a:cs typeface="Arial" panose="020B0604020202020204" pitchFamily="34" charset="0"/>
              </a:rPr>
              <a:t>Paid Placements </a:t>
            </a:r>
            <a:endParaRPr lang="en-US"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CF">
      <a:dk1>
        <a:srgbClr val="C7C7C7"/>
      </a:dk1>
      <a:lt1>
        <a:sysClr val="window" lastClr="FFFFFF"/>
      </a:lt1>
      <a:dk2>
        <a:srgbClr val="1F497D"/>
      </a:dk2>
      <a:lt2>
        <a:srgbClr val="FFEFAA"/>
      </a:lt2>
      <a:accent1>
        <a:srgbClr val="D01C23"/>
      </a:accent1>
      <a:accent2>
        <a:srgbClr val="910615"/>
      </a:accent2>
      <a:accent3>
        <a:srgbClr val="E66822"/>
      </a:accent3>
      <a:accent4>
        <a:srgbClr val="B34D19"/>
      </a:accent4>
      <a:accent5>
        <a:srgbClr val="304184"/>
      </a:accent5>
      <a:accent6>
        <a:srgbClr val="3188F7"/>
      </a:accent6>
      <a:hlink>
        <a:srgbClr val="F6B227"/>
      </a:hlink>
      <a:folHlink>
        <a:srgbClr val="6860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2123</TotalTime>
  <Words>2664</Words>
  <Application>Microsoft Office PowerPoint</Application>
  <PresentationFormat>On-screen Show (4:3)</PresentationFormat>
  <Paragraphs>348</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Calibri</vt:lpstr>
      <vt:lpstr>Georgia</vt:lpstr>
      <vt:lpstr>Times New Roman</vt:lpstr>
      <vt:lpstr>Office Theme</vt:lpstr>
      <vt:lpstr>PowerPoint Presentation</vt:lpstr>
      <vt:lpstr>PowerPoint Presentation</vt:lpstr>
      <vt:lpstr>Mission</vt:lpstr>
      <vt:lpstr>PowerPoint Presentation</vt:lpstr>
      <vt:lpstr>PowerPoint Presentation</vt:lpstr>
      <vt:lpstr>PowerPoint Presentation</vt:lpstr>
      <vt:lpstr>PowerPoint Presentation</vt:lpstr>
      <vt:lpstr>Eligibility Criteria</vt:lpstr>
      <vt:lpstr>PowerPoint Presentation</vt:lpstr>
      <vt:lpstr>PowerPoint Presentation</vt:lpstr>
      <vt:lpstr>W-2Transitions (W-2T) </vt:lpstr>
      <vt:lpstr>Custodial Parent/Caretaker of an Infant (CMC)</vt:lpstr>
      <vt:lpstr>At Risk Pregnancies (ARP)</vt:lpstr>
      <vt:lpstr>Unpaid Placements </vt:lpstr>
      <vt:lpstr>Employability Plan (EP) </vt:lpstr>
      <vt:lpstr>What’s New for W-2 EPs</vt:lpstr>
      <vt:lpstr>PowerPoint Presentation</vt:lpstr>
      <vt:lpstr>PowerPoint Presentation</vt:lpstr>
      <vt:lpstr>Subsidized Employment </vt:lpstr>
      <vt:lpstr>Subsidized Employment </vt:lpstr>
      <vt:lpstr>Subsidized Employment </vt:lpstr>
      <vt:lpstr>Subsidized Employment </vt:lpstr>
      <vt:lpstr>Subsidized Employment </vt:lpstr>
      <vt:lpstr>PowerPoint Presentation</vt:lpstr>
      <vt:lpstr>Job Access Loans</vt:lpstr>
      <vt:lpstr>Job Access Loans</vt:lpstr>
      <vt:lpstr>Emergency Assistance</vt:lpstr>
      <vt:lpstr>Emergency Assistance</vt:lpstr>
      <vt:lpstr>PowerPoint Presentation</vt:lpstr>
      <vt:lpstr>TANF FUNDING  </vt:lpstr>
      <vt:lpstr>Federal Performance Measures </vt:lpstr>
      <vt:lpstr>Federal Performance Measures </vt:lpstr>
      <vt:lpstr>Federal Performance Measures </vt:lpstr>
      <vt:lpstr>Federal Performance Measures </vt:lpstr>
      <vt:lpstr>Federal Performance Measures </vt:lpstr>
      <vt:lpstr>Important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Heitzonger</dc:creator>
  <cp:lastModifiedBy>Debra L. Cronmiller</cp:lastModifiedBy>
  <cp:revision>94</cp:revision>
  <cp:lastPrinted>2016-11-21T20:58:50Z</cp:lastPrinted>
  <dcterms:created xsi:type="dcterms:W3CDTF">2010-10-25T18:46:19Z</dcterms:created>
  <dcterms:modified xsi:type="dcterms:W3CDTF">2018-05-09T21:05:43Z</dcterms:modified>
</cp:coreProperties>
</file>