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88" r:id="rId2"/>
    <p:sldId id="442" r:id="rId3"/>
    <p:sldId id="343" r:id="rId4"/>
    <p:sldId id="515" r:id="rId5"/>
    <p:sldId id="554" r:id="rId6"/>
    <p:sldId id="555" r:id="rId7"/>
    <p:sldId id="553" r:id="rId8"/>
    <p:sldId id="517" r:id="rId9"/>
    <p:sldId id="424" r:id="rId10"/>
    <p:sldId id="509" r:id="rId11"/>
    <p:sldId id="510" r:id="rId12"/>
    <p:sldId id="407" r:id="rId13"/>
    <p:sldId id="518" r:id="rId14"/>
    <p:sldId id="530" r:id="rId15"/>
    <p:sldId id="519" r:id="rId16"/>
    <p:sldId id="520" r:id="rId17"/>
    <p:sldId id="436" r:id="rId18"/>
    <p:sldId id="408" r:id="rId19"/>
    <p:sldId id="431" r:id="rId20"/>
    <p:sldId id="429" r:id="rId21"/>
    <p:sldId id="432" r:id="rId22"/>
    <p:sldId id="434" r:id="rId23"/>
    <p:sldId id="523" r:id="rId24"/>
    <p:sldId id="524" r:id="rId25"/>
    <p:sldId id="525" r:id="rId26"/>
    <p:sldId id="526" r:id="rId27"/>
    <p:sldId id="534" r:id="rId28"/>
    <p:sldId id="440" r:id="rId29"/>
    <p:sldId id="443" r:id="rId30"/>
    <p:sldId id="535" r:id="rId31"/>
    <p:sldId id="536" r:id="rId32"/>
    <p:sldId id="537" r:id="rId33"/>
    <p:sldId id="556" r:id="rId34"/>
    <p:sldId id="557" r:id="rId35"/>
    <p:sldId id="558" r:id="rId36"/>
    <p:sldId id="559" r:id="rId37"/>
    <p:sldId id="560" r:id="rId38"/>
    <p:sldId id="561" r:id="rId39"/>
    <p:sldId id="562" r:id="rId40"/>
    <p:sldId id="546" r:id="rId41"/>
    <p:sldId id="563" r:id="rId42"/>
    <p:sldId id="548" r:id="rId43"/>
    <p:sldId id="544" r:id="rId44"/>
    <p:sldId id="564" r:id="rId45"/>
    <p:sldId id="470" r:id="rId46"/>
    <p:sldId id="498" r:id="rId47"/>
    <p:sldId id="499" r:id="rId48"/>
    <p:sldId id="501" r:id="rId49"/>
    <p:sldId id="502" r:id="rId50"/>
    <p:sldId id="503" r:id="rId51"/>
    <p:sldId id="552" r:id="rId52"/>
    <p:sldId id="550" r:id="rId53"/>
    <p:sldId id="551" r:id="rId54"/>
    <p:sldId id="529" r:id="rId55"/>
    <p:sldId id="549" r:id="rId56"/>
  </p:sldIdLst>
  <p:sldSz cx="9144000" cy="6858000" type="screen4x3"/>
  <p:notesSz cx="7010400" cy="9296400"/>
  <p:defaultTextStyle>
    <a:defPPr>
      <a:defRPr lang="en-US"/>
    </a:defPPr>
    <a:lvl1pPr algn="l" rtl="0" fontAlgn="base">
      <a:lnSpc>
        <a:spcPct val="90000"/>
      </a:lnSpc>
      <a:spcBef>
        <a:spcPct val="20000"/>
      </a:spcBef>
      <a:spcAft>
        <a:spcPct val="0"/>
      </a:spcAft>
      <a:buChar char="•"/>
      <a:defRPr sz="2800" b="1" kern="1200">
        <a:solidFill>
          <a:schemeClr val="tx1"/>
        </a:solidFill>
        <a:latin typeface="Arial" charset="0"/>
        <a:ea typeface="+mn-ea"/>
        <a:cs typeface="Arial" charset="0"/>
      </a:defRPr>
    </a:lvl1pPr>
    <a:lvl2pPr marL="457200" algn="l" rtl="0" fontAlgn="base">
      <a:lnSpc>
        <a:spcPct val="90000"/>
      </a:lnSpc>
      <a:spcBef>
        <a:spcPct val="20000"/>
      </a:spcBef>
      <a:spcAft>
        <a:spcPct val="0"/>
      </a:spcAft>
      <a:buChar char="•"/>
      <a:defRPr sz="2800" b="1" kern="1200">
        <a:solidFill>
          <a:schemeClr val="tx1"/>
        </a:solidFill>
        <a:latin typeface="Arial" charset="0"/>
        <a:ea typeface="+mn-ea"/>
        <a:cs typeface="Arial" charset="0"/>
      </a:defRPr>
    </a:lvl2pPr>
    <a:lvl3pPr marL="914400" algn="l" rtl="0" fontAlgn="base">
      <a:lnSpc>
        <a:spcPct val="90000"/>
      </a:lnSpc>
      <a:spcBef>
        <a:spcPct val="20000"/>
      </a:spcBef>
      <a:spcAft>
        <a:spcPct val="0"/>
      </a:spcAft>
      <a:buChar char="•"/>
      <a:defRPr sz="2800" b="1" kern="1200">
        <a:solidFill>
          <a:schemeClr val="tx1"/>
        </a:solidFill>
        <a:latin typeface="Arial" charset="0"/>
        <a:ea typeface="+mn-ea"/>
        <a:cs typeface="Arial" charset="0"/>
      </a:defRPr>
    </a:lvl3pPr>
    <a:lvl4pPr marL="1371600" algn="l" rtl="0" fontAlgn="base">
      <a:lnSpc>
        <a:spcPct val="90000"/>
      </a:lnSpc>
      <a:spcBef>
        <a:spcPct val="20000"/>
      </a:spcBef>
      <a:spcAft>
        <a:spcPct val="0"/>
      </a:spcAft>
      <a:buChar char="•"/>
      <a:defRPr sz="2800" b="1" kern="1200">
        <a:solidFill>
          <a:schemeClr val="tx1"/>
        </a:solidFill>
        <a:latin typeface="Arial" charset="0"/>
        <a:ea typeface="+mn-ea"/>
        <a:cs typeface="Arial" charset="0"/>
      </a:defRPr>
    </a:lvl4pPr>
    <a:lvl5pPr marL="1828800" algn="l" rtl="0" fontAlgn="base">
      <a:lnSpc>
        <a:spcPct val="90000"/>
      </a:lnSpc>
      <a:spcBef>
        <a:spcPct val="20000"/>
      </a:spcBef>
      <a:spcAft>
        <a:spcPct val="0"/>
      </a:spcAft>
      <a:buChar char="•"/>
      <a:defRPr sz="2800" b="1" kern="1200">
        <a:solidFill>
          <a:schemeClr val="tx1"/>
        </a:solidFill>
        <a:latin typeface="Arial" charset="0"/>
        <a:ea typeface="+mn-ea"/>
        <a:cs typeface="Arial" charset="0"/>
      </a:defRPr>
    </a:lvl5pPr>
    <a:lvl6pPr marL="2286000" algn="l" defTabSz="914400" rtl="0" eaLnBrk="1" latinLnBrk="0" hangingPunct="1">
      <a:defRPr sz="2800" b="1" kern="1200">
        <a:solidFill>
          <a:schemeClr val="tx1"/>
        </a:solidFill>
        <a:latin typeface="Arial" charset="0"/>
        <a:ea typeface="+mn-ea"/>
        <a:cs typeface="Arial" charset="0"/>
      </a:defRPr>
    </a:lvl6pPr>
    <a:lvl7pPr marL="2743200" algn="l" defTabSz="914400" rtl="0" eaLnBrk="1" latinLnBrk="0" hangingPunct="1">
      <a:defRPr sz="2800" b="1" kern="1200">
        <a:solidFill>
          <a:schemeClr val="tx1"/>
        </a:solidFill>
        <a:latin typeface="Arial" charset="0"/>
        <a:ea typeface="+mn-ea"/>
        <a:cs typeface="Arial" charset="0"/>
      </a:defRPr>
    </a:lvl7pPr>
    <a:lvl8pPr marL="3200400" algn="l" defTabSz="914400" rtl="0" eaLnBrk="1" latinLnBrk="0" hangingPunct="1">
      <a:defRPr sz="2800" b="1" kern="1200">
        <a:solidFill>
          <a:schemeClr val="tx1"/>
        </a:solidFill>
        <a:latin typeface="Arial" charset="0"/>
        <a:ea typeface="+mn-ea"/>
        <a:cs typeface="Arial" charset="0"/>
      </a:defRPr>
    </a:lvl8pPr>
    <a:lvl9pPr marL="3657600" algn="l" defTabSz="914400" rtl="0" eaLnBrk="1" latinLnBrk="0" hangingPunct="1">
      <a:defRPr sz="28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FF"/>
    <a:srgbClr val="FF6600"/>
    <a:srgbClr val="008000"/>
    <a:srgbClr val="EF2611"/>
    <a:srgbClr val="E41C1C"/>
    <a:srgbClr val="6600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7535" autoAdjust="0"/>
  </p:normalViewPr>
  <p:slideViewPr>
    <p:cSldViewPr>
      <p:cViewPr varScale="1">
        <p:scale>
          <a:sx n="86" d="100"/>
          <a:sy n="86" d="100"/>
        </p:scale>
        <p:origin x="77" y="48"/>
      </p:cViewPr>
      <p:guideLst>
        <p:guide orient="horz" pos="2160"/>
        <p:guide pos="2880"/>
      </p:guideLst>
    </p:cSldViewPr>
  </p:slideViewPr>
  <p:outlineViewPr>
    <p:cViewPr>
      <p:scale>
        <a:sx n="33" d="100"/>
        <a:sy n="33" d="100"/>
      </p:scale>
      <p:origin x="48" y="8526"/>
    </p:cViewPr>
  </p:outlineViewPr>
  <p:notesTextViewPr>
    <p:cViewPr>
      <p:scale>
        <a:sx n="3" d="2"/>
        <a:sy n="3" d="2"/>
      </p:scale>
      <p:origin x="0" y="0"/>
    </p:cViewPr>
  </p:notesTextViewPr>
  <p:sorterViewPr>
    <p:cViewPr>
      <p:scale>
        <a:sx n="66" d="100"/>
        <a:sy n="66" d="100"/>
      </p:scale>
      <p:origin x="0" y="5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7413" cy="464184"/>
          </a:xfrm>
          <a:prstGeom prst="rect">
            <a:avLst/>
          </a:prstGeom>
          <a:noFill/>
          <a:ln w="9525">
            <a:noFill/>
            <a:miter lim="800000"/>
            <a:headEnd/>
            <a:tailEnd/>
          </a:ln>
          <a:effectLst/>
        </p:spPr>
        <p:txBody>
          <a:bodyPr vert="horz" wrap="square" lIns="92877" tIns="46439" rIns="92877" bIns="46439" numCol="1" anchor="t" anchorCtr="0" compatLnSpc="1">
            <a:prstTxWarp prst="textNoShape">
              <a:avLst/>
            </a:prstTxWarp>
          </a:bodyPr>
          <a:lstStyle>
            <a:lvl1pPr defTabSz="928491">
              <a:lnSpc>
                <a:spcPct val="100000"/>
              </a:lnSpc>
              <a:spcBef>
                <a:spcPct val="0"/>
              </a:spcBef>
              <a:buFontTx/>
              <a:buNone/>
              <a:defRPr sz="1200" b="0"/>
            </a:lvl1pPr>
          </a:lstStyle>
          <a:p>
            <a:pPr>
              <a:defRPr/>
            </a:pPr>
            <a:endParaRPr lang="en-US"/>
          </a:p>
        </p:txBody>
      </p:sp>
      <p:sp>
        <p:nvSpPr>
          <p:cNvPr id="151555" name="Rectangle 3"/>
          <p:cNvSpPr>
            <a:spLocks noGrp="1" noChangeArrowheads="1"/>
          </p:cNvSpPr>
          <p:nvPr>
            <p:ph type="dt" sz="quarter" idx="1"/>
          </p:nvPr>
        </p:nvSpPr>
        <p:spPr bwMode="auto">
          <a:xfrm>
            <a:off x="3971385" y="0"/>
            <a:ext cx="3037413" cy="464184"/>
          </a:xfrm>
          <a:prstGeom prst="rect">
            <a:avLst/>
          </a:prstGeom>
          <a:noFill/>
          <a:ln w="9525">
            <a:noFill/>
            <a:miter lim="800000"/>
            <a:headEnd/>
            <a:tailEnd/>
          </a:ln>
          <a:effectLst/>
        </p:spPr>
        <p:txBody>
          <a:bodyPr vert="horz" wrap="square" lIns="92877" tIns="46439" rIns="92877" bIns="46439" numCol="1" anchor="t" anchorCtr="0" compatLnSpc="1">
            <a:prstTxWarp prst="textNoShape">
              <a:avLst/>
            </a:prstTxWarp>
          </a:bodyPr>
          <a:lstStyle>
            <a:lvl1pPr algn="r" defTabSz="928491">
              <a:lnSpc>
                <a:spcPct val="100000"/>
              </a:lnSpc>
              <a:spcBef>
                <a:spcPct val="0"/>
              </a:spcBef>
              <a:buFontTx/>
              <a:buNone/>
              <a:defRPr sz="1200" b="0"/>
            </a:lvl1pPr>
          </a:lstStyle>
          <a:p>
            <a:pPr>
              <a:defRPr/>
            </a:pPr>
            <a:endParaRPr lang="en-US"/>
          </a:p>
        </p:txBody>
      </p:sp>
      <p:sp>
        <p:nvSpPr>
          <p:cNvPr id="151556" name="Rectangle 4"/>
          <p:cNvSpPr>
            <a:spLocks noGrp="1" noChangeArrowheads="1"/>
          </p:cNvSpPr>
          <p:nvPr>
            <p:ph type="ftr" sz="quarter" idx="2"/>
          </p:nvPr>
        </p:nvSpPr>
        <p:spPr bwMode="auto">
          <a:xfrm>
            <a:off x="0" y="8830627"/>
            <a:ext cx="3037413" cy="464184"/>
          </a:xfrm>
          <a:prstGeom prst="rect">
            <a:avLst/>
          </a:prstGeom>
          <a:noFill/>
          <a:ln w="9525">
            <a:noFill/>
            <a:miter lim="800000"/>
            <a:headEnd/>
            <a:tailEnd/>
          </a:ln>
          <a:effectLst/>
        </p:spPr>
        <p:txBody>
          <a:bodyPr vert="horz" wrap="square" lIns="92877" tIns="46439" rIns="92877" bIns="46439" numCol="1" anchor="b" anchorCtr="0" compatLnSpc="1">
            <a:prstTxWarp prst="textNoShape">
              <a:avLst/>
            </a:prstTxWarp>
          </a:bodyPr>
          <a:lstStyle>
            <a:lvl1pPr defTabSz="928491">
              <a:lnSpc>
                <a:spcPct val="100000"/>
              </a:lnSpc>
              <a:spcBef>
                <a:spcPct val="0"/>
              </a:spcBef>
              <a:buFontTx/>
              <a:buNone/>
              <a:defRPr sz="1200" b="0"/>
            </a:lvl1pPr>
          </a:lstStyle>
          <a:p>
            <a:pPr>
              <a:defRPr/>
            </a:pPr>
            <a:endParaRPr lang="en-US"/>
          </a:p>
        </p:txBody>
      </p:sp>
      <p:sp>
        <p:nvSpPr>
          <p:cNvPr id="151557" name="Rectangle 5"/>
          <p:cNvSpPr>
            <a:spLocks noGrp="1" noChangeArrowheads="1"/>
          </p:cNvSpPr>
          <p:nvPr>
            <p:ph type="sldNum" sz="quarter" idx="3"/>
          </p:nvPr>
        </p:nvSpPr>
        <p:spPr bwMode="auto">
          <a:xfrm>
            <a:off x="3971385" y="8830627"/>
            <a:ext cx="3037413" cy="464184"/>
          </a:xfrm>
          <a:prstGeom prst="rect">
            <a:avLst/>
          </a:prstGeom>
          <a:noFill/>
          <a:ln w="9525">
            <a:noFill/>
            <a:miter lim="800000"/>
            <a:headEnd/>
            <a:tailEnd/>
          </a:ln>
          <a:effectLst/>
        </p:spPr>
        <p:txBody>
          <a:bodyPr vert="horz" wrap="square" lIns="92877" tIns="46439" rIns="92877" bIns="46439" numCol="1" anchor="b" anchorCtr="0" compatLnSpc="1">
            <a:prstTxWarp prst="textNoShape">
              <a:avLst/>
            </a:prstTxWarp>
          </a:bodyPr>
          <a:lstStyle>
            <a:lvl1pPr algn="r" defTabSz="928491">
              <a:lnSpc>
                <a:spcPct val="100000"/>
              </a:lnSpc>
              <a:spcBef>
                <a:spcPct val="0"/>
              </a:spcBef>
              <a:buFontTx/>
              <a:buNone/>
              <a:defRPr sz="1200" b="0"/>
            </a:lvl1pPr>
          </a:lstStyle>
          <a:p>
            <a:pPr>
              <a:defRPr/>
            </a:pPr>
            <a:fld id="{D5E7FA98-F0FE-4CBD-85B5-87A7F1A0EAE6}" type="slidenum">
              <a:rPr lang="en-US"/>
              <a:pPr>
                <a:defRPr/>
              </a:pPr>
              <a:t>‹#›</a:t>
            </a:fld>
            <a:endParaRPr lang="en-US"/>
          </a:p>
        </p:txBody>
      </p:sp>
    </p:spTree>
    <p:extLst>
      <p:ext uri="{BB962C8B-B14F-4D97-AF65-F5344CB8AC3E}">
        <p14:creationId xmlns:p14="http://schemas.microsoft.com/office/powerpoint/2010/main" val="1732558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7413" cy="464184"/>
          </a:xfrm>
          <a:prstGeom prst="rect">
            <a:avLst/>
          </a:prstGeom>
          <a:noFill/>
          <a:ln w="9525">
            <a:noFill/>
            <a:miter lim="800000"/>
            <a:headEnd/>
            <a:tailEnd/>
          </a:ln>
          <a:effectLst/>
        </p:spPr>
        <p:txBody>
          <a:bodyPr vert="horz" wrap="square" lIns="92877" tIns="46439" rIns="92877" bIns="46439" numCol="1" anchor="t" anchorCtr="0" compatLnSpc="1">
            <a:prstTxWarp prst="textNoShape">
              <a:avLst/>
            </a:prstTxWarp>
          </a:bodyPr>
          <a:lstStyle>
            <a:lvl1pPr defTabSz="928491">
              <a:lnSpc>
                <a:spcPct val="100000"/>
              </a:lnSpc>
              <a:spcBef>
                <a:spcPct val="0"/>
              </a:spcBef>
              <a:buFontTx/>
              <a:buNone/>
              <a:defRPr sz="1200" b="0"/>
            </a:lvl1pPr>
          </a:lstStyle>
          <a:p>
            <a:pPr>
              <a:defRPr/>
            </a:pPr>
            <a:endParaRPr lang="en-US"/>
          </a:p>
        </p:txBody>
      </p:sp>
      <p:sp>
        <p:nvSpPr>
          <p:cNvPr id="39939" name="Rectangle 3"/>
          <p:cNvSpPr>
            <a:spLocks noGrp="1" noChangeArrowheads="1"/>
          </p:cNvSpPr>
          <p:nvPr>
            <p:ph type="dt" idx="1"/>
          </p:nvPr>
        </p:nvSpPr>
        <p:spPr bwMode="auto">
          <a:xfrm>
            <a:off x="3971385" y="0"/>
            <a:ext cx="3037413" cy="464184"/>
          </a:xfrm>
          <a:prstGeom prst="rect">
            <a:avLst/>
          </a:prstGeom>
          <a:noFill/>
          <a:ln w="9525">
            <a:noFill/>
            <a:miter lim="800000"/>
            <a:headEnd/>
            <a:tailEnd/>
          </a:ln>
          <a:effectLst/>
        </p:spPr>
        <p:txBody>
          <a:bodyPr vert="horz" wrap="square" lIns="92877" tIns="46439" rIns="92877" bIns="46439" numCol="1" anchor="t" anchorCtr="0" compatLnSpc="1">
            <a:prstTxWarp prst="textNoShape">
              <a:avLst/>
            </a:prstTxWarp>
          </a:bodyPr>
          <a:lstStyle>
            <a:lvl1pPr algn="r" defTabSz="928491">
              <a:lnSpc>
                <a:spcPct val="100000"/>
              </a:lnSpc>
              <a:spcBef>
                <a:spcPct val="0"/>
              </a:spcBef>
              <a:buFontTx/>
              <a:buNone/>
              <a:defRPr sz="1200" b="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682" y="4416109"/>
            <a:ext cx="5607039" cy="4182427"/>
          </a:xfrm>
          <a:prstGeom prst="rect">
            <a:avLst/>
          </a:prstGeom>
          <a:noFill/>
          <a:ln w="9525">
            <a:noFill/>
            <a:miter lim="800000"/>
            <a:headEnd/>
            <a:tailEnd/>
          </a:ln>
          <a:effectLst/>
        </p:spPr>
        <p:txBody>
          <a:bodyPr vert="horz" wrap="square" lIns="92877" tIns="46439" rIns="92877" bIns="464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30627"/>
            <a:ext cx="3037413" cy="464184"/>
          </a:xfrm>
          <a:prstGeom prst="rect">
            <a:avLst/>
          </a:prstGeom>
          <a:noFill/>
          <a:ln w="9525">
            <a:noFill/>
            <a:miter lim="800000"/>
            <a:headEnd/>
            <a:tailEnd/>
          </a:ln>
          <a:effectLst/>
        </p:spPr>
        <p:txBody>
          <a:bodyPr vert="horz" wrap="square" lIns="92877" tIns="46439" rIns="92877" bIns="46439" numCol="1" anchor="b" anchorCtr="0" compatLnSpc="1">
            <a:prstTxWarp prst="textNoShape">
              <a:avLst/>
            </a:prstTxWarp>
          </a:bodyPr>
          <a:lstStyle>
            <a:lvl1pPr defTabSz="928491">
              <a:lnSpc>
                <a:spcPct val="100000"/>
              </a:lnSpc>
              <a:spcBef>
                <a:spcPct val="0"/>
              </a:spcBef>
              <a:buFontTx/>
              <a:buNone/>
              <a:defRPr sz="1200" b="0"/>
            </a:lvl1pPr>
          </a:lstStyle>
          <a:p>
            <a:pPr>
              <a:defRPr/>
            </a:pPr>
            <a:endParaRPr lang="en-US"/>
          </a:p>
        </p:txBody>
      </p:sp>
      <p:sp>
        <p:nvSpPr>
          <p:cNvPr id="39943" name="Rectangle 7"/>
          <p:cNvSpPr>
            <a:spLocks noGrp="1" noChangeArrowheads="1"/>
          </p:cNvSpPr>
          <p:nvPr>
            <p:ph type="sldNum" sz="quarter" idx="5"/>
          </p:nvPr>
        </p:nvSpPr>
        <p:spPr bwMode="auto">
          <a:xfrm>
            <a:off x="3971385" y="8830627"/>
            <a:ext cx="3037413" cy="464184"/>
          </a:xfrm>
          <a:prstGeom prst="rect">
            <a:avLst/>
          </a:prstGeom>
          <a:noFill/>
          <a:ln w="9525">
            <a:noFill/>
            <a:miter lim="800000"/>
            <a:headEnd/>
            <a:tailEnd/>
          </a:ln>
          <a:effectLst/>
        </p:spPr>
        <p:txBody>
          <a:bodyPr vert="horz" wrap="square" lIns="92877" tIns="46439" rIns="92877" bIns="46439" numCol="1" anchor="b" anchorCtr="0" compatLnSpc="1">
            <a:prstTxWarp prst="textNoShape">
              <a:avLst/>
            </a:prstTxWarp>
          </a:bodyPr>
          <a:lstStyle>
            <a:lvl1pPr algn="r" defTabSz="928491">
              <a:lnSpc>
                <a:spcPct val="100000"/>
              </a:lnSpc>
              <a:spcBef>
                <a:spcPct val="0"/>
              </a:spcBef>
              <a:buFontTx/>
              <a:buNone/>
              <a:defRPr sz="1200" b="0"/>
            </a:lvl1pPr>
          </a:lstStyle>
          <a:p>
            <a:pPr>
              <a:defRPr/>
            </a:pPr>
            <a:fld id="{38F1D030-CACE-4EED-94E0-4EAD416DF06A}" type="slidenum">
              <a:rPr lang="en-US"/>
              <a:pPr>
                <a:defRPr/>
              </a:pPr>
              <a:t>‹#›</a:t>
            </a:fld>
            <a:endParaRPr lang="en-US"/>
          </a:p>
        </p:txBody>
      </p:sp>
    </p:spTree>
    <p:extLst>
      <p:ext uri="{BB962C8B-B14F-4D97-AF65-F5344CB8AC3E}">
        <p14:creationId xmlns:p14="http://schemas.microsoft.com/office/powerpoint/2010/main" val="1227133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0081" eaLnBrk="0" hangingPunct="0">
              <a:spcBef>
                <a:spcPct val="30000"/>
              </a:spcBef>
              <a:defRPr sz="1200">
                <a:solidFill>
                  <a:schemeClr val="tx1"/>
                </a:solidFill>
                <a:latin typeface="Times New Roman" panose="02020603050405020304" pitchFamily="18" charset="0"/>
              </a:defRPr>
            </a:lvl1pPr>
            <a:lvl2pPr marL="756783" indent="-290949" defTabSz="930081" eaLnBrk="0" hangingPunct="0">
              <a:spcBef>
                <a:spcPct val="30000"/>
              </a:spcBef>
              <a:defRPr sz="1200">
                <a:solidFill>
                  <a:schemeClr val="tx1"/>
                </a:solidFill>
                <a:latin typeface="Times New Roman" panose="02020603050405020304" pitchFamily="18" charset="0"/>
              </a:defRPr>
            </a:lvl2pPr>
            <a:lvl3pPr marL="1165383" indent="-232123" defTabSz="930081" eaLnBrk="0" hangingPunct="0">
              <a:spcBef>
                <a:spcPct val="30000"/>
              </a:spcBef>
              <a:defRPr sz="1200">
                <a:solidFill>
                  <a:schemeClr val="tx1"/>
                </a:solidFill>
                <a:latin typeface="Times New Roman" panose="02020603050405020304" pitchFamily="18" charset="0"/>
              </a:defRPr>
            </a:lvl3pPr>
            <a:lvl4pPr marL="1632809" indent="-232123" defTabSz="930081" eaLnBrk="0" hangingPunct="0">
              <a:spcBef>
                <a:spcPct val="30000"/>
              </a:spcBef>
              <a:defRPr sz="1200">
                <a:solidFill>
                  <a:schemeClr val="tx1"/>
                </a:solidFill>
                <a:latin typeface="Times New Roman" panose="02020603050405020304" pitchFamily="18" charset="0"/>
              </a:defRPr>
            </a:lvl4pPr>
            <a:lvl5pPr marL="2098643" indent="-232123" defTabSz="930081" eaLnBrk="0" hangingPunct="0">
              <a:spcBef>
                <a:spcPct val="30000"/>
              </a:spcBef>
              <a:defRPr sz="1200">
                <a:solidFill>
                  <a:schemeClr val="tx1"/>
                </a:solidFill>
                <a:latin typeface="Times New Roman" panose="02020603050405020304" pitchFamily="18" charset="0"/>
              </a:defRPr>
            </a:lvl5pPr>
            <a:lvl6pPr marL="2556529" indent="-232123" defTabSz="930081" eaLnBrk="0" fontAlgn="base" hangingPunct="0">
              <a:spcBef>
                <a:spcPct val="30000"/>
              </a:spcBef>
              <a:spcAft>
                <a:spcPct val="0"/>
              </a:spcAft>
              <a:defRPr sz="1200">
                <a:solidFill>
                  <a:schemeClr val="tx1"/>
                </a:solidFill>
                <a:latin typeface="Times New Roman" panose="02020603050405020304" pitchFamily="18" charset="0"/>
              </a:defRPr>
            </a:lvl6pPr>
            <a:lvl7pPr marL="3014415" indent="-232123" defTabSz="930081" eaLnBrk="0" fontAlgn="base" hangingPunct="0">
              <a:spcBef>
                <a:spcPct val="30000"/>
              </a:spcBef>
              <a:spcAft>
                <a:spcPct val="0"/>
              </a:spcAft>
              <a:defRPr sz="1200">
                <a:solidFill>
                  <a:schemeClr val="tx1"/>
                </a:solidFill>
                <a:latin typeface="Times New Roman" panose="02020603050405020304" pitchFamily="18" charset="0"/>
              </a:defRPr>
            </a:lvl7pPr>
            <a:lvl8pPr marL="3472301" indent="-232123" defTabSz="930081" eaLnBrk="0" fontAlgn="base" hangingPunct="0">
              <a:spcBef>
                <a:spcPct val="30000"/>
              </a:spcBef>
              <a:spcAft>
                <a:spcPct val="0"/>
              </a:spcAft>
              <a:defRPr sz="1200">
                <a:solidFill>
                  <a:schemeClr val="tx1"/>
                </a:solidFill>
                <a:latin typeface="Times New Roman" panose="02020603050405020304" pitchFamily="18" charset="0"/>
              </a:defRPr>
            </a:lvl8pPr>
            <a:lvl9pPr marL="3930186" indent="-232123" defTabSz="930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CAC323-D82E-4B2A-8764-57B06A611BD2}" type="slidenum">
              <a:rPr lang="en-US" altLang="en-US"/>
              <a:pPr>
                <a:spcBef>
                  <a:spcPct val="0"/>
                </a:spcBef>
              </a:pPr>
              <a:t>4</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6345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A71F155-B9A1-4D43-A49A-9D9DEE0338EF}" type="slidenum">
              <a:rPr lang="en-US" smtClean="0"/>
              <a:pPr/>
              <a:t>35</a:t>
            </a:fld>
            <a:endParaRPr lang="en-US" smtClean="0"/>
          </a:p>
        </p:txBody>
      </p:sp>
      <p:sp>
        <p:nvSpPr>
          <p:cNvPr id="64515" name="Rectangle 2"/>
          <p:cNvSpPr>
            <a:spLocks noGrp="1" noRot="1" noChangeAspect="1" noChangeArrowheads="1" noTextEdit="1"/>
          </p:cNvSpPr>
          <p:nvPr>
            <p:ph type="sldImg"/>
          </p:nvPr>
        </p:nvSpPr>
        <p:spPr>
          <a:xfrm>
            <a:off x="1190625" y="704850"/>
            <a:ext cx="4630738" cy="3473450"/>
          </a:xfrm>
          <a:ln w="12700" cap="flat">
            <a:solidFill>
              <a:schemeClr val="tx1"/>
            </a:solidFill>
          </a:ln>
        </p:spPr>
      </p:sp>
      <p:sp>
        <p:nvSpPr>
          <p:cNvPr id="64516" name="Rectangle 3"/>
          <p:cNvSpPr>
            <a:spLocks noGrp="1" noChangeArrowheads="1"/>
          </p:cNvSpPr>
          <p:nvPr>
            <p:ph type="body" idx="1"/>
          </p:nvPr>
        </p:nvSpPr>
        <p:spPr>
          <a:xfrm>
            <a:off x="933975" y="4419287"/>
            <a:ext cx="5142455" cy="4179247"/>
          </a:xfrm>
          <a:noFill/>
          <a:ln/>
        </p:spPr>
        <p:txBody>
          <a:bodyPr lIns="94139" tIns="47069" rIns="94139" bIns="47069"/>
          <a:lstStyle/>
          <a:p>
            <a:pPr eaLnBrk="1" hangingPunct="1"/>
            <a:endParaRPr lang="en-US" smtClean="0"/>
          </a:p>
        </p:txBody>
      </p:sp>
    </p:spTree>
    <p:extLst>
      <p:ext uri="{BB962C8B-B14F-4D97-AF65-F5344CB8AC3E}">
        <p14:creationId xmlns:p14="http://schemas.microsoft.com/office/powerpoint/2010/main" val="420589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BD5109B-ED45-4767-91C9-AAE9D7B17F58}" type="slidenum">
              <a:rPr lang="en-US" smtClean="0"/>
              <a:pPr/>
              <a:t>38</a:t>
            </a:fld>
            <a:endParaRPr lang="en-US" smtClean="0"/>
          </a:p>
        </p:txBody>
      </p:sp>
      <p:sp>
        <p:nvSpPr>
          <p:cNvPr id="68611" name="Rectangle 2"/>
          <p:cNvSpPr>
            <a:spLocks noGrp="1" noRot="1" noChangeAspect="1" noChangeArrowheads="1" noTextEdit="1"/>
          </p:cNvSpPr>
          <p:nvPr>
            <p:ph type="sldImg"/>
          </p:nvPr>
        </p:nvSpPr>
        <p:spPr>
          <a:xfrm>
            <a:off x="1190625" y="704850"/>
            <a:ext cx="4630738" cy="3473450"/>
          </a:xfrm>
          <a:ln w="12700" cap="flat">
            <a:solidFill>
              <a:schemeClr val="tx1"/>
            </a:solidFill>
          </a:ln>
        </p:spPr>
      </p:sp>
      <p:sp>
        <p:nvSpPr>
          <p:cNvPr id="68612" name="Rectangle 3"/>
          <p:cNvSpPr>
            <a:spLocks noGrp="1" noChangeArrowheads="1"/>
          </p:cNvSpPr>
          <p:nvPr>
            <p:ph type="body" idx="1"/>
          </p:nvPr>
        </p:nvSpPr>
        <p:spPr>
          <a:xfrm>
            <a:off x="933976" y="4416110"/>
            <a:ext cx="5142455" cy="4182427"/>
          </a:xfrm>
          <a:noFill/>
          <a:ln/>
        </p:spPr>
        <p:txBody>
          <a:bodyPr lIns="93474" tIns="46741" rIns="93474" bIns="46741"/>
          <a:lstStyle/>
          <a:p>
            <a:pPr eaLnBrk="1" hangingPunct="1"/>
            <a:endParaRPr lang="en-US" smtClean="0"/>
          </a:p>
        </p:txBody>
      </p:sp>
    </p:spTree>
    <p:extLst>
      <p:ext uri="{BB962C8B-B14F-4D97-AF65-F5344CB8AC3E}">
        <p14:creationId xmlns:p14="http://schemas.microsoft.com/office/powerpoint/2010/main" val="297546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9211EF1-3F96-48A3-AE83-BD5B182C93C0}" type="slidenum">
              <a:rPr lang="en-US" smtClean="0"/>
              <a:pPr/>
              <a:t>43</a:t>
            </a:fld>
            <a:endParaRPr lang="en-US" smtClean="0"/>
          </a:p>
        </p:txBody>
      </p:sp>
      <p:sp>
        <p:nvSpPr>
          <p:cNvPr id="70659" name="Rectangle 2"/>
          <p:cNvSpPr>
            <a:spLocks noGrp="1" noRot="1" noChangeAspect="1" noChangeArrowheads="1" noTextEdit="1"/>
          </p:cNvSpPr>
          <p:nvPr>
            <p:ph type="sldImg"/>
          </p:nvPr>
        </p:nvSpPr>
        <p:spPr>
          <a:xfrm>
            <a:off x="1187450" y="703263"/>
            <a:ext cx="4624388" cy="3468687"/>
          </a:xfrm>
          <a:ln w="12700" cap="flat">
            <a:solidFill>
              <a:schemeClr val="tx1"/>
            </a:solidFill>
          </a:ln>
        </p:spPr>
      </p:sp>
      <p:sp>
        <p:nvSpPr>
          <p:cNvPr id="70660" name="Rectangle 3"/>
          <p:cNvSpPr>
            <a:spLocks noGrp="1" noChangeArrowheads="1"/>
          </p:cNvSpPr>
          <p:nvPr>
            <p:ph type="body" idx="1"/>
          </p:nvPr>
        </p:nvSpPr>
        <p:spPr>
          <a:xfrm>
            <a:off x="932283" y="4410077"/>
            <a:ext cx="5133139" cy="4176713"/>
          </a:xfrm>
          <a:noFill/>
          <a:ln/>
        </p:spPr>
        <p:txBody>
          <a:bodyPr lIns="93325" tIns="46666" rIns="93325" bIns="46666"/>
          <a:lstStyle/>
          <a:p>
            <a:pPr eaLnBrk="1" hangingPunct="1"/>
            <a:endParaRPr lang="en-US" smtClean="0"/>
          </a:p>
        </p:txBody>
      </p:sp>
    </p:spTree>
    <p:extLst>
      <p:ext uri="{BB962C8B-B14F-4D97-AF65-F5344CB8AC3E}">
        <p14:creationId xmlns:p14="http://schemas.microsoft.com/office/powerpoint/2010/main" val="341519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C71F438-BBD6-4E86-AAEE-8F468EE4887E}" type="slidenum">
              <a:rPr lang="en-US" smtClean="0"/>
              <a:pPr/>
              <a:t>46</a:t>
            </a:fld>
            <a:endParaRPr lang="en-US" smtClean="0"/>
          </a:p>
        </p:txBody>
      </p:sp>
    </p:spTree>
    <p:extLst>
      <p:ext uri="{BB962C8B-B14F-4D97-AF65-F5344CB8AC3E}">
        <p14:creationId xmlns:p14="http://schemas.microsoft.com/office/powerpoint/2010/main" val="64330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59965F1-F41D-4E94-A660-49F719F1EF6A}" type="slidenum">
              <a:rPr lang="en-US" smtClean="0"/>
              <a:pPr/>
              <a:t>50</a:t>
            </a:fld>
            <a:endParaRPr lang="en-US" smtClean="0"/>
          </a:p>
        </p:txBody>
      </p:sp>
      <p:sp>
        <p:nvSpPr>
          <p:cNvPr id="74755" name="Rectangle 2"/>
          <p:cNvSpPr>
            <a:spLocks noGrp="1" noRot="1" noChangeAspect="1" noChangeArrowheads="1" noTextEdit="1"/>
          </p:cNvSpPr>
          <p:nvPr>
            <p:ph type="sldImg"/>
          </p:nvPr>
        </p:nvSpPr>
        <p:spPr>
          <a:xfrm>
            <a:off x="1190625" y="704850"/>
            <a:ext cx="4630738" cy="3473450"/>
          </a:xfrm>
          <a:ln/>
        </p:spPr>
      </p:sp>
      <p:sp>
        <p:nvSpPr>
          <p:cNvPr id="74756" name="Rectangle 3"/>
          <p:cNvSpPr>
            <a:spLocks noGrp="1" noChangeArrowheads="1"/>
          </p:cNvSpPr>
          <p:nvPr>
            <p:ph type="body" idx="1"/>
          </p:nvPr>
        </p:nvSpPr>
        <p:spPr>
          <a:xfrm>
            <a:off x="933976" y="4416110"/>
            <a:ext cx="5142455" cy="4182427"/>
          </a:xfrm>
          <a:noFill/>
          <a:ln/>
        </p:spPr>
        <p:txBody>
          <a:bodyPr/>
          <a:lstStyle/>
          <a:p>
            <a:pPr eaLnBrk="1" hangingPunct="1"/>
            <a:endParaRPr lang="en-US" smtClean="0"/>
          </a:p>
        </p:txBody>
      </p:sp>
    </p:spTree>
    <p:extLst>
      <p:ext uri="{BB962C8B-B14F-4D97-AF65-F5344CB8AC3E}">
        <p14:creationId xmlns:p14="http://schemas.microsoft.com/office/powerpoint/2010/main" val="229854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0081" eaLnBrk="0" hangingPunct="0">
              <a:spcBef>
                <a:spcPct val="30000"/>
              </a:spcBef>
              <a:defRPr sz="1200">
                <a:solidFill>
                  <a:schemeClr val="tx1"/>
                </a:solidFill>
                <a:latin typeface="Times New Roman" panose="02020603050405020304" pitchFamily="18" charset="0"/>
              </a:defRPr>
            </a:lvl1pPr>
            <a:lvl2pPr marL="756783" indent="-290949" defTabSz="930081" eaLnBrk="0" hangingPunct="0">
              <a:spcBef>
                <a:spcPct val="30000"/>
              </a:spcBef>
              <a:defRPr sz="1200">
                <a:solidFill>
                  <a:schemeClr val="tx1"/>
                </a:solidFill>
                <a:latin typeface="Times New Roman" panose="02020603050405020304" pitchFamily="18" charset="0"/>
              </a:defRPr>
            </a:lvl2pPr>
            <a:lvl3pPr marL="1165383" indent="-232123" defTabSz="930081" eaLnBrk="0" hangingPunct="0">
              <a:spcBef>
                <a:spcPct val="30000"/>
              </a:spcBef>
              <a:defRPr sz="1200">
                <a:solidFill>
                  <a:schemeClr val="tx1"/>
                </a:solidFill>
                <a:latin typeface="Times New Roman" panose="02020603050405020304" pitchFamily="18" charset="0"/>
              </a:defRPr>
            </a:lvl3pPr>
            <a:lvl4pPr marL="1632809" indent="-232123" defTabSz="930081" eaLnBrk="0" hangingPunct="0">
              <a:spcBef>
                <a:spcPct val="30000"/>
              </a:spcBef>
              <a:defRPr sz="1200">
                <a:solidFill>
                  <a:schemeClr val="tx1"/>
                </a:solidFill>
                <a:latin typeface="Times New Roman" panose="02020603050405020304" pitchFamily="18" charset="0"/>
              </a:defRPr>
            </a:lvl4pPr>
            <a:lvl5pPr marL="2098643" indent="-232123" defTabSz="930081" eaLnBrk="0" hangingPunct="0">
              <a:spcBef>
                <a:spcPct val="30000"/>
              </a:spcBef>
              <a:defRPr sz="1200">
                <a:solidFill>
                  <a:schemeClr val="tx1"/>
                </a:solidFill>
                <a:latin typeface="Times New Roman" panose="02020603050405020304" pitchFamily="18" charset="0"/>
              </a:defRPr>
            </a:lvl5pPr>
            <a:lvl6pPr marL="2556529" indent="-232123" defTabSz="930081" eaLnBrk="0" fontAlgn="base" hangingPunct="0">
              <a:spcBef>
                <a:spcPct val="30000"/>
              </a:spcBef>
              <a:spcAft>
                <a:spcPct val="0"/>
              </a:spcAft>
              <a:defRPr sz="1200">
                <a:solidFill>
                  <a:schemeClr val="tx1"/>
                </a:solidFill>
                <a:latin typeface="Times New Roman" panose="02020603050405020304" pitchFamily="18" charset="0"/>
              </a:defRPr>
            </a:lvl6pPr>
            <a:lvl7pPr marL="3014415" indent="-232123" defTabSz="930081" eaLnBrk="0" fontAlgn="base" hangingPunct="0">
              <a:spcBef>
                <a:spcPct val="30000"/>
              </a:spcBef>
              <a:spcAft>
                <a:spcPct val="0"/>
              </a:spcAft>
              <a:defRPr sz="1200">
                <a:solidFill>
                  <a:schemeClr val="tx1"/>
                </a:solidFill>
                <a:latin typeface="Times New Roman" panose="02020603050405020304" pitchFamily="18" charset="0"/>
              </a:defRPr>
            </a:lvl7pPr>
            <a:lvl8pPr marL="3472301" indent="-232123" defTabSz="930081" eaLnBrk="0" fontAlgn="base" hangingPunct="0">
              <a:spcBef>
                <a:spcPct val="30000"/>
              </a:spcBef>
              <a:spcAft>
                <a:spcPct val="0"/>
              </a:spcAft>
              <a:defRPr sz="1200">
                <a:solidFill>
                  <a:schemeClr val="tx1"/>
                </a:solidFill>
                <a:latin typeface="Times New Roman" panose="02020603050405020304" pitchFamily="18" charset="0"/>
              </a:defRPr>
            </a:lvl8pPr>
            <a:lvl9pPr marL="3930186" indent="-232123" defTabSz="930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8AB033-D525-4137-BA6D-166291AD03A3}" type="slidenum">
              <a:rPr lang="en-US" altLang="en-US"/>
              <a:pPr>
                <a:spcBef>
                  <a:spcPct val="0"/>
                </a:spcBef>
              </a:pPr>
              <a:t>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5097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0081" eaLnBrk="0" hangingPunct="0">
              <a:spcBef>
                <a:spcPct val="30000"/>
              </a:spcBef>
              <a:defRPr sz="1200">
                <a:solidFill>
                  <a:schemeClr val="tx1"/>
                </a:solidFill>
                <a:latin typeface="Times New Roman" panose="02020603050405020304" pitchFamily="18" charset="0"/>
              </a:defRPr>
            </a:lvl1pPr>
            <a:lvl2pPr marL="756783" indent="-290949" defTabSz="930081" eaLnBrk="0" hangingPunct="0">
              <a:spcBef>
                <a:spcPct val="30000"/>
              </a:spcBef>
              <a:defRPr sz="1200">
                <a:solidFill>
                  <a:schemeClr val="tx1"/>
                </a:solidFill>
                <a:latin typeface="Times New Roman" panose="02020603050405020304" pitchFamily="18" charset="0"/>
              </a:defRPr>
            </a:lvl2pPr>
            <a:lvl3pPr marL="1165383" indent="-232123" defTabSz="930081" eaLnBrk="0" hangingPunct="0">
              <a:spcBef>
                <a:spcPct val="30000"/>
              </a:spcBef>
              <a:defRPr sz="1200">
                <a:solidFill>
                  <a:schemeClr val="tx1"/>
                </a:solidFill>
                <a:latin typeface="Times New Roman" panose="02020603050405020304" pitchFamily="18" charset="0"/>
              </a:defRPr>
            </a:lvl3pPr>
            <a:lvl4pPr marL="1632809" indent="-232123" defTabSz="930081" eaLnBrk="0" hangingPunct="0">
              <a:spcBef>
                <a:spcPct val="30000"/>
              </a:spcBef>
              <a:defRPr sz="1200">
                <a:solidFill>
                  <a:schemeClr val="tx1"/>
                </a:solidFill>
                <a:latin typeface="Times New Roman" panose="02020603050405020304" pitchFamily="18" charset="0"/>
              </a:defRPr>
            </a:lvl4pPr>
            <a:lvl5pPr marL="2098643" indent="-232123" defTabSz="930081" eaLnBrk="0" hangingPunct="0">
              <a:spcBef>
                <a:spcPct val="30000"/>
              </a:spcBef>
              <a:defRPr sz="1200">
                <a:solidFill>
                  <a:schemeClr val="tx1"/>
                </a:solidFill>
                <a:latin typeface="Times New Roman" panose="02020603050405020304" pitchFamily="18" charset="0"/>
              </a:defRPr>
            </a:lvl5pPr>
            <a:lvl6pPr marL="2556529" indent="-232123" defTabSz="930081" eaLnBrk="0" fontAlgn="base" hangingPunct="0">
              <a:spcBef>
                <a:spcPct val="30000"/>
              </a:spcBef>
              <a:spcAft>
                <a:spcPct val="0"/>
              </a:spcAft>
              <a:defRPr sz="1200">
                <a:solidFill>
                  <a:schemeClr val="tx1"/>
                </a:solidFill>
                <a:latin typeface="Times New Roman" panose="02020603050405020304" pitchFamily="18" charset="0"/>
              </a:defRPr>
            </a:lvl6pPr>
            <a:lvl7pPr marL="3014415" indent="-232123" defTabSz="930081" eaLnBrk="0" fontAlgn="base" hangingPunct="0">
              <a:spcBef>
                <a:spcPct val="30000"/>
              </a:spcBef>
              <a:spcAft>
                <a:spcPct val="0"/>
              </a:spcAft>
              <a:defRPr sz="1200">
                <a:solidFill>
                  <a:schemeClr val="tx1"/>
                </a:solidFill>
                <a:latin typeface="Times New Roman" panose="02020603050405020304" pitchFamily="18" charset="0"/>
              </a:defRPr>
            </a:lvl7pPr>
            <a:lvl8pPr marL="3472301" indent="-232123" defTabSz="930081" eaLnBrk="0" fontAlgn="base" hangingPunct="0">
              <a:spcBef>
                <a:spcPct val="30000"/>
              </a:spcBef>
              <a:spcAft>
                <a:spcPct val="0"/>
              </a:spcAft>
              <a:defRPr sz="1200">
                <a:solidFill>
                  <a:schemeClr val="tx1"/>
                </a:solidFill>
                <a:latin typeface="Times New Roman" panose="02020603050405020304" pitchFamily="18" charset="0"/>
              </a:defRPr>
            </a:lvl8pPr>
            <a:lvl9pPr marL="3930186" indent="-232123" defTabSz="930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E34E93-F2C0-453E-A4E6-E63DB0605635}" type="slidenum">
              <a:rPr lang="en-US" altLang="en-US"/>
              <a:pPr>
                <a:spcBef>
                  <a:spcPct val="0"/>
                </a:spcBef>
              </a:pPr>
              <a:t>8</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6348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534CC05-51AA-4D65-9734-2084CD485169}" type="slidenum">
              <a:rPr lang="en-US" smtClean="0"/>
              <a:pPr/>
              <a:t>11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3976" y="4416110"/>
            <a:ext cx="5142455" cy="4182427"/>
          </a:xfrm>
          <a:noFill/>
          <a:ln/>
        </p:spPr>
        <p:txBody>
          <a:bodyPr/>
          <a:lstStyle/>
          <a:p>
            <a:pPr eaLnBrk="1" hangingPunct="1"/>
            <a:endParaRPr lang="en-US" smtClean="0"/>
          </a:p>
        </p:txBody>
      </p:sp>
    </p:spTree>
    <p:extLst>
      <p:ext uri="{BB962C8B-B14F-4D97-AF65-F5344CB8AC3E}">
        <p14:creationId xmlns:p14="http://schemas.microsoft.com/office/powerpoint/2010/main" val="228522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0081" eaLnBrk="0" hangingPunct="0">
              <a:spcBef>
                <a:spcPct val="30000"/>
              </a:spcBef>
              <a:defRPr sz="1200">
                <a:solidFill>
                  <a:schemeClr val="tx1"/>
                </a:solidFill>
                <a:latin typeface="Times New Roman" panose="02020603050405020304" pitchFamily="18" charset="0"/>
              </a:defRPr>
            </a:lvl1pPr>
            <a:lvl2pPr marL="756783" indent="-290949" defTabSz="930081" eaLnBrk="0" hangingPunct="0">
              <a:spcBef>
                <a:spcPct val="30000"/>
              </a:spcBef>
              <a:defRPr sz="1200">
                <a:solidFill>
                  <a:schemeClr val="tx1"/>
                </a:solidFill>
                <a:latin typeface="Times New Roman" panose="02020603050405020304" pitchFamily="18" charset="0"/>
              </a:defRPr>
            </a:lvl2pPr>
            <a:lvl3pPr marL="1165383" indent="-232123" defTabSz="930081" eaLnBrk="0" hangingPunct="0">
              <a:spcBef>
                <a:spcPct val="30000"/>
              </a:spcBef>
              <a:defRPr sz="1200">
                <a:solidFill>
                  <a:schemeClr val="tx1"/>
                </a:solidFill>
                <a:latin typeface="Times New Roman" panose="02020603050405020304" pitchFamily="18" charset="0"/>
              </a:defRPr>
            </a:lvl3pPr>
            <a:lvl4pPr marL="1632809" indent="-232123" defTabSz="930081" eaLnBrk="0" hangingPunct="0">
              <a:spcBef>
                <a:spcPct val="30000"/>
              </a:spcBef>
              <a:defRPr sz="1200">
                <a:solidFill>
                  <a:schemeClr val="tx1"/>
                </a:solidFill>
                <a:latin typeface="Times New Roman" panose="02020603050405020304" pitchFamily="18" charset="0"/>
              </a:defRPr>
            </a:lvl4pPr>
            <a:lvl5pPr marL="2098643" indent="-232123" defTabSz="930081" eaLnBrk="0" hangingPunct="0">
              <a:spcBef>
                <a:spcPct val="30000"/>
              </a:spcBef>
              <a:defRPr sz="1200">
                <a:solidFill>
                  <a:schemeClr val="tx1"/>
                </a:solidFill>
                <a:latin typeface="Times New Roman" panose="02020603050405020304" pitchFamily="18" charset="0"/>
              </a:defRPr>
            </a:lvl5pPr>
            <a:lvl6pPr marL="2556529" indent="-232123" defTabSz="930081" eaLnBrk="0" fontAlgn="base" hangingPunct="0">
              <a:spcBef>
                <a:spcPct val="30000"/>
              </a:spcBef>
              <a:spcAft>
                <a:spcPct val="0"/>
              </a:spcAft>
              <a:defRPr sz="1200">
                <a:solidFill>
                  <a:schemeClr val="tx1"/>
                </a:solidFill>
                <a:latin typeface="Times New Roman" panose="02020603050405020304" pitchFamily="18" charset="0"/>
              </a:defRPr>
            </a:lvl6pPr>
            <a:lvl7pPr marL="3014415" indent="-232123" defTabSz="930081" eaLnBrk="0" fontAlgn="base" hangingPunct="0">
              <a:spcBef>
                <a:spcPct val="30000"/>
              </a:spcBef>
              <a:spcAft>
                <a:spcPct val="0"/>
              </a:spcAft>
              <a:defRPr sz="1200">
                <a:solidFill>
                  <a:schemeClr val="tx1"/>
                </a:solidFill>
                <a:latin typeface="Times New Roman" panose="02020603050405020304" pitchFamily="18" charset="0"/>
              </a:defRPr>
            </a:lvl7pPr>
            <a:lvl8pPr marL="3472301" indent="-232123" defTabSz="930081" eaLnBrk="0" fontAlgn="base" hangingPunct="0">
              <a:spcBef>
                <a:spcPct val="30000"/>
              </a:spcBef>
              <a:spcAft>
                <a:spcPct val="0"/>
              </a:spcAft>
              <a:defRPr sz="1200">
                <a:solidFill>
                  <a:schemeClr val="tx1"/>
                </a:solidFill>
                <a:latin typeface="Times New Roman" panose="02020603050405020304" pitchFamily="18" charset="0"/>
              </a:defRPr>
            </a:lvl8pPr>
            <a:lvl9pPr marL="3930186" indent="-232123" defTabSz="930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08613D-BF1A-406E-AC04-6E81F195F73E}" type="slidenum">
              <a:rPr lang="en-US" altLang="en-US"/>
              <a:pPr>
                <a:spcBef>
                  <a:spcPct val="0"/>
                </a:spcBef>
              </a:pPr>
              <a:t>16</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0208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0081" eaLnBrk="0" hangingPunct="0">
              <a:spcBef>
                <a:spcPct val="30000"/>
              </a:spcBef>
              <a:defRPr sz="1200">
                <a:solidFill>
                  <a:schemeClr val="tx1"/>
                </a:solidFill>
                <a:latin typeface="Times New Roman" panose="02020603050405020304" pitchFamily="18" charset="0"/>
              </a:defRPr>
            </a:lvl1pPr>
            <a:lvl2pPr marL="756783" indent="-290949" defTabSz="930081" eaLnBrk="0" hangingPunct="0">
              <a:spcBef>
                <a:spcPct val="30000"/>
              </a:spcBef>
              <a:defRPr sz="1200">
                <a:solidFill>
                  <a:schemeClr val="tx1"/>
                </a:solidFill>
                <a:latin typeface="Times New Roman" panose="02020603050405020304" pitchFamily="18" charset="0"/>
              </a:defRPr>
            </a:lvl2pPr>
            <a:lvl3pPr marL="1165383" indent="-232123" defTabSz="930081" eaLnBrk="0" hangingPunct="0">
              <a:spcBef>
                <a:spcPct val="30000"/>
              </a:spcBef>
              <a:defRPr sz="1200">
                <a:solidFill>
                  <a:schemeClr val="tx1"/>
                </a:solidFill>
                <a:latin typeface="Times New Roman" panose="02020603050405020304" pitchFamily="18" charset="0"/>
              </a:defRPr>
            </a:lvl3pPr>
            <a:lvl4pPr marL="1632809" indent="-232123" defTabSz="930081" eaLnBrk="0" hangingPunct="0">
              <a:spcBef>
                <a:spcPct val="30000"/>
              </a:spcBef>
              <a:defRPr sz="1200">
                <a:solidFill>
                  <a:schemeClr val="tx1"/>
                </a:solidFill>
                <a:latin typeface="Times New Roman" panose="02020603050405020304" pitchFamily="18" charset="0"/>
              </a:defRPr>
            </a:lvl4pPr>
            <a:lvl5pPr marL="2098643" indent="-232123" defTabSz="930081" eaLnBrk="0" hangingPunct="0">
              <a:spcBef>
                <a:spcPct val="30000"/>
              </a:spcBef>
              <a:defRPr sz="1200">
                <a:solidFill>
                  <a:schemeClr val="tx1"/>
                </a:solidFill>
                <a:latin typeface="Times New Roman" panose="02020603050405020304" pitchFamily="18" charset="0"/>
              </a:defRPr>
            </a:lvl5pPr>
            <a:lvl6pPr marL="2556529" indent="-232123" defTabSz="930081" eaLnBrk="0" fontAlgn="base" hangingPunct="0">
              <a:spcBef>
                <a:spcPct val="30000"/>
              </a:spcBef>
              <a:spcAft>
                <a:spcPct val="0"/>
              </a:spcAft>
              <a:defRPr sz="1200">
                <a:solidFill>
                  <a:schemeClr val="tx1"/>
                </a:solidFill>
                <a:latin typeface="Times New Roman" panose="02020603050405020304" pitchFamily="18" charset="0"/>
              </a:defRPr>
            </a:lvl6pPr>
            <a:lvl7pPr marL="3014415" indent="-232123" defTabSz="930081" eaLnBrk="0" fontAlgn="base" hangingPunct="0">
              <a:spcBef>
                <a:spcPct val="30000"/>
              </a:spcBef>
              <a:spcAft>
                <a:spcPct val="0"/>
              </a:spcAft>
              <a:defRPr sz="1200">
                <a:solidFill>
                  <a:schemeClr val="tx1"/>
                </a:solidFill>
                <a:latin typeface="Times New Roman" panose="02020603050405020304" pitchFamily="18" charset="0"/>
              </a:defRPr>
            </a:lvl7pPr>
            <a:lvl8pPr marL="3472301" indent="-232123" defTabSz="930081" eaLnBrk="0" fontAlgn="base" hangingPunct="0">
              <a:spcBef>
                <a:spcPct val="30000"/>
              </a:spcBef>
              <a:spcAft>
                <a:spcPct val="0"/>
              </a:spcAft>
              <a:defRPr sz="1200">
                <a:solidFill>
                  <a:schemeClr val="tx1"/>
                </a:solidFill>
                <a:latin typeface="Times New Roman" panose="02020603050405020304" pitchFamily="18" charset="0"/>
              </a:defRPr>
            </a:lvl8pPr>
            <a:lvl9pPr marL="3930186" indent="-232123" defTabSz="930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B4EC75-292B-4E14-AC1C-386928ED3A6B}" type="slidenum">
              <a:rPr lang="en-US" altLang="en-US"/>
              <a:pPr>
                <a:spcBef>
                  <a:spcPct val="0"/>
                </a:spcBef>
              </a:pPr>
              <a:t>23</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57850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0081" eaLnBrk="0" hangingPunct="0">
              <a:spcBef>
                <a:spcPct val="30000"/>
              </a:spcBef>
              <a:defRPr sz="1200">
                <a:solidFill>
                  <a:schemeClr val="tx1"/>
                </a:solidFill>
                <a:latin typeface="Times New Roman" panose="02020603050405020304" pitchFamily="18" charset="0"/>
              </a:defRPr>
            </a:lvl1pPr>
            <a:lvl2pPr marL="756783" indent="-290949" defTabSz="930081" eaLnBrk="0" hangingPunct="0">
              <a:spcBef>
                <a:spcPct val="30000"/>
              </a:spcBef>
              <a:defRPr sz="1200">
                <a:solidFill>
                  <a:schemeClr val="tx1"/>
                </a:solidFill>
                <a:latin typeface="Times New Roman" panose="02020603050405020304" pitchFamily="18" charset="0"/>
              </a:defRPr>
            </a:lvl2pPr>
            <a:lvl3pPr marL="1165383" indent="-232123" defTabSz="930081" eaLnBrk="0" hangingPunct="0">
              <a:spcBef>
                <a:spcPct val="30000"/>
              </a:spcBef>
              <a:defRPr sz="1200">
                <a:solidFill>
                  <a:schemeClr val="tx1"/>
                </a:solidFill>
                <a:latin typeface="Times New Roman" panose="02020603050405020304" pitchFamily="18" charset="0"/>
              </a:defRPr>
            </a:lvl3pPr>
            <a:lvl4pPr marL="1632809" indent="-232123" defTabSz="930081" eaLnBrk="0" hangingPunct="0">
              <a:spcBef>
                <a:spcPct val="30000"/>
              </a:spcBef>
              <a:defRPr sz="1200">
                <a:solidFill>
                  <a:schemeClr val="tx1"/>
                </a:solidFill>
                <a:latin typeface="Times New Roman" panose="02020603050405020304" pitchFamily="18" charset="0"/>
              </a:defRPr>
            </a:lvl4pPr>
            <a:lvl5pPr marL="2098643" indent="-232123" defTabSz="930081" eaLnBrk="0" hangingPunct="0">
              <a:spcBef>
                <a:spcPct val="30000"/>
              </a:spcBef>
              <a:defRPr sz="1200">
                <a:solidFill>
                  <a:schemeClr val="tx1"/>
                </a:solidFill>
                <a:latin typeface="Times New Roman" panose="02020603050405020304" pitchFamily="18" charset="0"/>
              </a:defRPr>
            </a:lvl5pPr>
            <a:lvl6pPr marL="2556529" indent="-232123" defTabSz="930081" eaLnBrk="0" fontAlgn="base" hangingPunct="0">
              <a:spcBef>
                <a:spcPct val="30000"/>
              </a:spcBef>
              <a:spcAft>
                <a:spcPct val="0"/>
              </a:spcAft>
              <a:defRPr sz="1200">
                <a:solidFill>
                  <a:schemeClr val="tx1"/>
                </a:solidFill>
                <a:latin typeface="Times New Roman" panose="02020603050405020304" pitchFamily="18" charset="0"/>
              </a:defRPr>
            </a:lvl6pPr>
            <a:lvl7pPr marL="3014415" indent="-232123" defTabSz="930081" eaLnBrk="0" fontAlgn="base" hangingPunct="0">
              <a:spcBef>
                <a:spcPct val="30000"/>
              </a:spcBef>
              <a:spcAft>
                <a:spcPct val="0"/>
              </a:spcAft>
              <a:defRPr sz="1200">
                <a:solidFill>
                  <a:schemeClr val="tx1"/>
                </a:solidFill>
                <a:latin typeface="Times New Roman" panose="02020603050405020304" pitchFamily="18" charset="0"/>
              </a:defRPr>
            </a:lvl7pPr>
            <a:lvl8pPr marL="3472301" indent="-232123" defTabSz="930081" eaLnBrk="0" fontAlgn="base" hangingPunct="0">
              <a:spcBef>
                <a:spcPct val="30000"/>
              </a:spcBef>
              <a:spcAft>
                <a:spcPct val="0"/>
              </a:spcAft>
              <a:defRPr sz="1200">
                <a:solidFill>
                  <a:schemeClr val="tx1"/>
                </a:solidFill>
                <a:latin typeface="Times New Roman" panose="02020603050405020304" pitchFamily="18" charset="0"/>
              </a:defRPr>
            </a:lvl8pPr>
            <a:lvl9pPr marL="3930186" indent="-232123" defTabSz="930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10CBE1-6C70-437E-BE6B-8AD307CE74B8}" type="slidenum">
              <a:rPr lang="en-US" altLang="en-US"/>
              <a:pPr>
                <a:spcBef>
                  <a:spcPct val="0"/>
                </a:spcBef>
              </a:pPr>
              <a:t>24</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25754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0081" eaLnBrk="0" hangingPunct="0">
              <a:spcBef>
                <a:spcPct val="30000"/>
              </a:spcBef>
              <a:defRPr sz="1200">
                <a:solidFill>
                  <a:schemeClr val="tx1"/>
                </a:solidFill>
                <a:latin typeface="Times New Roman" panose="02020603050405020304" pitchFamily="18" charset="0"/>
              </a:defRPr>
            </a:lvl1pPr>
            <a:lvl2pPr marL="756783" indent="-290949" defTabSz="930081" eaLnBrk="0" hangingPunct="0">
              <a:spcBef>
                <a:spcPct val="30000"/>
              </a:spcBef>
              <a:defRPr sz="1200">
                <a:solidFill>
                  <a:schemeClr val="tx1"/>
                </a:solidFill>
                <a:latin typeface="Times New Roman" panose="02020603050405020304" pitchFamily="18" charset="0"/>
              </a:defRPr>
            </a:lvl2pPr>
            <a:lvl3pPr marL="1165383" indent="-232123" defTabSz="930081" eaLnBrk="0" hangingPunct="0">
              <a:spcBef>
                <a:spcPct val="30000"/>
              </a:spcBef>
              <a:defRPr sz="1200">
                <a:solidFill>
                  <a:schemeClr val="tx1"/>
                </a:solidFill>
                <a:latin typeface="Times New Roman" panose="02020603050405020304" pitchFamily="18" charset="0"/>
              </a:defRPr>
            </a:lvl3pPr>
            <a:lvl4pPr marL="1632809" indent="-232123" defTabSz="930081" eaLnBrk="0" hangingPunct="0">
              <a:spcBef>
                <a:spcPct val="30000"/>
              </a:spcBef>
              <a:defRPr sz="1200">
                <a:solidFill>
                  <a:schemeClr val="tx1"/>
                </a:solidFill>
                <a:latin typeface="Times New Roman" panose="02020603050405020304" pitchFamily="18" charset="0"/>
              </a:defRPr>
            </a:lvl4pPr>
            <a:lvl5pPr marL="2098643" indent="-232123" defTabSz="930081" eaLnBrk="0" hangingPunct="0">
              <a:spcBef>
                <a:spcPct val="30000"/>
              </a:spcBef>
              <a:defRPr sz="1200">
                <a:solidFill>
                  <a:schemeClr val="tx1"/>
                </a:solidFill>
                <a:latin typeface="Times New Roman" panose="02020603050405020304" pitchFamily="18" charset="0"/>
              </a:defRPr>
            </a:lvl5pPr>
            <a:lvl6pPr marL="2556529" indent="-232123" defTabSz="930081" eaLnBrk="0" fontAlgn="base" hangingPunct="0">
              <a:spcBef>
                <a:spcPct val="30000"/>
              </a:spcBef>
              <a:spcAft>
                <a:spcPct val="0"/>
              </a:spcAft>
              <a:defRPr sz="1200">
                <a:solidFill>
                  <a:schemeClr val="tx1"/>
                </a:solidFill>
                <a:latin typeface="Times New Roman" panose="02020603050405020304" pitchFamily="18" charset="0"/>
              </a:defRPr>
            </a:lvl6pPr>
            <a:lvl7pPr marL="3014415" indent="-232123" defTabSz="930081" eaLnBrk="0" fontAlgn="base" hangingPunct="0">
              <a:spcBef>
                <a:spcPct val="30000"/>
              </a:spcBef>
              <a:spcAft>
                <a:spcPct val="0"/>
              </a:spcAft>
              <a:defRPr sz="1200">
                <a:solidFill>
                  <a:schemeClr val="tx1"/>
                </a:solidFill>
                <a:latin typeface="Times New Roman" panose="02020603050405020304" pitchFamily="18" charset="0"/>
              </a:defRPr>
            </a:lvl7pPr>
            <a:lvl8pPr marL="3472301" indent="-232123" defTabSz="930081" eaLnBrk="0" fontAlgn="base" hangingPunct="0">
              <a:spcBef>
                <a:spcPct val="30000"/>
              </a:spcBef>
              <a:spcAft>
                <a:spcPct val="0"/>
              </a:spcAft>
              <a:defRPr sz="1200">
                <a:solidFill>
                  <a:schemeClr val="tx1"/>
                </a:solidFill>
                <a:latin typeface="Times New Roman" panose="02020603050405020304" pitchFamily="18" charset="0"/>
              </a:defRPr>
            </a:lvl8pPr>
            <a:lvl9pPr marL="3930186" indent="-232123" defTabSz="930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075509-C7CF-4597-8D5D-2354D5923668}" type="slidenum">
              <a:rPr lang="en-US" altLang="en-US"/>
              <a:pPr>
                <a:spcBef>
                  <a:spcPct val="0"/>
                </a:spcBef>
              </a:pPr>
              <a:t>25</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2384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30081" eaLnBrk="0" hangingPunct="0">
              <a:spcBef>
                <a:spcPct val="30000"/>
              </a:spcBef>
              <a:defRPr sz="1200">
                <a:solidFill>
                  <a:schemeClr val="tx1"/>
                </a:solidFill>
                <a:latin typeface="Times New Roman" panose="02020603050405020304" pitchFamily="18" charset="0"/>
              </a:defRPr>
            </a:lvl1pPr>
            <a:lvl2pPr marL="756783" indent="-290949" defTabSz="930081" eaLnBrk="0" hangingPunct="0">
              <a:spcBef>
                <a:spcPct val="30000"/>
              </a:spcBef>
              <a:defRPr sz="1200">
                <a:solidFill>
                  <a:schemeClr val="tx1"/>
                </a:solidFill>
                <a:latin typeface="Times New Roman" panose="02020603050405020304" pitchFamily="18" charset="0"/>
              </a:defRPr>
            </a:lvl2pPr>
            <a:lvl3pPr marL="1165383" indent="-232123" defTabSz="930081" eaLnBrk="0" hangingPunct="0">
              <a:spcBef>
                <a:spcPct val="30000"/>
              </a:spcBef>
              <a:defRPr sz="1200">
                <a:solidFill>
                  <a:schemeClr val="tx1"/>
                </a:solidFill>
                <a:latin typeface="Times New Roman" panose="02020603050405020304" pitchFamily="18" charset="0"/>
              </a:defRPr>
            </a:lvl3pPr>
            <a:lvl4pPr marL="1632809" indent="-232123" defTabSz="930081" eaLnBrk="0" hangingPunct="0">
              <a:spcBef>
                <a:spcPct val="30000"/>
              </a:spcBef>
              <a:defRPr sz="1200">
                <a:solidFill>
                  <a:schemeClr val="tx1"/>
                </a:solidFill>
                <a:latin typeface="Times New Roman" panose="02020603050405020304" pitchFamily="18" charset="0"/>
              </a:defRPr>
            </a:lvl4pPr>
            <a:lvl5pPr marL="2098643" indent="-232123" defTabSz="930081" eaLnBrk="0" hangingPunct="0">
              <a:spcBef>
                <a:spcPct val="30000"/>
              </a:spcBef>
              <a:defRPr sz="1200">
                <a:solidFill>
                  <a:schemeClr val="tx1"/>
                </a:solidFill>
                <a:latin typeface="Times New Roman" panose="02020603050405020304" pitchFamily="18" charset="0"/>
              </a:defRPr>
            </a:lvl5pPr>
            <a:lvl6pPr marL="2556529" indent="-232123" defTabSz="930081" eaLnBrk="0" fontAlgn="base" hangingPunct="0">
              <a:spcBef>
                <a:spcPct val="30000"/>
              </a:spcBef>
              <a:spcAft>
                <a:spcPct val="0"/>
              </a:spcAft>
              <a:defRPr sz="1200">
                <a:solidFill>
                  <a:schemeClr val="tx1"/>
                </a:solidFill>
                <a:latin typeface="Times New Roman" panose="02020603050405020304" pitchFamily="18" charset="0"/>
              </a:defRPr>
            </a:lvl6pPr>
            <a:lvl7pPr marL="3014415" indent="-232123" defTabSz="930081" eaLnBrk="0" fontAlgn="base" hangingPunct="0">
              <a:spcBef>
                <a:spcPct val="30000"/>
              </a:spcBef>
              <a:spcAft>
                <a:spcPct val="0"/>
              </a:spcAft>
              <a:defRPr sz="1200">
                <a:solidFill>
                  <a:schemeClr val="tx1"/>
                </a:solidFill>
                <a:latin typeface="Times New Roman" panose="02020603050405020304" pitchFamily="18" charset="0"/>
              </a:defRPr>
            </a:lvl7pPr>
            <a:lvl8pPr marL="3472301" indent="-232123" defTabSz="930081" eaLnBrk="0" fontAlgn="base" hangingPunct="0">
              <a:spcBef>
                <a:spcPct val="30000"/>
              </a:spcBef>
              <a:spcAft>
                <a:spcPct val="0"/>
              </a:spcAft>
              <a:defRPr sz="1200">
                <a:solidFill>
                  <a:schemeClr val="tx1"/>
                </a:solidFill>
                <a:latin typeface="Times New Roman" panose="02020603050405020304" pitchFamily="18" charset="0"/>
              </a:defRPr>
            </a:lvl8pPr>
            <a:lvl9pPr marL="3930186" indent="-232123" defTabSz="930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AC287-75B7-4D02-9241-136BFBEE755A}" type="slidenum">
              <a:rPr lang="en-US" altLang="en-US"/>
              <a:pPr>
                <a:spcBef>
                  <a:spcPct val="0"/>
                </a:spcBef>
              </a:pPr>
              <a:t>26</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0768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E403DC-3774-4E78-97FE-74CA1EEC90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CC9FF-DD18-4302-9957-D43D997455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07E867-3984-4BC8-9860-91DC54AEBDB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DF2C6-F369-40D9-96E8-E111216EAA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B7608-7873-4F45-BCF5-19E5B73A90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8A96-611B-420B-AD8F-05B1C66699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5D8FC9-4778-43B3-AC65-79C03D3F3A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68AE9B-C777-4E86-B52B-363FF28C88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B97160-579E-4701-BFB4-D637E65A5F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91FEDE-3691-4D70-982F-6174508FDC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38753C-C183-4F46-A7C8-857CE3DB33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439EB4-CF18-4F18-935E-AEAE093474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lvl1pPr>
          </a:lstStyle>
          <a:p>
            <a:pPr>
              <a:defRPr/>
            </a:pPr>
            <a:fld id="{9EFDF91A-BAB7-43A4-BB5B-7EB915E9A75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ocialsecurity.gov/pgm/disability.htm"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266700"/>
            <a:ext cx="6629400" cy="6324600"/>
          </a:xfrm>
        </p:spPr>
        <p:txBody>
          <a:bodyPr/>
          <a:lstStyle/>
          <a:p>
            <a:pPr marL="0" indent="0" algn="ctr">
              <a:buNone/>
            </a:pPr>
            <a:r>
              <a:rPr lang="en-US" sz="4400" dirty="0" smtClean="0"/>
              <a:t>Wisconsin Balance of State Continuum of Care</a:t>
            </a:r>
          </a:p>
          <a:p>
            <a:pPr marL="0" indent="0" algn="ctr">
              <a:buNone/>
            </a:pPr>
            <a:r>
              <a:rPr lang="en-US" sz="2800" dirty="0" smtClean="0"/>
              <a:t>                  Quarterly Meeting</a:t>
            </a:r>
          </a:p>
          <a:p>
            <a:pPr marL="0" indent="0" algn="ctr">
              <a:buNone/>
            </a:pPr>
            <a:r>
              <a:rPr lang="en-US" sz="2800" dirty="0" smtClean="0"/>
              <a:t>                  May 17 2018</a:t>
            </a:r>
          </a:p>
          <a:p>
            <a:pPr marL="0" indent="0" algn="ctr">
              <a:buNone/>
            </a:pPr>
            <a:endParaRPr lang="en-US" sz="2800" dirty="0"/>
          </a:p>
          <a:p>
            <a:pPr marL="0" indent="0" algn="ctr">
              <a:buNone/>
            </a:pPr>
            <a:endParaRPr lang="en-US" sz="2800" dirty="0" smtClean="0"/>
          </a:p>
          <a:p>
            <a:pPr marL="0" indent="0" algn="ctr">
              <a:buNone/>
            </a:pPr>
            <a:endParaRPr lang="en-US" sz="2800" dirty="0" smtClean="0"/>
          </a:p>
          <a:p>
            <a:pPr marL="0" indent="0" algn="ctr">
              <a:buNone/>
            </a:pPr>
            <a:endParaRPr lang="en-US" sz="2800" dirty="0" smtClean="0"/>
          </a:p>
          <a:p>
            <a:pPr marL="0" indent="0" algn="ctr">
              <a:buNone/>
            </a:pPr>
            <a:r>
              <a:rPr lang="en-US" sz="2800" dirty="0" smtClean="0"/>
              <a:t>Social Security: Exploring the Benefits</a:t>
            </a:r>
          </a:p>
          <a:p>
            <a:pPr marL="0" indent="0" algn="ctr">
              <a:buNone/>
            </a:pPr>
            <a:r>
              <a:rPr lang="en-US" sz="2800" dirty="0" smtClean="0"/>
              <a:t>Connie DaValt</a:t>
            </a:r>
          </a:p>
          <a:p>
            <a:pPr marL="0" indent="0" algn="ctr">
              <a:buNone/>
            </a:pPr>
            <a:r>
              <a:rPr lang="en-US" sz="2800" dirty="0" smtClean="0"/>
              <a:t>Area Work Incentives Coordinator</a:t>
            </a:r>
          </a:p>
          <a:p>
            <a:pPr marL="0" indent="0" algn="ctr">
              <a:buNone/>
            </a:pPr>
            <a:endParaRPr lang="en-US" sz="1600" dirty="0" smtClean="0"/>
          </a:p>
          <a:p>
            <a:pPr marL="0" indent="0" algn="ctr">
              <a:buNone/>
            </a:pPr>
            <a:endParaRPr lang="en-US" sz="1600" dirty="0"/>
          </a:p>
          <a:p>
            <a:pPr marL="0" indent="0" algn="ctr">
              <a:buNone/>
            </a:pPr>
            <a:endParaRPr lang="en-US" sz="1600" dirty="0" smtClean="0"/>
          </a:p>
          <a:p>
            <a:pPr marL="0" indent="0" algn="ctr">
              <a:buNone/>
            </a:pPr>
            <a:endParaRPr lang="en-US" sz="1600" dirty="0"/>
          </a:p>
          <a:p>
            <a:pPr marL="0" indent="0" algn="ctr">
              <a:buNone/>
            </a:pPr>
            <a:endParaRPr lang="en-US" sz="1600" dirty="0" smtClean="0"/>
          </a:p>
          <a:p>
            <a:pPr marL="0" indent="0" algn="ctr">
              <a:buNone/>
            </a:pPr>
            <a:endParaRPr lang="en-US" sz="1600" dirty="0"/>
          </a:p>
          <a:p>
            <a:pPr marL="0" indent="0" algn="ctr">
              <a:buNone/>
            </a:pPr>
            <a:endParaRPr lang="en-US" sz="1600" dirty="0" smtClean="0"/>
          </a:p>
          <a:p>
            <a:pPr marL="0" indent="0" algn="ctr">
              <a:buNone/>
            </a:pPr>
            <a:endParaRPr lang="en-US" sz="1600" dirty="0"/>
          </a:p>
          <a:p>
            <a:pPr marL="0" indent="0" algn="ctr">
              <a:buNone/>
            </a:pPr>
            <a:endParaRPr lang="en-US" sz="1600" dirty="0" smtClean="0"/>
          </a:p>
          <a:p>
            <a:pPr marL="0" indent="0" algn="ctr">
              <a:buNone/>
            </a:pPr>
            <a:endParaRPr lang="en-US" sz="1600" dirty="0"/>
          </a:p>
          <a:p>
            <a:pPr marL="0" indent="0" algn="ctr">
              <a:buNone/>
            </a:pPr>
            <a:endParaRPr lang="en-US" sz="1600" dirty="0" smtClean="0"/>
          </a:p>
          <a:p>
            <a:pPr marL="0" indent="0" algn="ctr">
              <a:buNone/>
            </a:pPr>
            <a:r>
              <a:rPr lang="en-US" sz="1600" dirty="0" smtClean="0"/>
              <a:t>November 2016</a:t>
            </a:r>
            <a:endParaRPr lang="en-US" sz="2400" dirty="0"/>
          </a:p>
          <a:p>
            <a:pPr marL="0" indent="0" algn="ctr">
              <a:buNone/>
            </a:pPr>
            <a:r>
              <a:rPr lang="en-US" sz="1800" dirty="0" smtClean="0"/>
              <a:t>Connie DaValt – Area Work Incentives Coordinator</a:t>
            </a:r>
          </a:p>
          <a:p>
            <a:pPr marL="0" indent="0" algn="ctr">
              <a:buNone/>
            </a:pPr>
            <a:r>
              <a:rPr lang="en-US" sz="1800" dirty="0" smtClean="0"/>
              <a:t>(866) 807-5995 ext 26030</a:t>
            </a:r>
          </a:p>
          <a:p>
            <a:pPr marL="0" indent="0" algn="ctr">
              <a:buNone/>
            </a:pPr>
            <a:r>
              <a:rPr lang="en-US" sz="1800" dirty="0" smtClean="0"/>
              <a:t>connie.davalt@ssa.gov</a:t>
            </a:r>
            <a:endParaRPr lang="en-US" sz="1800" dirty="0"/>
          </a:p>
        </p:txBody>
      </p:sp>
      <p:pic>
        <p:nvPicPr>
          <p:cNvPr id="2" name="Picture 1"/>
          <p:cNvPicPr>
            <a:picLocks noChangeAspect="1"/>
          </p:cNvPicPr>
          <p:nvPr/>
        </p:nvPicPr>
        <p:blipFill>
          <a:blip r:embed="rId2"/>
          <a:stretch>
            <a:fillRect/>
          </a:stretch>
        </p:blipFill>
        <p:spPr>
          <a:xfrm>
            <a:off x="381000" y="1905000"/>
            <a:ext cx="3835962" cy="2875976"/>
          </a:xfrm>
          <a:prstGeom prst="rect">
            <a:avLst/>
          </a:prstGeom>
        </p:spPr>
      </p:pic>
    </p:spTree>
    <p:extLst>
      <p:ext uri="{BB962C8B-B14F-4D97-AF65-F5344CB8AC3E}">
        <p14:creationId xmlns:p14="http://schemas.microsoft.com/office/powerpoint/2010/main" val="97738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362456"/>
          </a:xfrm>
          <a:ln>
            <a:miter lim="800000"/>
            <a:headEnd/>
            <a:tailEnd/>
          </a:ln>
          <a:extLst/>
        </p:spPr>
        <p:txBody>
          <a:bodyPr/>
          <a:lstStyle/>
          <a:p>
            <a:pPr algn="ctr" eaLnBrk="1" fontAlgn="auto" hangingPunct="1">
              <a:spcAft>
                <a:spcPts val="0"/>
              </a:spcAft>
              <a:defRPr/>
            </a:pPr>
            <a:r>
              <a:rPr sz="3600" b="0" dirty="0" smtClean="0"/>
              <a:t>Supplemental Security Income (SSI)</a:t>
            </a:r>
            <a:endParaRPr sz="3600" b="0" dirty="0"/>
          </a:p>
        </p:txBody>
      </p:sp>
      <p:sp>
        <p:nvSpPr>
          <p:cNvPr id="18435" name="Text Placeholder 2"/>
          <p:cNvSpPr>
            <a:spLocks noGrp="1"/>
          </p:cNvSpPr>
          <p:nvPr>
            <p:ph type="body" idx="1"/>
          </p:nvPr>
        </p:nvSpPr>
        <p:spPr>
          <a:xfrm>
            <a:off x="685800" y="1905000"/>
            <a:ext cx="7772400" cy="1981200"/>
          </a:xfrm>
        </p:spPr>
        <p:txBody>
          <a:bodyPr/>
          <a:lstStyle/>
          <a:p>
            <a:pPr algn="ctr" eaLnBrk="1" hangingPunct="1"/>
            <a:r>
              <a:rPr lang="en-US" sz="3200" dirty="0" smtClean="0"/>
              <a:t>People with limited income and resources can be eligible for SSI if they meet the following criteria</a:t>
            </a:r>
            <a:r>
              <a:rPr lang="en-US" sz="3200" b="1" dirty="0" smtClean="0"/>
              <a:t>:</a:t>
            </a:r>
          </a:p>
          <a:p>
            <a:pPr eaLnBrk="1" hangingPunct="1">
              <a:buClr>
                <a:srgbClr val="00B050"/>
              </a:buClr>
              <a:buFont typeface="Wingdings" pitchFamily="2" charset="2"/>
              <a:buChar char="v"/>
            </a:pPr>
            <a:endParaRPr lang="en-US" sz="3200" dirty="0" smtClean="0"/>
          </a:p>
        </p:txBody>
      </p:sp>
      <p:sp>
        <p:nvSpPr>
          <p:cNvPr id="6" name="TextBox 5"/>
          <p:cNvSpPr txBox="1"/>
          <p:nvPr/>
        </p:nvSpPr>
        <p:spPr>
          <a:xfrm>
            <a:off x="1752600" y="4038600"/>
            <a:ext cx="6400800" cy="1618905"/>
          </a:xfrm>
          <a:prstGeom prst="rect">
            <a:avLst/>
          </a:prstGeom>
          <a:noFill/>
        </p:spPr>
        <p:txBody>
          <a:bodyPr wrap="square">
            <a:spAutoFit/>
          </a:bodyPr>
          <a:lstStyle/>
          <a:p>
            <a:pPr marL="914400" lvl="1" indent="-457200">
              <a:buClr>
                <a:schemeClr val="bg2">
                  <a:lumMod val="40000"/>
                  <a:lumOff val="60000"/>
                </a:schemeClr>
              </a:buClr>
              <a:defRPr/>
            </a:pPr>
            <a:r>
              <a:rPr lang="en-US" sz="3200" b="0" dirty="0">
                <a:latin typeface="+mn-lt"/>
                <a:cs typeface="Arial" charset="0"/>
              </a:rPr>
              <a:t>Blind at any </a:t>
            </a:r>
            <a:r>
              <a:rPr lang="en-US" sz="3200" b="0" dirty="0" smtClean="0">
                <a:latin typeface="+mn-lt"/>
                <a:cs typeface="Arial" charset="0"/>
              </a:rPr>
              <a:t>age or</a:t>
            </a:r>
            <a:endParaRPr lang="en-US" sz="3200" b="0" dirty="0">
              <a:latin typeface="+mn-lt"/>
              <a:cs typeface="Arial" charset="0"/>
            </a:endParaRPr>
          </a:p>
          <a:p>
            <a:pPr marL="914400" lvl="1" indent="-457200">
              <a:buClr>
                <a:schemeClr val="bg2">
                  <a:lumMod val="40000"/>
                  <a:lumOff val="60000"/>
                </a:schemeClr>
              </a:buClr>
              <a:defRPr/>
            </a:pPr>
            <a:r>
              <a:rPr lang="en-US" sz="3200" b="0" dirty="0">
                <a:latin typeface="+mn-lt"/>
                <a:cs typeface="Arial" charset="0"/>
              </a:rPr>
              <a:t>Disabled at any </a:t>
            </a:r>
            <a:r>
              <a:rPr lang="en-US" sz="3200" b="0" dirty="0" smtClean="0">
                <a:latin typeface="+mn-lt"/>
                <a:cs typeface="Arial" charset="0"/>
              </a:rPr>
              <a:t>age or</a:t>
            </a:r>
            <a:endParaRPr lang="en-US" sz="3200" b="0" dirty="0">
              <a:latin typeface="+mn-lt"/>
              <a:cs typeface="Arial" charset="0"/>
            </a:endParaRPr>
          </a:p>
          <a:p>
            <a:pPr marL="914400" lvl="1" indent="-457200">
              <a:buClr>
                <a:schemeClr val="bg2">
                  <a:lumMod val="40000"/>
                  <a:lumOff val="60000"/>
                </a:schemeClr>
              </a:buClr>
              <a:defRPr/>
            </a:pPr>
            <a:r>
              <a:rPr lang="en-US" sz="3200" b="0" dirty="0">
                <a:latin typeface="+mn-lt"/>
                <a:cs typeface="Arial" charset="0"/>
              </a:rPr>
              <a:t>Age 65 or older</a:t>
            </a:r>
          </a:p>
        </p:txBody>
      </p:sp>
      <p:sp>
        <p:nvSpPr>
          <p:cNvPr id="18437" name="TextBox 6"/>
          <p:cNvSpPr txBox="1">
            <a:spLocks noChangeArrowheads="1"/>
          </p:cNvSpPr>
          <p:nvPr/>
        </p:nvSpPr>
        <p:spPr bwMode="auto">
          <a:xfrm>
            <a:off x="304800" y="5771346"/>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None/>
            </a:pPr>
            <a:r>
              <a:rPr lang="en-US" sz="2400" b="0" dirty="0"/>
              <a:t>Paid from general tax </a:t>
            </a:r>
            <a:r>
              <a:rPr lang="en-US" sz="2400" b="0" dirty="0" smtClean="0"/>
              <a:t>revenues</a:t>
            </a:r>
          </a:p>
          <a:p>
            <a:pPr algn="ctr" eaLnBrk="1" hangingPunct="1">
              <a:buNone/>
            </a:pPr>
            <a:r>
              <a:rPr lang="en-US" sz="2400" b="0" dirty="0" smtClean="0"/>
              <a:t>Medicaid</a:t>
            </a:r>
            <a:endParaRPr lang="en-US" sz="2400" b="0" dirty="0"/>
          </a:p>
        </p:txBody>
      </p:sp>
      <p:pic>
        <p:nvPicPr>
          <p:cNvPr id="8" name="Picture 2" descr="C:\Users\469801\AppData\Local\Microsoft\Windows\Temporary Internet Files\Content.IE5\WY3QISVL\MP9004464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 y="4343400"/>
            <a:ext cx="1066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306" y="3515362"/>
            <a:ext cx="1042987" cy="10464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017" y="5086350"/>
            <a:ext cx="1200150" cy="1600200"/>
          </a:xfrm>
          <a:prstGeom prst="rect">
            <a:avLst/>
          </a:prstGeom>
        </p:spPr>
      </p:pic>
    </p:spTree>
    <p:extLst>
      <p:ext uri="{BB962C8B-B14F-4D97-AF65-F5344CB8AC3E}">
        <p14:creationId xmlns:p14="http://schemas.microsoft.com/office/powerpoint/2010/main" val="3728259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US" sz="4000" dirty="0" smtClean="0">
                <a:cs typeface="Times New Roman" pitchFamily="18" charset="0"/>
              </a:rPr>
              <a:t>SSI Financial Eligibility</a:t>
            </a:r>
            <a:br>
              <a:rPr lang="en-US" sz="4000" dirty="0" smtClean="0">
                <a:cs typeface="Times New Roman" pitchFamily="18" charset="0"/>
              </a:rPr>
            </a:br>
            <a:r>
              <a:rPr lang="en-US" sz="4000" dirty="0" smtClean="0">
                <a:cs typeface="Times New Roman" pitchFamily="18" charset="0"/>
              </a:rPr>
              <a:t>2018 Rates</a:t>
            </a:r>
            <a:endParaRPr lang="en-US" sz="4000" dirty="0" smtClean="0"/>
          </a:p>
        </p:txBody>
      </p:sp>
      <p:sp>
        <p:nvSpPr>
          <p:cNvPr id="12291" name="Rectangle 3"/>
          <p:cNvSpPr>
            <a:spLocks noGrp="1" noRot="1" noChangeArrowheads="1"/>
          </p:cNvSpPr>
          <p:nvPr>
            <p:ph idx="1"/>
          </p:nvPr>
        </p:nvSpPr>
        <p:spPr>
          <a:xfrm>
            <a:off x="457200" y="2286000"/>
            <a:ext cx="8229600" cy="3840163"/>
          </a:xfrm>
        </p:spPr>
        <p:txBody>
          <a:bodyPr/>
          <a:lstStyle/>
          <a:p>
            <a:pPr eaLnBrk="1" hangingPunct="1"/>
            <a:r>
              <a:rPr lang="en-US" dirty="0" smtClean="0">
                <a:cs typeface="Times New Roman" pitchFamily="18" charset="0"/>
              </a:rPr>
              <a:t>Have low income and resources</a:t>
            </a:r>
          </a:p>
          <a:p>
            <a:pPr lvl="1" eaLnBrk="1" hangingPunct="1"/>
            <a:r>
              <a:rPr lang="en-US" dirty="0" smtClean="0">
                <a:cs typeface="Times New Roman" pitchFamily="18" charset="0"/>
              </a:rPr>
              <a:t>“Countable” income:  </a:t>
            </a:r>
          </a:p>
          <a:p>
            <a:pPr lvl="2" eaLnBrk="1" hangingPunct="1"/>
            <a:r>
              <a:rPr lang="en-US" sz="2800" dirty="0" smtClean="0">
                <a:cs typeface="Times New Roman" pitchFamily="18" charset="0"/>
              </a:rPr>
              <a:t>Less than $750.00 per month</a:t>
            </a:r>
            <a:endParaRPr lang="en-US" sz="2800" dirty="0" smtClean="0"/>
          </a:p>
          <a:p>
            <a:pPr lvl="1" eaLnBrk="1" hangingPunct="1"/>
            <a:r>
              <a:rPr lang="en-US" dirty="0" smtClean="0">
                <a:cs typeface="Times New Roman" pitchFamily="18" charset="0"/>
              </a:rPr>
              <a:t>“Countable” assets</a:t>
            </a:r>
            <a:r>
              <a:rPr lang="en-US" dirty="0" smtClean="0"/>
              <a:t>:</a:t>
            </a:r>
          </a:p>
          <a:p>
            <a:pPr lvl="2" eaLnBrk="1" hangingPunct="1"/>
            <a:r>
              <a:rPr lang="en-US" sz="2800" dirty="0" smtClean="0">
                <a:cs typeface="Times New Roman" pitchFamily="18" charset="0"/>
              </a:rPr>
              <a:t>$2,000.00 for single person</a:t>
            </a:r>
            <a:endParaRPr lang="en-US" sz="2800" dirty="0" smtClean="0"/>
          </a:p>
          <a:p>
            <a:pPr lvl="2" eaLnBrk="1" hangingPunct="1"/>
            <a:r>
              <a:rPr lang="en-US" sz="2800" dirty="0" smtClean="0">
                <a:cs typeface="Times New Roman" pitchFamily="18" charset="0"/>
              </a:rPr>
              <a:t>$3,000.00 for couple</a:t>
            </a:r>
            <a:endParaRPr 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412" y="990600"/>
            <a:ext cx="1562100" cy="1562100"/>
          </a:xfrm>
          <a:prstGeom prst="rect">
            <a:avLst/>
          </a:prstGeom>
        </p:spPr>
      </p:pic>
    </p:spTree>
    <p:extLst>
      <p:ext uri="{BB962C8B-B14F-4D97-AF65-F5344CB8AC3E}">
        <p14:creationId xmlns:p14="http://schemas.microsoft.com/office/powerpoint/2010/main" val="2840755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en-US" smtClean="0"/>
              <a:t>SSI</a:t>
            </a:r>
          </a:p>
        </p:txBody>
      </p:sp>
      <p:sp>
        <p:nvSpPr>
          <p:cNvPr id="11267" name="Rectangle 3"/>
          <p:cNvSpPr>
            <a:spLocks noGrp="1" noRot="1" noChangeArrowheads="1"/>
          </p:cNvSpPr>
          <p:nvPr>
            <p:ph idx="1"/>
          </p:nvPr>
        </p:nvSpPr>
        <p:spPr/>
        <p:txBody>
          <a:bodyPr/>
          <a:lstStyle/>
          <a:p>
            <a:pPr eaLnBrk="1" hangingPunct="1"/>
            <a:r>
              <a:rPr lang="en-US" dirty="0" smtClean="0"/>
              <a:t>Eligibility can begin the month after Social Security is contacted (but we still need to wait for a medical decision)</a:t>
            </a:r>
          </a:p>
          <a:p>
            <a:pPr eaLnBrk="1" hangingPunct="1"/>
            <a:r>
              <a:rPr lang="en-US" dirty="0" smtClean="0"/>
              <a:t>Checks come on the 1</a:t>
            </a:r>
            <a:r>
              <a:rPr lang="en-US" baseline="30000" dirty="0" smtClean="0"/>
              <a:t>st</a:t>
            </a:r>
            <a:r>
              <a:rPr lang="en-US" dirty="0" smtClean="0"/>
              <a:t> of the month for that month</a:t>
            </a:r>
          </a:p>
          <a:p>
            <a:pPr eaLnBrk="1" hangingPunct="1"/>
            <a:r>
              <a:rPr lang="en-US" dirty="0" smtClean="0">
                <a:solidFill>
                  <a:schemeClr val="tx2">
                    <a:lumMod val="90000"/>
                  </a:schemeClr>
                </a:solidFill>
              </a:rPr>
              <a:t>Medicaid</a:t>
            </a:r>
            <a:r>
              <a:rPr lang="en-US" dirty="0" smtClean="0"/>
              <a:t> (MA) begins with the first month of eligibility (sometimes earlier)</a:t>
            </a:r>
          </a:p>
        </p:txBody>
      </p:sp>
      <p:pic>
        <p:nvPicPr>
          <p:cNvPr id="5122" name="Picture 2" descr="C:\Users\469801\AppData\Local\Microsoft\Windows\Temporary Internet Files\Content.IE5\33VVP0D2\MC9004326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731" y="4524703"/>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0"/>
          <p:cNvSpPr>
            <a:spLocks noChangeShapeType="1"/>
          </p:cNvSpPr>
          <p:nvPr/>
        </p:nvSpPr>
        <p:spPr bwMode="auto">
          <a:xfrm>
            <a:off x="1066800" y="1447800"/>
            <a:ext cx="7696200" cy="0"/>
          </a:xfrm>
          <a:prstGeom prst="line">
            <a:avLst/>
          </a:prstGeom>
          <a:noFill/>
          <a:ln w="57150" cmpd="thinThick">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699" name="Text Box 8"/>
          <p:cNvSpPr txBox="1">
            <a:spLocks noChangeArrowheads="1"/>
          </p:cNvSpPr>
          <p:nvPr/>
        </p:nvSpPr>
        <p:spPr bwMode="auto">
          <a:xfrm>
            <a:off x="685800" y="1524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anose="02020603050405020304" pitchFamily="18" charset="0"/>
              </a:defRPr>
            </a:lvl1pPr>
            <a:lvl2pPr marL="742950" indent="-285750" eaLnBrk="0" hangingPunct="0">
              <a:defRPr sz="2400" b="1">
                <a:solidFill>
                  <a:srgbClr val="DDDDDD"/>
                </a:solidFill>
                <a:latin typeface="Times New Roman" panose="02020603050405020304" pitchFamily="18" charset="0"/>
              </a:defRPr>
            </a:lvl2pPr>
            <a:lvl3pPr marL="1143000" indent="-228600" eaLnBrk="0" hangingPunct="0">
              <a:defRPr sz="2400" b="1">
                <a:solidFill>
                  <a:srgbClr val="DDDDDD"/>
                </a:solidFill>
                <a:latin typeface="Times New Roman" panose="02020603050405020304" pitchFamily="18" charset="0"/>
              </a:defRPr>
            </a:lvl3pPr>
            <a:lvl4pPr marL="1600200" indent="-228600" eaLnBrk="0" hangingPunct="0">
              <a:defRPr sz="2400" b="1">
                <a:solidFill>
                  <a:srgbClr val="DDDDDD"/>
                </a:solidFill>
                <a:latin typeface="Times New Roman" panose="02020603050405020304" pitchFamily="18" charset="0"/>
              </a:defRPr>
            </a:lvl4pPr>
            <a:lvl5pPr marL="2057400" indent="-228600" eaLnBrk="0" hangingPunct="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buNone/>
            </a:pPr>
            <a:r>
              <a:rPr lang="en-US" altLang="en-US" sz="3200" b="0" dirty="0">
                <a:solidFill>
                  <a:schemeClr val="tx2"/>
                </a:solidFill>
                <a:latin typeface="+mj-lt"/>
              </a:rPr>
              <a:t>What Affects SSI Eligibility and</a:t>
            </a:r>
          </a:p>
          <a:p>
            <a:pPr algn="ctr" eaLnBrk="1" hangingPunct="1">
              <a:buNone/>
            </a:pPr>
            <a:r>
              <a:rPr lang="en-US" altLang="en-US" sz="3200" b="0" dirty="0">
                <a:solidFill>
                  <a:schemeClr val="tx2"/>
                </a:solidFill>
                <a:latin typeface="+mj-lt"/>
              </a:rPr>
              <a:t>Payment Amounts?</a:t>
            </a:r>
          </a:p>
        </p:txBody>
      </p:sp>
      <p:sp>
        <p:nvSpPr>
          <p:cNvPr id="20484" name="Rectangle 3"/>
          <p:cNvSpPr>
            <a:spLocks noChangeArrowheads="1"/>
          </p:cNvSpPr>
          <p:nvPr/>
        </p:nvSpPr>
        <p:spPr bwMode="auto">
          <a:xfrm>
            <a:off x="990600" y="1571625"/>
            <a:ext cx="739140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DDDDDD"/>
                </a:solidFill>
                <a:latin typeface="Times New Roman" pitchFamily="18" charset="0"/>
              </a:defRPr>
            </a:lvl1pPr>
            <a:lvl2pPr marL="742950" indent="-285750" eaLnBrk="0" hangingPunct="0">
              <a:defRPr sz="2400" b="1">
                <a:solidFill>
                  <a:srgbClr val="DDDDDD"/>
                </a:solidFill>
                <a:latin typeface="Times New Roman" pitchFamily="18" charset="0"/>
              </a:defRPr>
            </a:lvl2pPr>
            <a:lvl3pPr marL="1143000" indent="-228600" eaLnBrk="0" hangingPunct="0">
              <a:defRPr sz="2400" b="1">
                <a:solidFill>
                  <a:srgbClr val="DDDDDD"/>
                </a:solidFill>
                <a:latin typeface="Times New Roman" pitchFamily="18" charset="0"/>
              </a:defRPr>
            </a:lvl3pPr>
            <a:lvl4pPr marL="1600200" indent="-228600" eaLnBrk="0" hangingPunct="0">
              <a:defRPr sz="2400" b="1">
                <a:solidFill>
                  <a:srgbClr val="DDDDDD"/>
                </a:solidFill>
                <a:latin typeface="Times New Roman" pitchFamily="18" charset="0"/>
              </a:defRPr>
            </a:lvl4pPr>
            <a:lvl5pPr marL="2057400" indent="-228600" eaLnBrk="0" hangingPunct="0">
              <a:defRPr sz="2400" b="1">
                <a:solidFill>
                  <a:srgbClr val="DDDDDD"/>
                </a:solidFill>
                <a:latin typeface="Times New Roman" pitchFamily="18" charset="0"/>
              </a:defRPr>
            </a:lvl5pPr>
            <a:lvl6pPr marL="2514600" indent="-228600" eaLnBrk="0" fontAlgn="base" hangingPunct="0">
              <a:spcBef>
                <a:spcPct val="0"/>
              </a:spcBef>
              <a:spcAft>
                <a:spcPct val="0"/>
              </a:spcAft>
              <a:defRPr sz="2400" b="1">
                <a:solidFill>
                  <a:srgbClr val="DDDDDD"/>
                </a:solidFill>
                <a:latin typeface="Times New Roman" pitchFamily="18" charset="0"/>
              </a:defRPr>
            </a:lvl6pPr>
            <a:lvl7pPr marL="2971800" indent="-228600" eaLnBrk="0" fontAlgn="base" hangingPunct="0">
              <a:spcBef>
                <a:spcPct val="0"/>
              </a:spcBef>
              <a:spcAft>
                <a:spcPct val="0"/>
              </a:spcAft>
              <a:defRPr sz="2400" b="1">
                <a:solidFill>
                  <a:srgbClr val="DDDDDD"/>
                </a:solidFill>
                <a:latin typeface="Times New Roman" pitchFamily="18" charset="0"/>
              </a:defRPr>
            </a:lvl7pPr>
            <a:lvl8pPr marL="3429000" indent="-228600" eaLnBrk="0" fontAlgn="base" hangingPunct="0">
              <a:spcBef>
                <a:spcPct val="0"/>
              </a:spcBef>
              <a:spcAft>
                <a:spcPct val="0"/>
              </a:spcAft>
              <a:defRPr sz="2400" b="1">
                <a:solidFill>
                  <a:srgbClr val="DDDDDD"/>
                </a:solidFill>
                <a:latin typeface="Times New Roman" pitchFamily="18" charset="0"/>
              </a:defRPr>
            </a:lvl8pPr>
            <a:lvl9pPr marL="3886200" indent="-228600" eaLnBrk="0" fontAlgn="base" hangingPunct="0">
              <a:spcBef>
                <a:spcPct val="0"/>
              </a:spcBef>
              <a:spcAft>
                <a:spcPct val="0"/>
              </a:spcAft>
              <a:defRPr sz="2400" b="1">
                <a:solidFill>
                  <a:srgbClr val="DDDDDD"/>
                </a:solidFill>
                <a:latin typeface="Times New Roman" pitchFamily="18" charset="0"/>
              </a:defRPr>
            </a:lvl9pPr>
          </a:lstStyle>
          <a:p>
            <a:pPr eaLnBrk="1" hangingPunct="1">
              <a:buClr>
                <a:srgbClr val="FF3300"/>
              </a:buClr>
              <a:defRPr/>
            </a:pPr>
            <a:r>
              <a:rPr lang="en-US" altLang="en-US" sz="2800" b="0" dirty="0" smtClean="0">
                <a:solidFill>
                  <a:schemeClr val="tx1"/>
                </a:solidFill>
                <a:latin typeface="+mn-lt"/>
              </a:rPr>
              <a:t>Unearned income ($20 general disregard)</a:t>
            </a:r>
          </a:p>
          <a:p>
            <a:pPr eaLnBrk="1" hangingPunct="1">
              <a:buClr>
                <a:srgbClr val="FF3300"/>
              </a:buClr>
              <a:buFont typeface="Wingdings" pitchFamily="2" charset="2"/>
              <a:buChar char="Ø"/>
              <a:defRPr/>
            </a:pPr>
            <a:endParaRPr lang="en-US" altLang="en-US" sz="2800" b="0" dirty="0" smtClean="0">
              <a:solidFill>
                <a:schemeClr val="tx1"/>
              </a:solidFill>
              <a:latin typeface="+mn-lt"/>
            </a:endParaRPr>
          </a:p>
          <a:p>
            <a:pPr eaLnBrk="1" hangingPunct="1">
              <a:buClr>
                <a:srgbClr val="FF3300"/>
              </a:buClr>
              <a:defRPr/>
            </a:pPr>
            <a:r>
              <a:rPr lang="en-US" altLang="en-US" sz="2800" b="0" dirty="0" smtClean="0">
                <a:solidFill>
                  <a:schemeClr val="tx1"/>
                </a:solidFill>
                <a:latin typeface="+mn-lt"/>
              </a:rPr>
              <a:t>Earnings from work ($20/$65 earned income disregard then $1 for every $2 excluded)</a:t>
            </a:r>
          </a:p>
          <a:p>
            <a:pPr eaLnBrk="1" hangingPunct="1">
              <a:buClr>
                <a:srgbClr val="FF3300"/>
              </a:buClr>
              <a:buFont typeface="Wingdings" pitchFamily="2" charset="2"/>
              <a:buChar char="Ø"/>
              <a:defRPr/>
            </a:pPr>
            <a:endParaRPr lang="en-US" altLang="en-US" sz="2800" b="0" dirty="0" smtClean="0">
              <a:solidFill>
                <a:schemeClr val="tx1"/>
              </a:solidFill>
              <a:latin typeface="+mn-lt"/>
            </a:endParaRPr>
          </a:p>
          <a:p>
            <a:pPr eaLnBrk="1" hangingPunct="1">
              <a:buClr>
                <a:srgbClr val="FF3300"/>
              </a:buClr>
              <a:defRPr/>
            </a:pPr>
            <a:r>
              <a:rPr lang="en-US" altLang="en-US" sz="2800" b="0" dirty="0" smtClean="0">
                <a:solidFill>
                  <a:schemeClr val="tx1"/>
                </a:solidFill>
                <a:latin typeface="+mn-lt"/>
              </a:rPr>
              <a:t>Deemed income</a:t>
            </a:r>
          </a:p>
          <a:p>
            <a:pPr eaLnBrk="1" hangingPunct="1">
              <a:buClr>
                <a:srgbClr val="FF3300"/>
              </a:buClr>
              <a:buFont typeface="Wingdings" pitchFamily="2" charset="2"/>
              <a:buChar char="Ø"/>
              <a:defRPr/>
            </a:pPr>
            <a:endParaRPr lang="en-US" altLang="en-US" sz="2800" b="0" dirty="0" smtClean="0">
              <a:solidFill>
                <a:schemeClr val="tx1"/>
              </a:solidFill>
              <a:latin typeface="+mn-lt"/>
            </a:endParaRPr>
          </a:p>
          <a:p>
            <a:pPr eaLnBrk="1" hangingPunct="1">
              <a:buClr>
                <a:srgbClr val="FF3300"/>
              </a:buClr>
              <a:defRPr/>
            </a:pPr>
            <a:r>
              <a:rPr lang="en-US" altLang="en-US" sz="2800" b="0" dirty="0" smtClean="0">
                <a:solidFill>
                  <a:schemeClr val="tx1"/>
                </a:solidFill>
                <a:latin typeface="+mn-lt"/>
              </a:rPr>
              <a:t>Assets and resources</a:t>
            </a:r>
          </a:p>
          <a:p>
            <a:pPr eaLnBrk="1" hangingPunct="1">
              <a:buClr>
                <a:srgbClr val="FF3300"/>
              </a:buClr>
              <a:buFont typeface="Wingdings" pitchFamily="2" charset="2"/>
              <a:buChar char="Ø"/>
              <a:defRPr/>
            </a:pPr>
            <a:endParaRPr lang="en-US" altLang="en-US" b="0" dirty="0" smtClean="0">
              <a:solidFill>
                <a:schemeClr val="tx1"/>
              </a:solidFill>
            </a:endParaRPr>
          </a:p>
          <a:p>
            <a:pPr marL="0" indent="0" eaLnBrk="1" hangingPunct="1">
              <a:buClr>
                <a:srgbClr val="FF3300"/>
              </a:buClr>
              <a:buNone/>
              <a:defRPr/>
            </a:pPr>
            <a:r>
              <a:rPr lang="en-US" altLang="en-US" dirty="0" smtClean="0">
                <a:solidFill>
                  <a:schemeClr val="bg1"/>
                </a:solidFill>
              </a:rPr>
              <a:t>                    </a:t>
            </a:r>
            <a:br>
              <a:rPr lang="en-US" altLang="en-US" dirty="0" smtClean="0">
                <a:solidFill>
                  <a:schemeClr val="bg1"/>
                </a:solidFill>
              </a:rPr>
            </a:br>
            <a:endParaRPr lang="en-US" altLang="en-US" dirty="0" smtClean="0">
              <a:solidFill>
                <a:schemeClr val="bg1"/>
              </a:solidFill>
            </a:endParaRPr>
          </a:p>
        </p:txBody>
      </p:sp>
      <p:pic>
        <p:nvPicPr>
          <p:cNvPr id="29701" name="Picture 2" descr="C:\Users\469801\AppData\Local\Microsoft\Windows\Temporary Internet Files\Content.IE5\CDQYUOZO\MP9003155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419600"/>
            <a:ext cx="2514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16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CBAA570-E3F1-4A98-9136-E1CA7EFA4690}" type="slidenum">
              <a:rPr lang="en-US"/>
              <a:pPr/>
              <a:t>14</a:t>
            </a:fld>
            <a:endParaRPr lang="en-US" dirty="0"/>
          </a:p>
        </p:txBody>
      </p:sp>
      <p:sp>
        <p:nvSpPr>
          <p:cNvPr id="450562" name="Rectangle 2"/>
          <p:cNvSpPr>
            <a:spLocks noGrp="1" noRot="1" noChangeArrowheads="1"/>
          </p:cNvSpPr>
          <p:nvPr>
            <p:ph type="title"/>
          </p:nvPr>
        </p:nvSpPr>
        <p:spPr/>
        <p:txBody>
          <a:bodyPr/>
          <a:lstStyle/>
          <a:p>
            <a:r>
              <a:rPr lang="en-US" dirty="0"/>
              <a:t>Example</a:t>
            </a:r>
          </a:p>
        </p:txBody>
      </p:sp>
      <p:sp>
        <p:nvSpPr>
          <p:cNvPr id="450563" name="Rectangle 3"/>
          <p:cNvSpPr>
            <a:spLocks noGrp="1" noRot="1" noChangeArrowheads="1"/>
          </p:cNvSpPr>
          <p:nvPr>
            <p:ph type="body" idx="1"/>
          </p:nvPr>
        </p:nvSpPr>
        <p:spPr>
          <a:xfrm>
            <a:off x="457200" y="1295400"/>
            <a:ext cx="8229600" cy="5334000"/>
          </a:xfrm>
        </p:spPr>
        <p:txBody>
          <a:bodyPr/>
          <a:lstStyle/>
          <a:p>
            <a:pPr>
              <a:lnSpc>
                <a:spcPct val="90000"/>
              </a:lnSpc>
              <a:buFont typeface="Arial" charset="0"/>
              <a:buNone/>
            </a:pPr>
            <a:r>
              <a:rPr lang="en-US" dirty="0"/>
              <a:t>Bob receives </a:t>
            </a:r>
            <a:r>
              <a:rPr lang="en-US" dirty="0" smtClean="0"/>
              <a:t>SSDI of $320.00 mo</a:t>
            </a:r>
            <a:endParaRPr lang="en-US" sz="2400" dirty="0" smtClean="0"/>
          </a:p>
          <a:p>
            <a:pPr>
              <a:lnSpc>
                <a:spcPct val="90000"/>
              </a:lnSpc>
              <a:buFont typeface="Arial" charset="0"/>
              <a:buNone/>
            </a:pPr>
            <a:r>
              <a:rPr lang="en-US" sz="2800" dirty="0" smtClean="0"/>
              <a:t>Income:</a:t>
            </a:r>
          </a:p>
          <a:p>
            <a:pPr>
              <a:lnSpc>
                <a:spcPct val="90000"/>
              </a:lnSpc>
              <a:buFont typeface="Arial" charset="0"/>
              <a:buNone/>
            </a:pPr>
            <a:r>
              <a:rPr lang="en-US" sz="2800" dirty="0" smtClean="0"/>
              <a:t>$320 SSDI</a:t>
            </a:r>
          </a:p>
          <a:p>
            <a:pPr marL="0" indent="0">
              <a:lnSpc>
                <a:spcPct val="90000"/>
              </a:lnSpc>
              <a:buNone/>
            </a:pPr>
            <a:r>
              <a:rPr lang="en-US" sz="2800" u="sng" dirty="0" smtClean="0"/>
              <a:t>-   20</a:t>
            </a:r>
            <a:r>
              <a:rPr lang="en-US" sz="2800" dirty="0" smtClean="0"/>
              <a:t> general income exclusion</a:t>
            </a:r>
          </a:p>
          <a:p>
            <a:pPr marL="0" indent="0">
              <a:lnSpc>
                <a:spcPct val="90000"/>
              </a:lnSpc>
              <a:buNone/>
            </a:pPr>
            <a:r>
              <a:rPr lang="en-US" sz="2800" dirty="0" smtClean="0"/>
              <a:t>$300 countable income</a:t>
            </a:r>
          </a:p>
          <a:p>
            <a:pPr marL="0" indent="0">
              <a:lnSpc>
                <a:spcPct val="90000"/>
              </a:lnSpc>
              <a:buNone/>
            </a:pPr>
            <a:endParaRPr lang="en-US" sz="2800" dirty="0"/>
          </a:p>
          <a:p>
            <a:pPr marL="0" indent="0">
              <a:lnSpc>
                <a:spcPct val="90000"/>
              </a:lnSpc>
              <a:buNone/>
            </a:pPr>
            <a:r>
              <a:rPr lang="en-US" sz="2800" dirty="0" smtClean="0"/>
              <a:t>SSI benefit:</a:t>
            </a:r>
            <a:endParaRPr lang="en-US" sz="2800" dirty="0"/>
          </a:p>
          <a:p>
            <a:pPr>
              <a:lnSpc>
                <a:spcPct val="90000"/>
              </a:lnSpc>
              <a:buFont typeface="Arial" charset="0"/>
              <a:buNone/>
            </a:pPr>
            <a:r>
              <a:rPr lang="en-US" sz="2800" dirty="0" smtClean="0"/>
              <a:t>$750.00  SSI </a:t>
            </a:r>
            <a:r>
              <a:rPr lang="en-US" sz="2800" dirty="0"/>
              <a:t>Federal Benefit Rate (FBR)</a:t>
            </a:r>
          </a:p>
          <a:p>
            <a:pPr>
              <a:lnSpc>
                <a:spcPct val="90000"/>
              </a:lnSpc>
              <a:buFont typeface="Arial" charset="0"/>
              <a:buNone/>
            </a:pPr>
            <a:r>
              <a:rPr lang="en-US" sz="2800" dirty="0" smtClean="0"/>
              <a:t>- </a:t>
            </a:r>
            <a:r>
              <a:rPr lang="en-US" sz="2800" u="sng" dirty="0" smtClean="0"/>
              <a:t>300.00</a:t>
            </a:r>
            <a:r>
              <a:rPr lang="en-US" sz="2800" dirty="0" smtClean="0"/>
              <a:t>  countable unearned </a:t>
            </a:r>
            <a:r>
              <a:rPr lang="en-US" sz="2800" dirty="0"/>
              <a:t>income</a:t>
            </a:r>
          </a:p>
          <a:p>
            <a:pPr>
              <a:lnSpc>
                <a:spcPct val="90000"/>
              </a:lnSpc>
              <a:buFont typeface="Arial" charset="0"/>
              <a:buNone/>
            </a:pPr>
            <a:r>
              <a:rPr lang="en-US" sz="2800" dirty="0"/>
              <a:t> </a:t>
            </a:r>
            <a:r>
              <a:rPr lang="en-US" sz="2800" dirty="0" smtClean="0"/>
              <a:t>$450.00 </a:t>
            </a:r>
            <a:r>
              <a:rPr lang="en-US" sz="2800" dirty="0"/>
              <a:t>SSI </a:t>
            </a:r>
            <a:r>
              <a:rPr lang="en-US" sz="2800" dirty="0" smtClean="0"/>
              <a:t>payment amount</a:t>
            </a:r>
            <a:endParaRPr lang="en-US" dirty="0"/>
          </a:p>
          <a:p>
            <a:pPr>
              <a:lnSpc>
                <a:spcPct val="90000"/>
              </a:lnSpc>
              <a:buFont typeface="Arial" charset="0"/>
              <a:buNone/>
            </a:pPr>
            <a:r>
              <a:rPr lang="en-US" sz="3600" dirty="0" smtClean="0">
                <a:solidFill>
                  <a:srgbClr val="002060"/>
                </a:solidFill>
              </a:rPr>
              <a:t>         </a:t>
            </a:r>
            <a:r>
              <a:rPr lang="en-US" sz="2800" dirty="0" smtClean="0">
                <a:solidFill>
                  <a:schemeClr val="tx2"/>
                </a:solidFill>
              </a:rPr>
              <a:t>Bob </a:t>
            </a:r>
            <a:r>
              <a:rPr lang="en-US" sz="2800" dirty="0">
                <a:solidFill>
                  <a:schemeClr val="tx2"/>
                </a:solidFill>
              </a:rPr>
              <a:t>receives a total of </a:t>
            </a:r>
            <a:r>
              <a:rPr lang="en-US" sz="2800" dirty="0" smtClean="0">
                <a:solidFill>
                  <a:schemeClr val="tx2"/>
                </a:solidFill>
              </a:rPr>
              <a:t>$770.00 mo</a:t>
            </a:r>
            <a:endParaRPr lang="en-US" sz="2800" dirty="0">
              <a:solidFill>
                <a:schemeClr val="tx2"/>
              </a:solidFill>
            </a:endParaRPr>
          </a:p>
        </p:txBody>
      </p:sp>
    </p:spTree>
    <p:extLst>
      <p:ext uri="{BB962C8B-B14F-4D97-AF65-F5344CB8AC3E}">
        <p14:creationId xmlns:p14="http://schemas.microsoft.com/office/powerpoint/2010/main" val="3150629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0"/>
          <p:cNvSpPr>
            <a:spLocks noChangeShapeType="1"/>
          </p:cNvSpPr>
          <p:nvPr/>
        </p:nvSpPr>
        <p:spPr bwMode="auto">
          <a:xfrm>
            <a:off x="1100138" y="962025"/>
            <a:ext cx="7696200" cy="0"/>
          </a:xfrm>
          <a:prstGeom prst="line">
            <a:avLst/>
          </a:prstGeom>
          <a:noFill/>
          <a:ln w="57150" cmpd="thinThick">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23" name="Text Box 8"/>
          <p:cNvSpPr txBox="1">
            <a:spLocks noChangeArrowheads="1"/>
          </p:cNvSpPr>
          <p:nvPr/>
        </p:nvSpPr>
        <p:spPr bwMode="auto">
          <a:xfrm>
            <a:off x="457200" y="166307"/>
            <a:ext cx="8458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anose="02020603050405020304" pitchFamily="18" charset="0"/>
              </a:defRPr>
            </a:lvl1pPr>
            <a:lvl2pPr marL="742950" indent="-285750" eaLnBrk="0" hangingPunct="0">
              <a:defRPr sz="2400" b="1">
                <a:solidFill>
                  <a:srgbClr val="DDDDDD"/>
                </a:solidFill>
                <a:latin typeface="Times New Roman" panose="02020603050405020304" pitchFamily="18" charset="0"/>
              </a:defRPr>
            </a:lvl2pPr>
            <a:lvl3pPr marL="1143000" indent="-228600" eaLnBrk="0" hangingPunct="0">
              <a:defRPr sz="2400" b="1">
                <a:solidFill>
                  <a:srgbClr val="DDDDDD"/>
                </a:solidFill>
                <a:latin typeface="Times New Roman" panose="02020603050405020304" pitchFamily="18" charset="0"/>
              </a:defRPr>
            </a:lvl3pPr>
            <a:lvl4pPr marL="1600200" indent="-228600" eaLnBrk="0" hangingPunct="0">
              <a:defRPr sz="2400" b="1">
                <a:solidFill>
                  <a:srgbClr val="DDDDDD"/>
                </a:solidFill>
                <a:latin typeface="Times New Roman" panose="02020603050405020304" pitchFamily="18" charset="0"/>
              </a:defRPr>
            </a:lvl4pPr>
            <a:lvl5pPr marL="2057400" indent="-228600" eaLnBrk="0" hangingPunct="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buNone/>
            </a:pPr>
            <a:r>
              <a:rPr lang="en-US" altLang="en-US" sz="3600" b="0" dirty="0">
                <a:solidFill>
                  <a:schemeClr val="tx2"/>
                </a:solidFill>
                <a:latin typeface="+mj-lt"/>
              </a:rPr>
              <a:t>Deemed Income</a:t>
            </a:r>
          </a:p>
        </p:txBody>
      </p:sp>
      <p:sp>
        <p:nvSpPr>
          <p:cNvPr id="7172" name="Rectangle 3"/>
          <p:cNvSpPr>
            <a:spLocks noChangeArrowheads="1"/>
          </p:cNvSpPr>
          <p:nvPr/>
        </p:nvSpPr>
        <p:spPr bwMode="auto">
          <a:xfrm>
            <a:off x="1190625" y="1371600"/>
            <a:ext cx="7239000" cy="39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itchFamily="18" charset="0"/>
              </a:defRPr>
            </a:lvl1pPr>
            <a:lvl2pPr marL="742950" indent="-285750" eaLnBrk="0" hangingPunct="0">
              <a:defRPr sz="2400" b="1">
                <a:solidFill>
                  <a:srgbClr val="DDDDDD"/>
                </a:solidFill>
                <a:latin typeface="Times New Roman" pitchFamily="18" charset="0"/>
              </a:defRPr>
            </a:lvl2pPr>
            <a:lvl3pPr marL="1143000" indent="-228600" eaLnBrk="0" hangingPunct="0">
              <a:defRPr sz="2400" b="1">
                <a:solidFill>
                  <a:srgbClr val="DDDDDD"/>
                </a:solidFill>
                <a:latin typeface="Times New Roman" pitchFamily="18" charset="0"/>
              </a:defRPr>
            </a:lvl3pPr>
            <a:lvl4pPr marL="1600200" indent="-228600" eaLnBrk="0" hangingPunct="0">
              <a:defRPr sz="2400" b="1">
                <a:solidFill>
                  <a:srgbClr val="DDDDDD"/>
                </a:solidFill>
                <a:latin typeface="Times New Roman" pitchFamily="18" charset="0"/>
              </a:defRPr>
            </a:lvl4pPr>
            <a:lvl5pPr marL="2057400" indent="-228600" eaLnBrk="0" hangingPunct="0">
              <a:defRPr sz="2400" b="1">
                <a:solidFill>
                  <a:srgbClr val="DDDDDD"/>
                </a:solidFill>
                <a:latin typeface="Times New Roman" pitchFamily="18" charset="0"/>
              </a:defRPr>
            </a:lvl5pPr>
            <a:lvl6pPr marL="2514600" indent="-228600" eaLnBrk="0" fontAlgn="base" hangingPunct="0">
              <a:spcBef>
                <a:spcPct val="0"/>
              </a:spcBef>
              <a:spcAft>
                <a:spcPct val="0"/>
              </a:spcAft>
              <a:defRPr sz="2400" b="1">
                <a:solidFill>
                  <a:srgbClr val="DDDDDD"/>
                </a:solidFill>
                <a:latin typeface="Times New Roman" pitchFamily="18" charset="0"/>
              </a:defRPr>
            </a:lvl6pPr>
            <a:lvl7pPr marL="2971800" indent="-228600" eaLnBrk="0" fontAlgn="base" hangingPunct="0">
              <a:spcBef>
                <a:spcPct val="0"/>
              </a:spcBef>
              <a:spcAft>
                <a:spcPct val="0"/>
              </a:spcAft>
              <a:defRPr sz="2400" b="1">
                <a:solidFill>
                  <a:srgbClr val="DDDDDD"/>
                </a:solidFill>
                <a:latin typeface="Times New Roman" pitchFamily="18" charset="0"/>
              </a:defRPr>
            </a:lvl7pPr>
            <a:lvl8pPr marL="3429000" indent="-228600" eaLnBrk="0" fontAlgn="base" hangingPunct="0">
              <a:spcBef>
                <a:spcPct val="0"/>
              </a:spcBef>
              <a:spcAft>
                <a:spcPct val="0"/>
              </a:spcAft>
              <a:defRPr sz="2400" b="1">
                <a:solidFill>
                  <a:srgbClr val="DDDDDD"/>
                </a:solidFill>
                <a:latin typeface="Times New Roman" pitchFamily="18" charset="0"/>
              </a:defRPr>
            </a:lvl8pPr>
            <a:lvl9pPr marL="3886200" indent="-228600" eaLnBrk="0" fontAlgn="base" hangingPunct="0">
              <a:spcBef>
                <a:spcPct val="0"/>
              </a:spcBef>
              <a:spcAft>
                <a:spcPct val="0"/>
              </a:spcAft>
              <a:defRPr sz="2400" b="1">
                <a:solidFill>
                  <a:srgbClr val="DDDDDD"/>
                </a:solidFill>
                <a:latin typeface="Times New Roman" pitchFamily="18" charset="0"/>
              </a:defRPr>
            </a:lvl9pPr>
          </a:lstStyle>
          <a:p>
            <a:pPr marL="457200" indent="-457200" eaLnBrk="1" hangingPunct="1">
              <a:buClr>
                <a:srgbClr val="FF3300"/>
              </a:buClr>
              <a:buFont typeface="Arial" panose="020B0604020202020204" pitchFamily="34" charset="0"/>
              <a:buChar char="•"/>
              <a:defRPr/>
            </a:pPr>
            <a:r>
              <a:rPr lang="en-US" altLang="en-US" sz="2800" b="0" dirty="0" smtClean="0">
                <a:solidFill>
                  <a:schemeClr val="tx1"/>
                </a:solidFill>
                <a:latin typeface="+mn-lt"/>
              </a:rPr>
              <a:t>SSA considers a portion of the income of a “living with” spouse (or parents) </a:t>
            </a:r>
            <a:r>
              <a:rPr lang="en-US" altLang="en-US" sz="2800" b="0" i="1" dirty="0" smtClean="0">
                <a:solidFill>
                  <a:schemeClr val="tx1"/>
                </a:solidFill>
                <a:latin typeface="+mn-lt"/>
              </a:rPr>
              <a:t>available</a:t>
            </a:r>
            <a:r>
              <a:rPr lang="en-US" altLang="en-US" sz="2800" b="0" dirty="0" smtClean="0">
                <a:solidFill>
                  <a:schemeClr val="tx1"/>
                </a:solidFill>
                <a:latin typeface="+mn-lt"/>
              </a:rPr>
              <a:t> to the SSI recipient</a:t>
            </a:r>
          </a:p>
          <a:p>
            <a:pPr marL="457200" indent="-457200" eaLnBrk="1" hangingPunct="1">
              <a:buClr>
                <a:srgbClr val="FF3300"/>
              </a:buClr>
              <a:buFont typeface="Arial" panose="020B0604020202020204" pitchFamily="34" charset="0"/>
              <a:buChar char="•"/>
              <a:defRPr/>
            </a:pPr>
            <a:r>
              <a:rPr lang="en-US" altLang="en-US" sz="2800" b="0" dirty="0" smtClean="0">
                <a:solidFill>
                  <a:schemeClr val="tx1"/>
                </a:solidFill>
                <a:latin typeface="+mn-lt"/>
              </a:rPr>
              <a:t>SSA ‘deems’ income from:</a:t>
            </a:r>
          </a:p>
          <a:p>
            <a:pPr marL="1200150" lvl="1" indent="-457200" eaLnBrk="1" hangingPunct="1">
              <a:buClr>
                <a:srgbClr val="FF3300"/>
              </a:buClr>
              <a:buFont typeface="Arial" panose="020B0604020202020204" pitchFamily="34" charset="0"/>
              <a:buChar char="•"/>
              <a:defRPr/>
            </a:pPr>
            <a:r>
              <a:rPr lang="en-US" altLang="en-US" sz="2800" b="0" dirty="0" smtClean="0">
                <a:solidFill>
                  <a:schemeClr val="tx1"/>
                </a:solidFill>
                <a:latin typeface="+mn-lt"/>
              </a:rPr>
              <a:t>Ineligible parent(s) to child recipients under age 18, living at home</a:t>
            </a:r>
          </a:p>
          <a:p>
            <a:pPr marL="1200150" lvl="1" indent="-457200" eaLnBrk="1" hangingPunct="1">
              <a:buClr>
                <a:srgbClr val="FF3300"/>
              </a:buClr>
              <a:buFont typeface="Arial" panose="020B0604020202020204" pitchFamily="34" charset="0"/>
              <a:buChar char="•"/>
              <a:defRPr/>
            </a:pPr>
            <a:r>
              <a:rPr lang="en-US" altLang="en-US" sz="2800" b="0" dirty="0" smtClean="0">
                <a:solidFill>
                  <a:schemeClr val="tx1"/>
                </a:solidFill>
                <a:latin typeface="+mn-lt"/>
              </a:rPr>
              <a:t>Ineligible spouse to recipient spouse, living together</a:t>
            </a:r>
          </a:p>
          <a:p>
            <a:pPr eaLnBrk="1" hangingPunct="1">
              <a:buClr>
                <a:srgbClr val="FF3300"/>
              </a:buClr>
              <a:defRPr/>
            </a:pPr>
            <a:endParaRPr lang="en-US" altLang="en-US" sz="2800" b="0" dirty="0" smtClean="0">
              <a:solidFill>
                <a:srgbClr val="002060"/>
              </a:solidFill>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47" y="4572000"/>
            <a:ext cx="1392582" cy="1799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857" y="4876800"/>
            <a:ext cx="1614030" cy="1828800"/>
          </a:xfrm>
          <a:prstGeom prst="rect">
            <a:avLst/>
          </a:prstGeom>
        </p:spPr>
      </p:pic>
    </p:spTree>
    <p:extLst>
      <p:ext uri="{BB962C8B-B14F-4D97-AF65-F5344CB8AC3E}">
        <p14:creationId xmlns:p14="http://schemas.microsoft.com/office/powerpoint/2010/main" val="405119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subTitle" idx="1"/>
          </p:nvPr>
        </p:nvSpPr>
        <p:spPr bwMode="auto">
          <a:xfrm>
            <a:off x="457200" y="838200"/>
            <a:ext cx="83820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uClr>
                <a:srgbClr val="A8C0F6"/>
              </a:buClr>
              <a:buFont typeface="Wingdings" panose="05000000000000000000" pitchFamily="2" charset="2"/>
              <a:buChar char="§"/>
              <a:tabLst>
                <a:tab pos="344488" algn="l"/>
              </a:tabLst>
            </a:pPr>
            <a:r>
              <a:rPr lang="en-US" altLang="en-US" sz="2800" dirty="0" smtClean="0">
                <a:solidFill>
                  <a:schemeClr val="bg1"/>
                </a:solidFill>
                <a:latin typeface="Times New Roman" panose="02020603050405020304" pitchFamily="18" charset="0"/>
              </a:rPr>
              <a:t> </a:t>
            </a:r>
            <a:r>
              <a:rPr lang="en-US" altLang="en-US" sz="2800" dirty="0" smtClean="0"/>
              <a:t>Resource limits</a:t>
            </a:r>
          </a:p>
          <a:p>
            <a:pPr marL="114300" lvl="1" algn="l" eaLnBrk="1" hangingPunct="1">
              <a:buClr>
                <a:srgbClr val="CCECFF"/>
              </a:buClr>
              <a:buFont typeface="Marlett" pitchFamily="2" charset="2"/>
              <a:buNone/>
              <a:tabLst>
                <a:tab pos="344488" algn="l"/>
              </a:tabLst>
            </a:pPr>
            <a:r>
              <a:rPr lang="en-US" altLang="en-US" dirty="0" smtClean="0"/>
              <a:t>	— </a:t>
            </a:r>
            <a:r>
              <a:rPr lang="en-US" altLang="en-US" baseline="30000" dirty="0" smtClean="0"/>
              <a:t>$</a:t>
            </a:r>
            <a:r>
              <a:rPr lang="en-US" altLang="en-US" dirty="0" smtClean="0"/>
              <a:t>2,000 for individual</a:t>
            </a:r>
          </a:p>
          <a:p>
            <a:pPr marL="114300" lvl="1" algn="l" eaLnBrk="1" hangingPunct="1">
              <a:spcAft>
                <a:spcPct val="40000"/>
              </a:spcAft>
              <a:buClr>
                <a:srgbClr val="CCECFF"/>
              </a:buClr>
              <a:buFont typeface="Marlett" pitchFamily="2" charset="2"/>
              <a:buNone/>
              <a:tabLst>
                <a:tab pos="344488" algn="l"/>
              </a:tabLst>
            </a:pPr>
            <a:r>
              <a:rPr lang="en-US" altLang="en-US" dirty="0" smtClean="0"/>
              <a:t>	— </a:t>
            </a:r>
            <a:r>
              <a:rPr lang="en-US" altLang="en-US" baseline="30000" dirty="0" smtClean="0"/>
              <a:t>$</a:t>
            </a:r>
            <a:r>
              <a:rPr lang="en-US" altLang="en-US" dirty="0" smtClean="0"/>
              <a:t>3,000 for couple</a:t>
            </a:r>
          </a:p>
          <a:p>
            <a:pPr marL="114300" lvl="1" algn="l" eaLnBrk="1" hangingPunct="1">
              <a:spcAft>
                <a:spcPct val="40000"/>
              </a:spcAft>
              <a:buClr>
                <a:srgbClr val="CCECFF"/>
              </a:buClr>
              <a:buFont typeface="Marlett" pitchFamily="2" charset="2"/>
              <a:buNone/>
              <a:tabLst>
                <a:tab pos="344488" algn="l"/>
              </a:tabLst>
            </a:pPr>
            <a:r>
              <a:rPr lang="en-US" altLang="en-US" sz="1800" dirty="0" smtClean="0">
                <a:solidFill>
                  <a:schemeClr val="accent2">
                    <a:lumMod val="40000"/>
                    <a:lumOff val="60000"/>
                  </a:schemeClr>
                </a:solidFill>
              </a:rPr>
              <a:t>We </a:t>
            </a:r>
            <a:r>
              <a:rPr lang="en-US" altLang="en-US" sz="1800" dirty="0">
                <a:solidFill>
                  <a:schemeClr val="accent2">
                    <a:lumMod val="40000"/>
                    <a:lumOff val="60000"/>
                  </a:schemeClr>
                </a:solidFill>
              </a:rPr>
              <a:t>count the following </a:t>
            </a:r>
            <a:r>
              <a:rPr lang="en-US" altLang="en-US" sz="1800" dirty="0" smtClean="0">
                <a:solidFill>
                  <a:schemeClr val="accent2">
                    <a:lumMod val="40000"/>
                    <a:lumOff val="60000"/>
                  </a:schemeClr>
                </a:solidFill>
              </a:rPr>
              <a:t>resources:</a:t>
            </a:r>
          </a:p>
          <a:p>
            <a:pPr marL="114300" lvl="1" algn="l" eaLnBrk="1" hangingPunct="1">
              <a:spcAft>
                <a:spcPct val="40000"/>
              </a:spcAft>
              <a:buClr>
                <a:srgbClr val="CCECFF"/>
              </a:buClr>
              <a:buFont typeface="Marlett" pitchFamily="2" charset="2"/>
              <a:buNone/>
              <a:tabLst>
                <a:tab pos="344488" algn="l"/>
              </a:tabLst>
            </a:pPr>
            <a:r>
              <a:rPr lang="en-US" altLang="en-US" sz="1800" dirty="0" smtClean="0"/>
              <a:t>Liquid assets: cash, bank accounts (CDs</a:t>
            </a:r>
            <a:r>
              <a:rPr lang="en-US" altLang="en-US" sz="1800" dirty="0"/>
              <a:t>, </a:t>
            </a:r>
            <a:r>
              <a:rPr lang="en-US" altLang="en-US" sz="1800" dirty="0" smtClean="0"/>
              <a:t>IRAs), stocks </a:t>
            </a:r>
            <a:r>
              <a:rPr lang="en-US" altLang="en-US" sz="1800" dirty="0"/>
              <a:t>and </a:t>
            </a:r>
            <a:r>
              <a:rPr lang="en-US" altLang="en-US" sz="1800" dirty="0" smtClean="0"/>
              <a:t>bonds</a:t>
            </a:r>
            <a:r>
              <a:rPr lang="en-US" altLang="en-US" sz="1800" dirty="0"/>
              <a:t>, </a:t>
            </a:r>
            <a:r>
              <a:rPr lang="en-US" altLang="en-US" sz="1800" dirty="0" smtClean="0"/>
              <a:t>401Ks</a:t>
            </a:r>
          </a:p>
          <a:p>
            <a:pPr marL="114300" lvl="1" algn="l" eaLnBrk="1" hangingPunct="1">
              <a:spcAft>
                <a:spcPct val="40000"/>
              </a:spcAft>
              <a:buClr>
                <a:srgbClr val="CCECFF"/>
              </a:buClr>
              <a:buFont typeface="Marlett" pitchFamily="2" charset="2"/>
              <a:buNone/>
              <a:tabLst>
                <a:tab pos="344488" algn="l"/>
              </a:tabLst>
            </a:pPr>
            <a:r>
              <a:rPr lang="en-US" altLang="en-US" sz="1800" dirty="0" smtClean="0"/>
              <a:t>Second vehicle/Property other than where you live</a:t>
            </a:r>
          </a:p>
          <a:p>
            <a:pPr marL="114300" lvl="1" algn="l" eaLnBrk="1" hangingPunct="1">
              <a:spcAft>
                <a:spcPct val="40000"/>
              </a:spcAft>
              <a:buClr>
                <a:srgbClr val="CCECFF"/>
              </a:buClr>
              <a:buFont typeface="Marlett" pitchFamily="2" charset="2"/>
              <a:buNone/>
              <a:tabLst>
                <a:tab pos="344488" algn="l"/>
              </a:tabLst>
            </a:pPr>
            <a:r>
              <a:rPr lang="en-US" altLang="en-US" sz="1800" dirty="0" smtClean="0"/>
              <a:t> </a:t>
            </a:r>
            <a:r>
              <a:rPr lang="en-US" altLang="en-US" sz="1800" dirty="0" smtClean="0">
                <a:solidFill>
                  <a:schemeClr val="accent2">
                    <a:lumMod val="40000"/>
                    <a:lumOff val="60000"/>
                  </a:schemeClr>
                </a:solidFill>
              </a:rPr>
              <a:t>We don’t count the following resources</a:t>
            </a:r>
          </a:p>
          <a:p>
            <a:pPr marL="114300" lvl="1" algn="l" eaLnBrk="1" hangingPunct="1">
              <a:spcAft>
                <a:spcPct val="40000"/>
              </a:spcAft>
              <a:buClr>
                <a:srgbClr val="CCECFF"/>
              </a:buClr>
              <a:buFont typeface="Marlett" pitchFamily="2" charset="2"/>
              <a:buNone/>
              <a:tabLst>
                <a:tab pos="344488" algn="l"/>
              </a:tabLst>
            </a:pPr>
            <a:r>
              <a:rPr lang="en-US" altLang="en-US" sz="1800" dirty="0" smtClean="0"/>
              <a:t>  Home in which you live</a:t>
            </a:r>
          </a:p>
          <a:p>
            <a:pPr marL="114300" lvl="1" algn="l" eaLnBrk="1" hangingPunct="1">
              <a:spcAft>
                <a:spcPct val="40000"/>
              </a:spcAft>
              <a:buClr>
                <a:srgbClr val="CCECFF"/>
              </a:buClr>
              <a:buFont typeface="Marlett" pitchFamily="2" charset="2"/>
              <a:buNone/>
              <a:tabLst>
                <a:tab pos="344488" algn="l"/>
              </a:tabLst>
            </a:pPr>
            <a:r>
              <a:rPr lang="en-US" altLang="en-US" sz="1800" dirty="0"/>
              <a:t> </a:t>
            </a:r>
            <a:r>
              <a:rPr lang="en-US" altLang="en-US" sz="1800" dirty="0" smtClean="0"/>
              <a:t> One vehicle</a:t>
            </a:r>
            <a:endParaRPr lang="en-US" altLang="en-US" sz="1800" dirty="0"/>
          </a:p>
          <a:p>
            <a:pPr marL="114300" lvl="1" algn="l" eaLnBrk="1" hangingPunct="1">
              <a:spcAft>
                <a:spcPct val="40000"/>
              </a:spcAft>
              <a:buClr>
                <a:srgbClr val="CCECFF"/>
              </a:buClr>
              <a:buFont typeface="Marlett" pitchFamily="2" charset="2"/>
              <a:buNone/>
              <a:tabLst>
                <a:tab pos="344488" algn="l"/>
              </a:tabLst>
            </a:pPr>
            <a:r>
              <a:rPr lang="en-US" altLang="en-US" sz="1800" dirty="0" smtClean="0"/>
              <a:t>  Life insurance (face value under $1500) </a:t>
            </a:r>
          </a:p>
          <a:p>
            <a:pPr algn="l" eaLnBrk="1" hangingPunct="1">
              <a:buClr>
                <a:srgbClr val="CCECFF"/>
              </a:buClr>
            </a:pPr>
            <a:r>
              <a:rPr lang="en-US" altLang="en-US" sz="1800" dirty="0" smtClean="0"/>
              <a:t>   Some </a:t>
            </a:r>
            <a:r>
              <a:rPr lang="en-US" altLang="en-US" sz="1800" dirty="0"/>
              <a:t>resources set aside for </a:t>
            </a:r>
            <a:r>
              <a:rPr lang="en-US" altLang="en-US" sz="1800" dirty="0" smtClean="0"/>
              <a:t>burial</a:t>
            </a:r>
          </a:p>
          <a:p>
            <a:pPr algn="l" eaLnBrk="1" hangingPunct="1">
              <a:buClr>
                <a:srgbClr val="CCECFF"/>
              </a:buClr>
            </a:pPr>
            <a:r>
              <a:rPr lang="en-US" altLang="en-US" sz="1800" dirty="0" smtClean="0"/>
              <a:t>   Household goods and personal effects</a:t>
            </a:r>
            <a:endParaRPr lang="en-US" altLang="en-US" sz="1800" dirty="0"/>
          </a:p>
          <a:p>
            <a:pPr algn="l" eaLnBrk="1" hangingPunct="1">
              <a:buClr>
                <a:srgbClr val="A8C0F6"/>
              </a:buClr>
              <a:buFont typeface="Wingdings" panose="05000000000000000000" pitchFamily="2" charset="2"/>
              <a:buChar char="§"/>
              <a:tabLst>
                <a:tab pos="344488" algn="l"/>
              </a:tabLst>
            </a:pPr>
            <a:endParaRPr lang="en-US" altLang="en-US" sz="2800" dirty="0" smtClean="0"/>
          </a:p>
          <a:p>
            <a:pPr algn="l" eaLnBrk="1" hangingPunct="1">
              <a:buClr>
                <a:srgbClr val="CCECFF"/>
              </a:buClr>
              <a:buFont typeface="Wingdings" panose="05000000000000000000" pitchFamily="2" charset="2"/>
              <a:buNone/>
              <a:tabLst>
                <a:tab pos="344488" algn="l"/>
              </a:tabLst>
            </a:pPr>
            <a:r>
              <a:rPr lang="en-US" altLang="en-US" sz="2400" dirty="0" smtClean="0"/>
              <a:t>	 </a:t>
            </a:r>
            <a:endParaRPr lang="en-US" altLang="en-US" sz="2400" dirty="0" smtClean="0">
              <a:solidFill>
                <a:schemeClr val="bg1"/>
              </a:solidFill>
              <a:latin typeface="Times New Roman" panose="02020603050405020304" pitchFamily="18" charset="0"/>
            </a:endParaRPr>
          </a:p>
        </p:txBody>
      </p:sp>
      <p:sp>
        <p:nvSpPr>
          <p:cNvPr id="32771" name="Rectangle 3"/>
          <p:cNvSpPr>
            <a:spLocks noGrp="1" noChangeArrowheads="1"/>
          </p:cNvSpPr>
          <p:nvPr>
            <p:ph type="ctrTitle"/>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smtClean="0"/>
              <a:t>SSI Resources</a:t>
            </a:r>
          </a:p>
        </p:txBody>
      </p:sp>
      <p:pic>
        <p:nvPicPr>
          <p:cNvPr id="5" name="Picture 3" descr="neighsouth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244316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09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The Disability Process</a:t>
            </a:r>
            <a:endParaRPr lang="en-US" sz="6000" dirty="0"/>
          </a:p>
        </p:txBody>
      </p:sp>
      <p:pic>
        <p:nvPicPr>
          <p:cNvPr id="3074" name="Picture 2" descr="C:\Users\469801\AppData\Local\Microsoft\Windows\Temporary Internet Files\Content.IE5\7XXSNPW9\MP900442268[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80128"/>
            <a:ext cx="3017308"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469801\AppData\Local\Microsoft\Windows\Temporary Internet Files\Content.IE5\6IXM1BNO\MP9003210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7754" y="1981200"/>
            <a:ext cx="1770888" cy="24825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469801\AppData\Local\Microsoft\Windows\Temporary Internet Files\Content.IE5\WY3QISVL\MP90042219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8733" y="4901624"/>
            <a:ext cx="2362200" cy="157418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469801\AppData\Local\Microsoft\Windows\Temporary Internet Files\Content.IE5\ZMAKQ1T5\MP90039978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9833" y="2701834"/>
            <a:ext cx="3094167" cy="206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57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dirty="0" smtClean="0"/>
              <a:t>Disability - Adult</a:t>
            </a:r>
          </a:p>
        </p:txBody>
      </p:sp>
      <p:sp>
        <p:nvSpPr>
          <p:cNvPr id="6147" name="Rectangle 3"/>
          <p:cNvSpPr>
            <a:spLocks noGrp="1" noRot="1" noChangeArrowheads="1"/>
          </p:cNvSpPr>
          <p:nvPr>
            <p:ph idx="1"/>
          </p:nvPr>
        </p:nvSpPr>
        <p:spPr/>
        <p:txBody>
          <a:bodyPr/>
          <a:lstStyle/>
          <a:p>
            <a:pPr eaLnBrk="1" hangingPunct="1"/>
            <a:endParaRPr lang="en-US" dirty="0" smtClean="0"/>
          </a:p>
          <a:p>
            <a:pPr marL="0" indent="0" eaLnBrk="1" hangingPunct="1">
              <a:buNone/>
            </a:pPr>
            <a:r>
              <a:rPr lang="en-US" dirty="0" smtClean="0"/>
              <a:t>Must have a condition or impairment which is expected to last more than a year or end in death which does not allow you to earn over the Substantial Gainful Activity (SGA) threshold</a:t>
            </a:r>
          </a:p>
          <a:p>
            <a:pPr marL="0" indent="0" eaLnBrk="1" hangingPunct="1">
              <a:buNone/>
            </a:pPr>
            <a:r>
              <a:rPr lang="en-US" dirty="0"/>
              <a:t> </a:t>
            </a:r>
            <a:r>
              <a:rPr lang="en-US" dirty="0" smtClean="0"/>
              <a:t>             SGA limit for 2018 $1180 mo</a:t>
            </a:r>
          </a:p>
        </p:txBody>
      </p:sp>
      <p:pic>
        <p:nvPicPr>
          <p:cNvPr id="4098" name="Picture 2" descr="C:\Users\469801\AppData\Local\Microsoft\Windows\Temporary Internet Files\Content.IE5\7XXSNPW9\MP9004221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897" y="4948646"/>
            <a:ext cx="121979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 Child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Must have a physical or mental condition that very seriously limits his or her activities which is expected to last at least 1 year or result in death.</a:t>
            </a:r>
            <a:endParaRPr lang="en-US" dirty="0"/>
          </a:p>
        </p:txBody>
      </p:sp>
      <p:pic>
        <p:nvPicPr>
          <p:cNvPr id="5122" name="Picture 2" descr="C:\Users\469801\AppData\Local\Microsoft\Windows\Temporary Internet Files\Content.IE5\6IXM1BNO\MP9004387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10000"/>
            <a:ext cx="25908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49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a:xfrm>
            <a:off x="457200" y="2743200"/>
            <a:ext cx="8229600" cy="3886200"/>
          </a:xfrm>
        </p:spPr>
        <p:txBody>
          <a:bodyPr/>
          <a:lstStyle/>
          <a:p>
            <a:r>
              <a:rPr lang="en-US" dirty="0" smtClean="0"/>
              <a:t>Social Security Disability Insurance (SSDI)</a:t>
            </a:r>
          </a:p>
          <a:p>
            <a:r>
              <a:rPr lang="en-US" dirty="0" smtClean="0"/>
              <a:t>Supplemental Security Income (SSI)</a:t>
            </a:r>
          </a:p>
          <a:p>
            <a:r>
              <a:rPr lang="en-US" dirty="0" smtClean="0"/>
              <a:t>The Disability Process</a:t>
            </a:r>
          </a:p>
          <a:p>
            <a:r>
              <a:rPr lang="en-US" dirty="0" smtClean="0"/>
              <a:t>Medical Reviews</a:t>
            </a:r>
          </a:p>
          <a:p>
            <a:r>
              <a:rPr lang="en-US" dirty="0" smtClean="0"/>
              <a:t>Work Incentives</a:t>
            </a:r>
          </a:p>
        </p:txBody>
      </p:sp>
      <p:pic>
        <p:nvPicPr>
          <p:cNvPr id="4" name="Picture 3"/>
          <p:cNvPicPr>
            <a:picLocks noChangeAspect="1"/>
          </p:cNvPicPr>
          <p:nvPr/>
        </p:nvPicPr>
        <p:blipFill>
          <a:blip r:embed="rId2"/>
          <a:stretch>
            <a:fillRect/>
          </a:stretch>
        </p:blipFill>
        <p:spPr>
          <a:xfrm>
            <a:off x="609600" y="493713"/>
            <a:ext cx="1847850" cy="1847850"/>
          </a:xfrm>
          <a:prstGeom prst="rect">
            <a:avLst/>
          </a:prstGeom>
        </p:spPr>
      </p:pic>
    </p:spTree>
    <p:extLst>
      <p:ext uri="{BB962C8B-B14F-4D97-AF65-F5344CB8AC3E}">
        <p14:creationId xmlns:p14="http://schemas.microsoft.com/office/powerpoint/2010/main" val="1374507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Determination</a:t>
            </a:r>
            <a:endParaRPr lang="en-US" dirty="0"/>
          </a:p>
        </p:txBody>
      </p:sp>
      <p:sp>
        <p:nvSpPr>
          <p:cNvPr id="3" name="Content Placeholder 2"/>
          <p:cNvSpPr>
            <a:spLocks noGrp="1"/>
          </p:cNvSpPr>
          <p:nvPr>
            <p:ph idx="1"/>
          </p:nvPr>
        </p:nvSpPr>
        <p:spPr>
          <a:xfrm>
            <a:off x="457200" y="2549128"/>
            <a:ext cx="8229600" cy="3577035"/>
          </a:xfrm>
        </p:spPr>
        <p:txBody>
          <a:bodyPr/>
          <a:lstStyle/>
          <a:p>
            <a:r>
              <a:rPr lang="en-US" dirty="0" smtClean="0"/>
              <a:t>A determination of disability is made by the State Disability Determination Bureau (DDB).  DDB collects medical records from doctors, hospitals, schools and others who know about the disability.</a:t>
            </a:r>
            <a:endParaRPr lang="en-US" dirty="0"/>
          </a:p>
          <a:p>
            <a:r>
              <a:rPr lang="en-US" dirty="0" smtClean="0"/>
              <a:t>A disability determination may take 4-6 months</a:t>
            </a:r>
            <a:endParaRPr lang="en-US" dirty="0"/>
          </a:p>
        </p:txBody>
      </p:sp>
      <p:pic>
        <p:nvPicPr>
          <p:cNvPr id="1026" name="Picture 2" descr="C:\Users\469801\AppData\Local\Microsoft\Windows\Temporary Internet Files\Content.IE5\33VVP0D2\MP9004226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171275"/>
            <a:ext cx="2043626" cy="137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612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Contact SSA for a Disability Application</a:t>
            </a:r>
            <a:endParaRPr lang="en-US" dirty="0"/>
          </a:p>
        </p:txBody>
      </p:sp>
      <p:sp>
        <p:nvSpPr>
          <p:cNvPr id="3" name="Content Placeholder 2"/>
          <p:cNvSpPr>
            <a:spLocks noGrp="1"/>
          </p:cNvSpPr>
          <p:nvPr>
            <p:ph idx="1"/>
          </p:nvPr>
        </p:nvSpPr>
        <p:spPr>
          <a:xfrm>
            <a:off x="228600" y="1905000"/>
            <a:ext cx="4038600" cy="4800600"/>
          </a:xfrm>
        </p:spPr>
        <p:txBody>
          <a:bodyPr/>
          <a:lstStyle/>
          <a:p>
            <a:r>
              <a:rPr lang="en-US" sz="4000" dirty="0" smtClean="0"/>
              <a:t>Begin Online</a:t>
            </a:r>
          </a:p>
          <a:p>
            <a:pPr marL="0" indent="0">
              <a:buNone/>
            </a:pPr>
            <a:r>
              <a:rPr lang="en-US" sz="2400" u="sng" dirty="0" smtClean="0"/>
              <a:t>SSDI and Medical portion</a:t>
            </a:r>
          </a:p>
          <a:p>
            <a:pPr marL="0" indent="0">
              <a:buNone/>
            </a:pPr>
            <a:r>
              <a:rPr lang="en-US" sz="2400" dirty="0" smtClean="0"/>
              <a:t>(SSA will contact you for SSI application.  If you don’t hear from SSA within 1 week, call to set up the SSI appointment)</a:t>
            </a:r>
          </a:p>
          <a:p>
            <a:r>
              <a:rPr lang="en-US" sz="2400" dirty="0"/>
              <a:t>Phone </a:t>
            </a:r>
            <a:r>
              <a:rPr lang="en-US" sz="2400" dirty="0" smtClean="0"/>
              <a:t>1-800-772-1213</a:t>
            </a:r>
          </a:p>
          <a:p>
            <a:pPr marL="0" indent="0">
              <a:buNone/>
            </a:pPr>
            <a:r>
              <a:rPr lang="en-US" sz="2400" dirty="0" smtClean="0"/>
              <a:t>            7am – 7pm</a:t>
            </a:r>
          </a:p>
          <a:p>
            <a:r>
              <a:rPr lang="en-US" sz="2400" dirty="0" smtClean="0"/>
              <a:t>In office interview (with appointment)</a:t>
            </a:r>
            <a:endParaRPr lang="en-US" sz="2400" dirty="0"/>
          </a:p>
          <a:p>
            <a:pPr marL="0" indent="0">
              <a:buNone/>
            </a:pPr>
            <a:endParaRPr lang="en-US" sz="2800" dirty="0" smtClean="0"/>
          </a:p>
          <a:p>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4298184" y="1676400"/>
            <a:ext cx="1295400" cy="1112257"/>
          </a:xfrm>
          <a:prstGeom prst="rect">
            <a:avLst/>
          </a:prstGeom>
        </p:spPr>
      </p:pic>
      <p:pic>
        <p:nvPicPr>
          <p:cNvPr id="5" name="Picture 4"/>
          <p:cNvPicPr>
            <a:picLocks noChangeAspect="1"/>
          </p:cNvPicPr>
          <p:nvPr/>
        </p:nvPicPr>
        <p:blipFill>
          <a:blip r:embed="rId3"/>
          <a:stretch>
            <a:fillRect/>
          </a:stretch>
        </p:blipFill>
        <p:spPr>
          <a:xfrm>
            <a:off x="5181600" y="2913676"/>
            <a:ext cx="3786197" cy="3824392"/>
          </a:xfrm>
          <a:prstGeom prst="rect">
            <a:avLst/>
          </a:prstGeom>
        </p:spPr>
      </p:pic>
    </p:spTree>
    <p:extLst>
      <p:ext uri="{BB962C8B-B14F-4D97-AF65-F5344CB8AC3E}">
        <p14:creationId xmlns:p14="http://schemas.microsoft.com/office/powerpoint/2010/main" val="4225052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066800" y="1295400"/>
            <a:ext cx="7365939" cy="5514894"/>
          </a:xfrm>
          <a:prstGeom prst="rect">
            <a:avLst/>
          </a:prstGeom>
        </p:spPr>
      </p:pic>
      <p:sp>
        <p:nvSpPr>
          <p:cNvPr id="4" name="Title 3"/>
          <p:cNvSpPr>
            <a:spLocks noGrp="1"/>
          </p:cNvSpPr>
          <p:nvPr>
            <p:ph type="title"/>
          </p:nvPr>
        </p:nvSpPr>
        <p:spPr>
          <a:xfrm>
            <a:off x="457200" y="152400"/>
            <a:ext cx="8229600" cy="1265238"/>
          </a:xfrm>
        </p:spPr>
        <p:txBody>
          <a:bodyPr>
            <a:normAutofit/>
          </a:bodyPr>
          <a:lstStyle/>
          <a:p>
            <a:r>
              <a:rPr lang="en-US" sz="2800" dirty="0" smtClean="0"/>
              <a:t>How to file a Disability Application: </a:t>
            </a:r>
            <a:r>
              <a:rPr lang="en-US" sz="2800" dirty="0">
                <a:hlinkClick r:id="rId3"/>
              </a:rPr>
              <a:t>http://</a:t>
            </a:r>
            <a:r>
              <a:rPr lang="en-US" sz="2800" dirty="0" smtClean="0">
                <a:hlinkClick r:id="rId3"/>
              </a:rPr>
              <a:t>www.socialsecurity.gov/pgm/disability.htm</a:t>
            </a:r>
            <a:r>
              <a:rPr lang="en-US" sz="2800" dirty="0" smtClean="0"/>
              <a:t> </a:t>
            </a:r>
            <a:endParaRPr lang="en-US" sz="2800" dirty="0"/>
          </a:p>
        </p:txBody>
      </p:sp>
    </p:spTree>
    <p:extLst>
      <p:ext uri="{BB962C8B-B14F-4D97-AF65-F5344CB8AC3E}">
        <p14:creationId xmlns:p14="http://schemas.microsoft.com/office/powerpoint/2010/main" val="1893949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0" y="228600"/>
            <a:ext cx="91440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smtClean="0"/>
              <a:t>What Happens After You Complete the Application</a:t>
            </a:r>
          </a:p>
        </p:txBody>
      </p:sp>
      <p:sp>
        <p:nvSpPr>
          <p:cNvPr id="43011" name="Rectangle 3"/>
          <p:cNvSpPr>
            <a:spLocks noGrp="1" noChangeArrowheads="1"/>
          </p:cNvSpPr>
          <p:nvPr>
            <p:ph type="subTitle" idx="1"/>
          </p:nvPr>
        </p:nvSpPr>
        <p:spPr bwMode="auto">
          <a:xfrm>
            <a:off x="1219200" y="1828800"/>
            <a:ext cx="7010400" cy="145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3363" indent="-233363" algn="l" eaLnBrk="1" hangingPunct="1">
              <a:spcAft>
                <a:spcPct val="40000"/>
              </a:spcAft>
              <a:buClr>
                <a:srgbClr val="A8C0F6"/>
              </a:buClr>
              <a:buFont typeface="Wingdings" panose="05000000000000000000" pitchFamily="2" charset="2"/>
              <a:buChar char="§"/>
            </a:pPr>
            <a:r>
              <a:rPr lang="en-US" altLang="en-US" sz="2800" dirty="0" smtClean="0"/>
              <a:t>Social Security will forward your application to the State Disability Determination Bureau (DDB) </a:t>
            </a:r>
          </a:p>
          <a:p>
            <a:pPr marL="233363" indent="-233363" algn="l" eaLnBrk="1" hangingPunct="1">
              <a:spcAft>
                <a:spcPct val="40000"/>
              </a:spcAft>
              <a:buClr>
                <a:srgbClr val="A8C0F6"/>
              </a:buClr>
              <a:buFont typeface="Wingdings" panose="05000000000000000000" pitchFamily="2" charset="2"/>
              <a:buChar char="§"/>
            </a:pPr>
            <a:r>
              <a:rPr lang="en-US" altLang="en-US" sz="2800" dirty="0" smtClean="0"/>
              <a:t>DDB will contact your medical providers to obtain your medical records</a:t>
            </a:r>
          </a:p>
          <a:p>
            <a:pPr marL="233363" indent="-233363" algn="l" eaLnBrk="1" hangingPunct="1">
              <a:buClr>
                <a:srgbClr val="A8C0F6"/>
              </a:buClr>
              <a:buFont typeface="Wingdings" panose="05000000000000000000" pitchFamily="2" charset="2"/>
              <a:buChar char="§"/>
            </a:pPr>
            <a:r>
              <a:rPr lang="en-US" altLang="en-US" sz="2800" dirty="0" smtClean="0"/>
              <a:t>DDB may ask you to provide additional information about how your condition affects your daily activities</a:t>
            </a:r>
          </a:p>
        </p:txBody>
      </p:sp>
    </p:spTree>
    <p:extLst>
      <p:ext uri="{BB962C8B-B14F-4D97-AF65-F5344CB8AC3E}">
        <p14:creationId xmlns:p14="http://schemas.microsoft.com/office/powerpoint/2010/main" val="284994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bwMode="auto">
          <a:xfrm>
            <a:off x="18288" y="533400"/>
            <a:ext cx="91440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t>And Then What?</a:t>
            </a:r>
          </a:p>
        </p:txBody>
      </p:sp>
      <p:sp>
        <p:nvSpPr>
          <p:cNvPr id="44035" name="Rectangle 3"/>
          <p:cNvSpPr>
            <a:spLocks noGrp="1" noChangeArrowheads="1"/>
          </p:cNvSpPr>
          <p:nvPr>
            <p:ph type="subTitle" idx="1"/>
          </p:nvPr>
        </p:nvSpPr>
        <p:spPr bwMode="auto">
          <a:xfrm>
            <a:off x="838200" y="1447800"/>
            <a:ext cx="6172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3363" indent="-233363" algn="l" eaLnBrk="1" hangingPunct="1">
              <a:spcAft>
                <a:spcPct val="40000"/>
              </a:spcAft>
              <a:buClr>
                <a:srgbClr val="A8C0F6"/>
              </a:buClr>
              <a:buFont typeface="Wingdings" panose="05000000000000000000" pitchFamily="2" charset="2"/>
              <a:buChar char="§"/>
            </a:pPr>
            <a:endParaRPr lang="en-US" altLang="en-US" sz="2800" dirty="0" smtClean="0">
              <a:solidFill>
                <a:schemeClr val="bg1"/>
              </a:solidFill>
              <a:latin typeface="Times New Roman" panose="02020603050405020304" pitchFamily="18" charset="0"/>
            </a:endParaRPr>
          </a:p>
          <a:p>
            <a:pPr marL="233363" indent="-233363" algn="l" eaLnBrk="1" hangingPunct="1">
              <a:spcAft>
                <a:spcPct val="40000"/>
              </a:spcAft>
              <a:buClr>
                <a:srgbClr val="A8C0F6"/>
              </a:buClr>
              <a:buFont typeface="Wingdings" panose="05000000000000000000" pitchFamily="2" charset="2"/>
              <a:buChar char="§"/>
            </a:pPr>
            <a:r>
              <a:rPr lang="en-US" altLang="en-US" sz="2800" dirty="0" smtClean="0"/>
              <a:t>If adequate information is available </a:t>
            </a:r>
            <a:br>
              <a:rPr lang="en-US" altLang="en-US" sz="2800" dirty="0" smtClean="0"/>
            </a:br>
            <a:r>
              <a:rPr lang="en-US" altLang="en-US" sz="2800" dirty="0" smtClean="0"/>
              <a:t>in existing records, along with your statements, the DDB will make </a:t>
            </a:r>
            <a:br>
              <a:rPr lang="en-US" altLang="en-US" sz="2800" dirty="0" smtClean="0"/>
            </a:br>
            <a:r>
              <a:rPr lang="en-US" altLang="en-US" sz="2800" dirty="0" smtClean="0"/>
              <a:t>a decision</a:t>
            </a:r>
          </a:p>
          <a:p>
            <a:pPr marL="233363" indent="-233363" algn="l" eaLnBrk="1" hangingPunct="1">
              <a:buClr>
                <a:srgbClr val="A8C0F6"/>
              </a:buClr>
              <a:buFont typeface="Wingdings" panose="05000000000000000000" pitchFamily="2" charset="2"/>
              <a:buChar char="§"/>
            </a:pPr>
            <a:r>
              <a:rPr lang="en-US" altLang="en-US" sz="2800" dirty="0" smtClean="0"/>
              <a:t>DDB may ask you to have a </a:t>
            </a:r>
            <a:br>
              <a:rPr lang="en-US" altLang="en-US" sz="2800" dirty="0" smtClean="0"/>
            </a:br>
            <a:r>
              <a:rPr lang="en-US" altLang="en-US" sz="2800" dirty="0" smtClean="0"/>
              <a:t>special examination at our expense </a:t>
            </a:r>
            <a:br>
              <a:rPr lang="en-US" altLang="en-US" sz="2800" dirty="0" smtClean="0"/>
            </a:br>
            <a:r>
              <a:rPr lang="en-US" altLang="en-US" sz="2800" dirty="0" smtClean="0"/>
              <a:t>if more information is needed about your disabling condition</a:t>
            </a:r>
          </a:p>
        </p:txBody>
      </p:sp>
      <p:pic>
        <p:nvPicPr>
          <p:cNvPr id="44036" name="Picture 6" descr="00009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14600"/>
            <a:ext cx="1828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46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14400" y="1600200"/>
            <a:ext cx="7772400" cy="448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2393903" algn="ctr" rotWithShape="0">
                    <a:schemeClr val="tx1">
                      <a:alpha val="50000"/>
                    </a:schemeClr>
                  </a:outerShdw>
                </a:effectLst>
              </a14:hiddenEffects>
            </a:ext>
          </a:extLst>
        </p:spPr>
        <p:txBody>
          <a:bodyPr>
            <a:spAutoFit/>
          </a:bodyPr>
          <a:lstStyle>
            <a:lvl1pPr eaLnBrk="0" hangingPunct="0">
              <a:tabLst>
                <a:tab pos="233363" algn="l"/>
                <a:tab pos="625475" algn="l"/>
              </a:tabLst>
              <a:defRPr sz="2400" b="1">
                <a:solidFill>
                  <a:srgbClr val="DDDDDD"/>
                </a:solidFill>
                <a:latin typeface="Times New Roman" panose="02020603050405020304" pitchFamily="18" charset="0"/>
              </a:defRPr>
            </a:lvl1pPr>
            <a:lvl2pPr marL="114300" eaLnBrk="0" hangingPunct="0">
              <a:tabLst>
                <a:tab pos="233363" algn="l"/>
                <a:tab pos="625475" algn="l"/>
              </a:tabLst>
              <a:defRPr sz="2400" b="1">
                <a:solidFill>
                  <a:srgbClr val="DDDDDD"/>
                </a:solidFill>
                <a:latin typeface="Times New Roman" panose="02020603050405020304" pitchFamily="18" charset="0"/>
              </a:defRPr>
            </a:lvl2pPr>
            <a:lvl3pPr marL="1143000" indent="-228600" eaLnBrk="0" hangingPunct="0">
              <a:tabLst>
                <a:tab pos="233363" algn="l"/>
                <a:tab pos="625475" algn="l"/>
              </a:tabLst>
              <a:defRPr sz="2400" b="1">
                <a:solidFill>
                  <a:srgbClr val="DDDDDD"/>
                </a:solidFill>
                <a:latin typeface="Times New Roman" panose="02020603050405020304" pitchFamily="18" charset="0"/>
              </a:defRPr>
            </a:lvl3pPr>
            <a:lvl4pPr marL="1600200" indent="-228600" eaLnBrk="0" hangingPunct="0">
              <a:tabLst>
                <a:tab pos="233363" algn="l"/>
                <a:tab pos="625475" algn="l"/>
              </a:tabLst>
              <a:defRPr sz="2400" b="1">
                <a:solidFill>
                  <a:srgbClr val="DDDDDD"/>
                </a:solidFill>
                <a:latin typeface="Times New Roman" panose="02020603050405020304" pitchFamily="18" charset="0"/>
              </a:defRPr>
            </a:lvl4pPr>
            <a:lvl5pPr marL="2057400" indent="-228600" eaLnBrk="0" hangingPunct="0">
              <a:tabLst>
                <a:tab pos="233363" algn="l"/>
                <a:tab pos="625475" algn="l"/>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233363" algn="l"/>
                <a:tab pos="625475" algn="l"/>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233363" algn="l"/>
                <a:tab pos="625475" algn="l"/>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233363" algn="l"/>
                <a:tab pos="625475" algn="l"/>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233363" algn="l"/>
                <a:tab pos="625475" algn="l"/>
              </a:tabLst>
              <a:defRPr sz="2400" b="1">
                <a:solidFill>
                  <a:srgbClr val="DDDDDD"/>
                </a:solidFill>
                <a:latin typeface="Times New Roman" panose="02020603050405020304" pitchFamily="18" charset="0"/>
              </a:defRPr>
            </a:lvl9pPr>
          </a:lstStyle>
          <a:p>
            <a:pPr eaLnBrk="1" hangingPunct="1">
              <a:spcBef>
                <a:spcPct val="20000"/>
              </a:spcBef>
              <a:buClr>
                <a:srgbClr val="A8C0F6"/>
              </a:buClr>
              <a:buFont typeface="Wingdings" panose="05000000000000000000" pitchFamily="2" charset="2"/>
              <a:buNone/>
            </a:pPr>
            <a:endParaRPr lang="en-US" altLang="en-US" b="0" dirty="0" smtClean="0">
              <a:solidFill>
                <a:schemeClr val="tx1"/>
              </a:solidFill>
              <a:latin typeface="+mn-lt"/>
            </a:endParaRPr>
          </a:p>
          <a:p>
            <a:pPr eaLnBrk="1" hangingPunct="1">
              <a:spcBef>
                <a:spcPct val="20000"/>
              </a:spcBef>
              <a:buClr>
                <a:srgbClr val="A8C0F6"/>
              </a:buClr>
              <a:buFont typeface="Wingdings" panose="05000000000000000000" pitchFamily="2" charset="2"/>
              <a:buNone/>
            </a:pPr>
            <a:endParaRPr lang="en-US" altLang="en-US" b="0" dirty="0" smtClean="0">
              <a:solidFill>
                <a:schemeClr val="tx1"/>
              </a:solidFill>
              <a:latin typeface="+mn-lt"/>
            </a:endParaRPr>
          </a:p>
          <a:p>
            <a:pPr eaLnBrk="1" hangingPunct="1">
              <a:spcBef>
                <a:spcPct val="20000"/>
              </a:spcBef>
              <a:buClr>
                <a:srgbClr val="A8C0F6"/>
              </a:buClr>
              <a:buFont typeface="Wingdings" panose="05000000000000000000" pitchFamily="2" charset="2"/>
              <a:buNone/>
            </a:pPr>
            <a:r>
              <a:rPr lang="en-US" altLang="en-US" b="0" dirty="0" smtClean="0">
                <a:solidFill>
                  <a:schemeClr val="tx1"/>
                </a:solidFill>
                <a:latin typeface="+mn-lt"/>
              </a:rPr>
              <a:t>We will send you an award notice that explains:</a:t>
            </a:r>
          </a:p>
          <a:p>
            <a:pPr marL="342900" indent="-342900" eaLnBrk="1" hangingPunct="1">
              <a:spcBef>
                <a:spcPct val="20000"/>
              </a:spcBef>
              <a:buClr>
                <a:srgbClr val="A8C0F6"/>
              </a:buClr>
              <a:buFont typeface="Arial" panose="020B0604020202020204" pitchFamily="34" charset="0"/>
              <a:buChar char="•"/>
            </a:pPr>
            <a:r>
              <a:rPr lang="en-US" altLang="en-US" b="0" dirty="0" smtClean="0">
                <a:solidFill>
                  <a:schemeClr val="tx1"/>
                </a:solidFill>
                <a:latin typeface="+mn-lt"/>
              </a:rPr>
              <a:t>When your benefits start</a:t>
            </a:r>
          </a:p>
          <a:p>
            <a:pPr marL="342900" indent="-342900" eaLnBrk="1" hangingPunct="1">
              <a:spcBef>
                <a:spcPct val="20000"/>
              </a:spcBef>
              <a:buClr>
                <a:srgbClr val="A8C0F6"/>
              </a:buClr>
              <a:buFont typeface="Arial" panose="020B0604020202020204" pitchFamily="34" charset="0"/>
              <a:buChar char="•"/>
            </a:pPr>
            <a:r>
              <a:rPr lang="en-US" altLang="en-US" b="0" dirty="0" smtClean="0">
                <a:solidFill>
                  <a:schemeClr val="tx1"/>
                </a:solidFill>
                <a:latin typeface="+mn-lt"/>
              </a:rPr>
              <a:t>Your monthly benefit amount</a:t>
            </a:r>
          </a:p>
          <a:p>
            <a:pPr marL="342900" indent="-342900" eaLnBrk="1" hangingPunct="1">
              <a:spcBef>
                <a:spcPct val="20000"/>
              </a:spcBef>
              <a:buClr>
                <a:srgbClr val="A8C0F6"/>
              </a:buClr>
              <a:buFont typeface="Arial" panose="020B0604020202020204" pitchFamily="34" charset="0"/>
              <a:buChar char="•"/>
            </a:pPr>
            <a:r>
              <a:rPr lang="en-US" altLang="en-US" b="0" dirty="0" smtClean="0">
                <a:solidFill>
                  <a:schemeClr val="tx1"/>
                </a:solidFill>
                <a:latin typeface="+mn-lt"/>
              </a:rPr>
              <a:t>Information you need to report to us</a:t>
            </a:r>
          </a:p>
          <a:p>
            <a:pPr marL="1485900" lvl="2" indent="-342900" eaLnBrk="1" hangingPunct="1">
              <a:buClr>
                <a:srgbClr val="A8C0F6"/>
              </a:buClr>
              <a:buFont typeface="Arial" panose="020B0604020202020204" pitchFamily="34" charset="0"/>
              <a:buChar char="•"/>
            </a:pPr>
            <a:r>
              <a:rPr lang="en-US" altLang="en-US" b="0" dirty="0" smtClean="0">
                <a:solidFill>
                  <a:schemeClr val="tx1"/>
                </a:solidFill>
                <a:latin typeface="+mn-lt"/>
              </a:rPr>
              <a:t>Work Activity</a:t>
            </a:r>
          </a:p>
          <a:p>
            <a:pPr marL="1485900" lvl="2" indent="-342900" eaLnBrk="1" hangingPunct="1">
              <a:buClr>
                <a:srgbClr val="A8C0F6"/>
              </a:buClr>
              <a:buFont typeface="Arial" panose="020B0604020202020204" pitchFamily="34" charset="0"/>
              <a:buChar char="•"/>
            </a:pPr>
            <a:r>
              <a:rPr lang="en-US" altLang="en-US" b="0" dirty="0" smtClean="0">
                <a:solidFill>
                  <a:schemeClr val="tx1"/>
                </a:solidFill>
                <a:latin typeface="+mn-lt"/>
              </a:rPr>
              <a:t>Medical Improvement</a:t>
            </a:r>
            <a:endParaRPr lang="en-US" altLang="en-US" b="0" dirty="0">
              <a:solidFill>
                <a:schemeClr val="tx1"/>
              </a:solidFill>
              <a:latin typeface="+mn-lt"/>
            </a:endParaRPr>
          </a:p>
          <a:p>
            <a:pPr marL="342900" indent="-342900" eaLnBrk="1" hangingPunct="1">
              <a:spcBef>
                <a:spcPct val="20000"/>
              </a:spcBef>
              <a:buClr>
                <a:srgbClr val="A8C0F6"/>
              </a:buClr>
              <a:buFont typeface="Arial" panose="020B0604020202020204" pitchFamily="34" charset="0"/>
              <a:buChar char="•"/>
            </a:pPr>
            <a:r>
              <a:rPr lang="en-US" altLang="en-US" b="0" dirty="0" smtClean="0">
                <a:solidFill>
                  <a:schemeClr val="tx1"/>
                </a:solidFill>
                <a:latin typeface="+mn-lt"/>
              </a:rPr>
              <a:t>What to do if you have questions</a:t>
            </a:r>
          </a:p>
          <a:p>
            <a:pPr marL="342900" indent="-342900" eaLnBrk="1" hangingPunct="1">
              <a:spcBef>
                <a:spcPct val="20000"/>
              </a:spcBef>
              <a:buClr>
                <a:srgbClr val="A8C0F6"/>
              </a:buClr>
              <a:buFont typeface="Arial" panose="020B0604020202020204" pitchFamily="34" charset="0"/>
              <a:buChar char="•"/>
            </a:pPr>
            <a:r>
              <a:rPr lang="en-US" altLang="en-US" b="0" dirty="0" smtClean="0">
                <a:solidFill>
                  <a:schemeClr val="tx1"/>
                </a:solidFill>
                <a:latin typeface="+mn-lt"/>
              </a:rPr>
              <a:t>When your case will be reviewed</a:t>
            </a:r>
          </a:p>
          <a:p>
            <a:pPr lvl="1" eaLnBrk="1" hangingPunct="1">
              <a:spcBef>
                <a:spcPct val="20000"/>
              </a:spcBef>
              <a:buClr>
                <a:srgbClr val="A8C0F6"/>
              </a:buClr>
              <a:buFont typeface="Wingdings" panose="05000000000000000000" pitchFamily="2" charset="2"/>
              <a:buNone/>
            </a:pPr>
            <a:endParaRPr lang="en-US" altLang="en-US" b="0" i="1" dirty="0">
              <a:solidFill>
                <a:schemeClr val="bg1"/>
              </a:solidFill>
            </a:endParaRPr>
          </a:p>
        </p:txBody>
      </p:sp>
      <p:sp>
        <p:nvSpPr>
          <p:cNvPr id="45059" name="Rectangle 3"/>
          <p:cNvSpPr>
            <a:spLocks noChangeArrowheads="1"/>
          </p:cNvSpPr>
          <p:nvPr/>
        </p:nvSpPr>
        <p:spPr bwMode="auto">
          <a:xfrm>
            <a:off x="0" y="5334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DDDDDD"/>
                </a:solidFill>
                <a:latin typeface="Times New Roman" panose="02020603050405020304" pitchFamily="18" charset="0"/>
              </a:defRPr>
            </a:lvl1pPr>
            <a:lvl2pPr marL="742950" indent="-285750" eaLnBrk="0" hangingPunct="0">
              <a:defRPr sz="2400" b="1">
                <a:solidFill>
                  <a:srgbClr val="DDDDDD"/>
                </a:solidFill>
                <a:latin typeface="Times New Roman" panose="02020603050405020304" pitchFamily="18" charset="0"/>
              </a:defRPr>
            </a:lvl2pPr>
            <a:lvl3pPr marL="1143000" indent="-228600" eaLnBrk="0" hangingPunct="0">
              <a:defRPr sz="2400" b="1">
                <a:solidFill>
                  <a:srgbClr val="DDDDDD"/>
                </a:solidFill>
                <a:latin typeface="Times New Roman" panose="02020603050405020304" pitchFamily="18" charset="0"/>
              </a:defRPr>
            </a:lvl3pPr>
            <a:lvl4pPr marL="1600200" indent="-228600" eaLnBrk="0" hangingPunct="0">
              <a:defRPr sz="2400" b="1">
                <a:solidFill>
                  <a:srgbClr val="DDDDDD"/>
                </a:solidFill>
                <a:latin typeface="Times New Roman" panose="02020603050405020304" pitchFamily="18" charset="0"/>
              </a:defRPr>
            </a:lvl4pPr>
            <a:lvl5pPr marL="2057400" indent="-228600" eaLnBrk="0" hangingPunct="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buNone/>
            </a:pPr>
            <a:r>
              <a:rPr lang="en-US" altLang="en-US" sz="3600" b="0" dirty="0">
                <a:solidFill>
                  <a:schemeClr val="tx2"/>
                </a:solidFill>
                <a:latin typeface="+mj-lt"/>
              </a:rPr>
              <a:t>If Your Claim Is Allowed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143000"/>
            <a:ext cx="2057400" cy="1158058"/>
          </a:xfrm>
          <a:prstGeom prst="rect">
            <a:avLst/>
          </a:prstGeom>
        </p:spPr>
      </p:pic>
    </p:spTree>
    <p:extLst>
      <p:ext uri="{BB962C8B-B14F-4D97-AF65-F5344CB8AC3E}">
        <p14:creationId xmlns:p14="http://schemas.microsoft.com/office/powerpoint/2010/main" val="253897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ubTitle" idx="1"/>
          </p:nvPr>
        </p:nvSpPr>
        <p:spPr bwMode="auto">
          <a:xfrm>
            <a:off x="1219200" y="1371600"/>
            <a:ext cx="7162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3363" indent="-233363" algn="l" eaLnBrk="1" hangingPunct="1">
              <a:lnSpc>
                <a:spcPct val="90000"/>
              </a:lnSpc>
              <a:buClr>
                <a:srgbClr val="A8C0F6"/>
              </a:buClr>
              <a:buFont typeface="Wingdings" panose="05000000000000000000" pitchFamily="2" charset="2"/>
              <a:buChar char="§"/>
            </a:pPr>
            <a:endParaRPr lang="en-US" altLang="en-US" sz="2800" dirty="0" smtClean="0">
              <a:solidFill>
                <a:schemeClr val="bg1"/>
              </a:solidFill>
              <a:latin typeface="Times New Roman" panose="02020603050405020304" pitchFamily="18" charset="0"/>
            </a:endParaRPr>
          </a:p>
          <a:p>
            <a:pPr marL="457200" indent="-457200" algn="l" eaLnBrk="1" hangingPunct="1">
              <a:lnSpc>
                <a:spcPct val="90000"/>
              </a:lnSpc>
              <a:buClr>
                <a:srgbClr val="A8C0F6"/>
              </a:buClr>
              <a:buFont typeface="Arial" panose="020B0604020202020204" pitchFamily="34" charset="0"/>
              <a:buChar char="•"/>
            </a:pPr>
            <a:endParaRPr lang="en-US" altLang="en-US" sz="2800" dirty="0" smtClean="0"/>
          </a:p>
          <a:p>
            <a:pPr marL="457200" indent="-457200" algn="l" eaLnBrk="1" hangingPunct="1">
              <a:lnSpc>
                <a:spcPct val="90000"/>
              </a:lnSpc>
              <a:buClr>
                <a:srgbClr val="A8C0F6"/>
              </a:buClr>
              <a:buFont typeface="Arial" panose="020B0604020202020204" pitchFamily="34" charset="0"/>
              <a:buChar char="•"/>
            </a:pPr>
            <a:r>
              <a:rPr lang="en-US" altLang="en-US" sz="2800" dirty="0" smtClean="0"/>
              <a:t>You will get a letter explaining our decision</a:t>
            </a:r>
          </a:p>
          <a:p>
            <a:pPr marL="457200" indent="-457200" algn="l" eaLnBrk="1" hangingPunct="1">
              <a:lnSpc>
                <a:spcPct val="90000"/>
              </a:lnSpc>
              <a:buClr>
                <a:srgbClr val="A8C0F6"/>
              </a:buClr>
              <a:buFont typeface="Arial" panose="020B0604020202020204" pitchFamily="34" charset="0"/>
              <a:buChar char="•"/>
            </a:pPr>
            <a:r>
              <a:rPr lang="en-US" altLang="en-US" sz="2800" dirty="0" smtClean="0"/>
              <a:t>You may appeal the decision within 60 days after you receive our notice</a:t>
            </a:r>
          </a:p>
          <a:p>
            <a:pPr marL="1371600" lvl="2" indent="-457200" algn="l" eaLnBrk="1" hangingPunct="1">
              <a:lnSpc>
                <a:spcPct val="90000"/>
              </a:lnSpc>
              <a:buClr>
                <a:srgbClr val="A8C0F6"/>
              </a:buClr>
              <a:buFont typeface="Arial" panose="020B0604020202020204" pitchFamily="34" charset="0"/>
              <a:buChar char="•"/>
            </a:pPr>
            <a:r>
              <a:rPr lang="en-US" altLang="en-US" dirty="0" smtClean="0"/>
              <a:t>Reconsideration</a:t>
            </a:r>
          </a:p>
          <a:p>
            <a:pPr marL="1371600" lvl="2" indent="-457200" algn="l" eaLnBrk="1" hangingPunct="1">
              <a:lnSpc>
                <a:spcPct val="90000"/>
              </a:lnSpc>
              <a:buClr>
                <a:srgbClr val="A8C0F6"/>
              </a:buClr>
              <a:buFont typeface="Arial" panose="020B0604020202020204" pitchFamily="34" charset="0"/>
              <a:buChar char="•"/>
            </a:pPr>
            <a:r>
              <a:rPr lang="en-US" altLang="en-US" dirty="0" smtClean="0"/>
              <a:t>Hearing</a:t>
            </a:r>
          </a:p>
          <a:p>
            <a:pPr marL="1371600" lvl="2" indent="-457200" algn="l" eaLnBrk="1" hangingPunct="1">
              <a:lnSpc>
                <a:spcPct val="90000"/>
              </a:lnSpc>
              <a:buClr>
                <a:srgbClr val="A8C0F6"/>
              </a:buClr>
              <a:buFont typeface="Arial" panose="020B0604020202020204" pitchFamily="34" charset="0"/>
              <a:buChar char="•"/>
            </a:pPr>
            <a:r>
              <a:rPr lang="en-US" altLang="en-US" dirty="0" smtClean="0"/>
              <a:t>Appeals Council</a:t>
            </a:r>
          </a:p>
          <a:p>
            <a:pPr marL="457200" indent="-457200" algn="l" eaLnBrk="1" hangingPunct="1">
              <a:lnSpc>
                <a:spcPct val="90000"/>
              </a:lnSpc>
              <a:buClr>
                <a:srgbClr val="A8C0F6"/>
              </a:buClr>
              <a:buFont typeface="Arial" panose="020B0604020202020204" pitchFamily="34" charset="0"/>
              <a:buChar char="•"/>
            </a:pPr>
            <a:r>
              <a:rPr lang="en-US" altLang="zh-CN" sz="2800" dirty="0" smtClean="0">
                <a:ea typeface="SimSun" panose="02010600030101010101" pitchFamily="2" charset="-122"/>
              </a:rPr>
              <a:t>You will need to update information that </a:t>
            </a:r>
            <a:br>
              <a:rPr lang="en-US" altLang="zh-CN" sz="2800" dirty="0" smtClean="0">
                <a:ea typeface="SimSun" panose="02010600030101010101" pitchFamily="2" charset="-122"/>
              </a:rPr>
            </a:br>
            <a:r>
              <a:rPr lang="en-US" altLang="zh-CN" sz="2800" dirty="0" smtClean="0">
                <a:ea typeface="SimSun" panose="02010600030101010101" pitchFamily="2" charset="-122"/>
              </a:rPr>
              <a:t>has changed</a:t>
            </a:r>
          </a:p>
          <a:p>
            <a:pPr lvl="1" algn="l" eaLnBrk="1" hangingPunct="1">
              <a:lnSpc>
                <a:spcPct val="90000"/>
              </a:lnSpc>
              <a:buClr>
                <a:srgbClr val="A8C0F6"/>
              </a:buClr>
            </a:pPr>
            <a:endParaRPr lang="en-US" altLang="zh-CN" dirty="0" smtClean="0">
              <a:ea typeface="SimSun" panose="02010600030101010101" pitchFamily="2" charset="-122"/>
            </a:endParaRPr>
          </a:p>
        </p:txBody>
      </p:sp>
      <p:sp>
        <p:nvSpPr>
          <p:cNvPr id="46083" name="Rectangle 9"/>
          <p:cNvSpPr>
            <a:spLocks noGrp="1" noChangeArrowheads="1"/>
          </p:cNvSpPr>
          <p:nvPr>
            <p:ph type="ctrTitle"/>
          </p:nvPr>
        </p:nvSpPr>
        <p:spPr bwMode="auto">
          <a:xfrm>
            <a:off x="0" y="30480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smtClean="0"/>
              <a:t>If Your Claim Is Denied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990600"/>
            <a:ext cx="1810802" cy="1307172"/>
          </a:xfrm>
          <a:prstGeom prst="rect">
            <a:avLst/>
          </a:prstGeom>
        </p:spPr>
      </p:pic>
    </p:spTree>
    <p:extLst>
      <p:ext uri="{BB962C8B-B14F-4D97-AF65-F5344CB8AC3E}">
        <p14:creationId xmlns:p14="http://schemas.microsoft.com/office/powerpoint/2010/main" val="219550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Appeal On-Line</a:t>
            </a:r>
            <a:endParaRPr lang="en-US" dirty="0"/>
          </a:p>
        </p:txBody>
      </p:sp>
      <p:pic>
        <p:nvPicPr>
          <p:cNvPr id="4" name="Content Placeholder 3"/>
          <p:cNvPicPr>
            <a:picLocks noGrp="1" noChangeAspect="1"/>
          </p:cNvPicPr>
          <p:nvPr>
            <p:ph idx="1"/>
          </p:nvPr>
        </p:nvPicPr>
        <p:blipFill>
          <a:blip r:embed="rId2"/>
          <a:stretch>
            <a:fillRect/>
          </a:stretch>
        </p:blipFill>
        <p:spPr>
          <a:xfrm>
            <a:off x="1371600" y="1385833"/>
            <a:ext cx="6544909" cy="5415539"/>
          </a:xfrm>
          <a:prstGeom prst="rect">
            <a:avLst/>
          </a:prstGeom>
        </p:spPr>
      </p:pic>
    </p:spTree>
    <p:extLst>
      <p:ext uri="{BB962C8B-B14F-4D97-AF65-F5344CB8AC3E}">
        <p14:creationId xmlns:p14="http://schemas.microsoft.com/office/powerpoint/2010/main" val="28204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Continuing Disability Review</a:t>
            </a:r>
            <a:endParaRPr lang="en-US" dirty="0"/>
          </a:p>
        </p:txBody>
      </p:sp>
      <p:sp>
        <p:nvSpPr>
          <p:cNvPr id="3" name="Content Placeholder 2"/>
          <p:cNvSpPr>
            <a:spLocks noGrp="1"/>
          </p:cNvSpPr>
          <p:nvPr>
            <p:ph idx="1"/>
          </p:nvPr>
        </p:nvSpPr>
        <p:spPr>
          <a:xfrm>
            <a:off x="457200" y="1600200"/>
            <a:ext cx="8229600" cy="5257800"/>
          </a:xfrm>
        </p:spPr>
        <p:txBody>
          <a:bodyPr/>
          <a:lstStyle/>
          <a:p>
            <a:pPr marL="0" indent="0" algn="ctr">
              <a:buNone/>
            </a:pPr>
            <a:r>
              <a:rPr lang="en-US" dirty="0" smtClean="0"/>
              <a:t>Legislation requires that SSA review the medical condition of all disability beneficiaries </a:t>
            </a:r>
            <a:r>
              <a:rPr lang="en-US" sz="2800" dirty="0" smtClean="0"/>
              <a:t>(every 1-7 years)</a:t>
            </a:r>
            <a:endParaRPr lang="en-US" sz="2800" dirty="0"/>
          </a:p>
          <a:p>
            <a:pPr marL="0" indent="0">
              <a:buNone/>
            </a:pPr>
            <a:endParaRPr lang="en-US" sz="2400" dirty="0" smtClean="0"/>
          </a:p>
          <a:p>
            <a:pPr marL="0" indent="0">
              <a:buNone/>
            </a:pPr>
            <a:r>
              <a:rPr lang="en-US" sz="2400" dirty="0" smtClean="0"/>
              <a:t>During the disability review, we will obtain information about…</a:t>
            </a:r>
          </a:p>
          <a:p>
            <a:pPr>
              <a:buFont typeface="Arial" panose="020B0604020202020204" pitchFamily="34" charset="0"/>
              <a:buChar char="•"/>
            </a:pPr>
            <a:r>
              <a:rPr lang="en-US" sz="2400" dirty="0" smtClean="0"/>
              <a:t>Medical Sources</a:t>
            </a:r>
          </a:p>
          <a:p>
            <a:pPr>
              <a:buFont typeface="Arial" panose="020B0604020202020204" pitchFamily="34" charset="0"/>
              <a:buChar char="•"/>
            </a:pPr>
            <a:r>
              <a:rPr lang="en-US" sz="2400" dirty="0" smtClean="0"/>
              <a:t>Medical tests/procedures</a:t>
            </a:r>
          </a:p>
          <a:p>
            <a:pPr>
              <a:buFont typeface="Arial" panose="020B0604020202020204" pitchFamily="34" charset="0"/>
              <a:buChar char="•"/>
            </a:pPr>
            <a:r>
              <a:rPr lang="en-US" sz="2400" dirty="0" smtClean="0"/>
              <a:t>Medications</a:t>
            </a:r>
          </a:p>
          <a:p>
            <a:pPr>
              <a:buFont typeface="Arial" panose="020B0604020202020204" pitchFamily="34" charset="0"/>
              <a:buChar char="•"/>
            </a:pPr>
            <a:r>
              <a:rPr lang="en-US" sz="2400" dirty="0" smtClean="0"/>
              <a:t>Work Activity</a:t>
            </a:r>
          </a:p>
          <a:p>
            <a:pPr marL="0" indent="0">
              <a:buNone/>
            </a:pPr>
            <a:endParaRPr lang="en-US" sz="2400" dirty="0" smtClean="0"/>
          </a:p>
        </p:txBody>
      </p:sp>
      <p:pic>
        <p:nvPicPr>
          <p:cNvPr id="5122" name="Picture 2" descr="C:\Users\469801\AppData\Local\Microsoft\Windows\Temporary Internet Files\Content.IE5\7XXSNPW9\MP9003414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953000"/>
            <a:ext cx="3048000" cy="168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22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Transitioning from Benefits to Work</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How work affects SSDI and SSI benefits</a:t>
            </a:r>
          </a:p>
          <a:p>
            <a:endParaRPr lang="en-US" dirty="0"/>
          </a:p>
          <a:p>
            <a:r>
              <a:rPr lang="en-US" dirty="0" smtClean="0"/>
              <a:t>Work Incentives and Employment Supports</a:t>
            </a:r>
          </a:p>
          <a:p>
            <a:endParaRPr lang="en-US" dirty="0"/>
          </a:p>
          <a:p>
            <a:r>
              <a:rPr lang="en-US" dirty="0" smtClean="0"/>
              <a:t>Benefits Planning</a:t>
            </a:r>
            <a:endParaRPr lang="en-US" dirty="0"/>
          </a:p>
        </p:txBody>
      </p:sp>
      <p:pic>
        <p:nvPicPr>
          <p:cNvPr id="7170" name="Picture 2" descr="C:\Users\469801\AppData\Local\Microsoft\Windows\Temporary Internet Files\Content.IE5\6IXM1BNO\MP9004221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14800"/>
            <a:ext cx="2952184" cy="194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83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920750" y="2825750"/>
            <a:ext cx="3949700" cy="3721100"/>
          </a:xfrm>
          <a:prstGeom prst="ellipse">
            <a:avLst/>
          </a:prstGeom>
          <a:solidFill>
            <a:schemeClr val="accent1"/>
          </a:solidFill>
          <a:ln w="12700">
            <a:solidFill>
              <a:schemeClr val="accent2"/>
            </a:solidFill>
            <a:round/>
            <a:headEnd/>
            <a:tailEnd/>
          </a:ln>
        </p:spPr>
        <p:txBody>
          <a:bodyPr wrap="none" anchor="ctr"/>
          <a:lstStyle/>
          <a:p>
            <a:endParaRPr lang="en-US"/>
          </a:p>
        </p:txBody>
      </p:sp>
      <p:sp>
        <p:nvSpPr>
          <p:cNvPr id="4099" name="Oval 3"/>
          <p:cNvSpPr>
            <a:spLocks noChangeArrowheads="1"/>
          </p:cNvSpPr>
          <p:nvPr/>
        </p:nvSpPr>
        <p:spPr bwMode="auto">
          <a:xfrm>
            <a:off x="3810000" y="2819400"/>
            <a:ext cx="4025900" cy="3721100"/>
          </a:xfrm>
          <a:prstGeom prst="ellipse">
            <a:avLst/>
          </a:prstGeom>
          <a:solidFill>
            <a:schemeClr val="accent2">
              <a:alpha val="50195"/>
            </a:schemeClr>
          </a:solidFill>
          <a:ln w="12700">
            <a:solidFill>
              <a:schemeClr val="tx2"/>
            </a:solidFill>
            <a:round/>
            <a:headEnd/>
            <a:tailEnd/>
          </a:ln>
        </p:spPr>
        <p:txBody>
          <a:bodyPr wrap="none" anchor="ctr"/>
          <a:lstStyle/>
          <a:p>
            <a:endParaRPr lang="en-US"/>
          </a:p>
        </p:txBody>
      </p:sp>
      <p:sp>
        <p:nvSpPr>
          <p:cNvPr id="4100" name="Rectangle 4"/>
          <p:cNvSpPr>
            <a:spLocks noChangeArrowheads="1"/>
          </p:cNvSpPr>
          <p:nvPr/>
        </p:nvSpPr>
        <p:spPr bwMode="auto">
          <a:xfrm>
            <a:off x="1676400" y="2895600"/>
            <a:ext cx="2057400" cy="3232296"/>
          </a:xfrm>
          <a:prstGeom prst="rect">
            <a:avLst/>
          </a:prstGeom>
          <a:noFill/>
          <a:ln w="9525">
            <a:noFill/>
            <a:miter lim="800000"/>
            <a:headEnd/>
            <a:tailEnd/>
          </a:ln>
        </p:spPr>
        <p:txBody>
          <a:bodyPr lIns="92075" tIns="46038" rIns="92075" bIns="46038">
            <a:spAutoFit/>
          </a:bodyPr>
          <a:lstStyle/>
          <a:p>
            <a:pPr>
              <a:lnSpc>
                <a:spcPct val="100000"/>
              </a:lnSpc>
              <a:spcBef>
                <a:spcPct val="0"/>
              </a:spcBef>
              <a:buFontTx/>
              <a:buNone/>
            </a:pPr>
            <a:r>
              <a:rPr lang="en-US" sz="2400" b="0" dirty="0">
                <a:latin typeface="Times New Roman" pitchFamily="18" charset="0"/>
              </a:rPr>
              <a:t>      </a:t>
            </a:r>
            <a:r>
              <a:rPr lang="en-US" sz="2400" dirty="0">
                <a:latin typeface="+mn-lt"/>
              </a:rPr>
              <a:t>RSDI/SSDI</a:t>
            </a:r>
          </a:p>
          <a:p>
            <a:pPr>
              <a:lnSpc>
                <a:spcPct val="100000"/>
              </a:lnSpc>
              <a:spcBef>
                <a:spcPct val="0"/>
              </a:spcBef>
              <a:buFontTx/>
              <a:buNone/>
            </a:pPr>
            <a:r>
              <a:rPr lang="en-US" sz="2400" dirty="0">
                <a:latin typeface="+mn-lt"/>
              </a:rPr>
              <a:t>Retirement,</a:t>
            </a:r>
          </a:p>
          <a:p>
            <a:pPr>
              <a:lnSpc>
                <a:spcPct val="100000"/>
              </a:lnSpc>
              <a:spcBef>
                <a:spcPct val="0"/>
              </a:spcBef>
              <a:buFontTx/>
              <a:buNone/>
            </a:pPr>
            <a:r>
              <a:rPr lang="en-US" sz="2400" dirty="0">
                <a:latin typeface="+mn-lt"/>
              </a:rPr>
              <a:t>Survivors,            Disability   </a:t>
            </a:r>
            <a:r>
              <a:rPr lang="en-US" i="1" dirty="0">
                <a:latin typeface="+mn-lt"/>
              </a:rPr>
              <a:t>      </a:t>
            </a:r>
            <a:r>
              <a:rPr lang="en-US" sz="2400" dirty="0" smtClean="0">
                <a:latin typeface="+mn-lt"/>
              </a:rPr>
              <a:t>Insurance       </a:t>
            </a:r>
            <a:endParaRPr lang="en-US" sz="2400" dirty="0">
              <a:latin typeface="+mn-lt"/>
            </a:endParaRPr>
          </a:p>
          <a:p>
            <a:pPr>
              <a:lnSpc>
                <a:spcPct val="100000"/>
              </a:lnSpc>
              <a:spcBef>
                <a:spcPct val="0"/>
              </a:spcBef>
              <a:buFontTx/>
              <a:buNone/>
            </a:pPr>
            <a:r>
              <a:rPr lang="en-US" sz="2400" dirty="0">
                <a:latin typeface="Times New Roman" pitchFamily="18" charset="0"/>
              </a:rPr>
              <a:t>              </a:t>
            </a:r>
          </a:p>
          <a:p>
            <a:pPr>
              <a:lnSpc>
                <a:spcPct val="100000"/>
              </a:lnSpc>
              <a:spcBef>
                <a:spcPct val="0"/>
              </a:spcBef>
              <a:buFontTx/>
              <a:buNone/>
            </a:pPr>
            <a:r>
              <a:rPr lang="en-US" sz="2000" i="1" dirty="0" smtClean="0">
                <a:solidFill>
                  <a:schemeClr val="bg2">
                    <a:lumMod val="75000"/>
                  </a:schemeClr>
                </a:solidFill>
                <a:latin typeface="+mn-lt"/>
              </a:rPr>
              <a:t>Medicare</a:t>
            </a:r>
            <a:r>
              <a:rPr lang="en-US" sz="3200" i="1" dirty="0" smtClean="0">
                <a:solidFill>
                  <a:schemeClr val="bg2">
                    <a:lumMod val="75000"/>
                  </a:schemeClr>
                </a:solidFill>
                <a:latin typeface="Times New Roman" pitchFamily="18" charset="0"/>
              </a:rPr>
              <a:t>*</a:t>
            </a:r>
            <a:endParaRPr lang="en-US" sz="2400" b="0" i="1" dirty="0">
              <a:solidFill>
                <a:schemeClr val="bg2">
                  <a:lumMod val="75000"/>
                </a:schemeClr>
              </a:solidFill>
              <a:latin typeface="Times New Roman" pitchFamily="18" charset="0"/>
            </a:endParaRPr>
          </a:p>
        </p:txBody>
      </p:sp>
      <p:sp>
        <p:nvSpPr>
          <p:cNvPr id="4101" name="Rectangle 5"/>
          <p:cNvSpPr>
            <a:spLocks noChangeArrowheads="1"/>
          </p:cNvSpPr>
          <p:nvPr/>
        </p:nvSpPr>
        <p:spPr bwMode="auto">
          <a:xfrm>
            <a:off x="4876800" y="2930525"/>
            <a:ext cx="2362200" cy="4340292"/>
          </a:xfrm>
          <a:prstGeom prst="rect">
            <a:avLst/>
          </a:prstGeom>
          <a:noFill/>
          <a:ln w="9525">
            <a:noFill/>
            <a:miter lim="800000"/>
            <a:headEnd/>
            <a:tailEnd/>
          </a:ln>
        </p:spPr>
        <p:txBody>
          <a:bodyPr lIns="92075" tIns="46038" rIns="92075" bIns="46038">
            <a:spAutoFit/>
          </a:bodyPr>
          <a:lstStyle/>
          <a:p>
            <a:pPr>
              <a:lnSpc>
                <a:spcPct val="100000"/>
              </a:lnSpc>
              <a:spcBef>
                <a:spcPct val="0"/>
              </a:spcBef>
              <a:buFontTx/>
              <a:buNone/>
            </a:pPr>
            <a:r>
              <a:rPr lang="en-US" sz="2400" b="0" dirty="0">
                <a:latin typeface="Times New Roman" pitchFamily="18" charset="0"/>
              </a:rPr>
              <a:t>           </a:t>
            </a:r>
          </a:p>
          <a:p>
            <a:pPr>
              <a:lnSpc>
                <a:spcPct val="100000"/>
              </a:lnSpc>
              <a:spcBef>
                <a:spcPct val="0"/>
              </a:spcBef>
              <a:buFontTx/>
              <a:buNone/>
            </a:pPr>
            <a:endParaRPr lang="en-US" sz="2400" b="0" dirty="0">
              <a:latin typeface="Times New Roman" pitchFamily="18" charset="0"/>
            </a:endParaRPr>
          </a:p>
          <a:p>
            <a:pPr>
              <a:lnSpc>
                <a:spcPct val="100000"/>
              </a:lnSpc>
              <a:spcBef>
                <a:spcPct val="0"/>
              </a:spcBef>
              <a:buFontTx/>
              <a:buNone/>
            </a:pPr>
            <a:r>
              <a:rPr lang="en-US" sz="2400" dirty="0">
                <a:latin typeface="+mn-lt"/>
              </a:rPr>
              <a:t>SSI- Supplemental                 Security Income       </a:t>
            </a:r>
          </a:p>
          <a:p>
            <a:pPr>
              <a:lnSpc>
                <a:spcPct val="100000"/>
              </a:lnSpc>
              <a:spcBef>
                <a:spcPct val="0"/>
              </a:spcBef>
              <a:buFontTx/>
              <a:buNone/>
            </a:pPr>
            <a:endParaRPr lang="en-US" sz="2400" dirty="0">
              <a:latin typeface="Times New Roman" pitchFamily="18" charset="0"/>
            </a:endParaRPr>
          </a:p>
          <a:p>
            <a:pPr>
              <a:lnSpc>
                <a:spcPct val="100000"/>
              </a:lnSpc>
              <a:spcBef>
                <a:spcPct val="0"/>
              </a:spcBef>
              <a:buFontTx/>
              <a:buNone/>
            </a:pPr>
            <a:r>
              <a:rPr lang="en-US" sz="2000" i="1" dirty="0">
                <a:solidFill>
                  <a:schemeClr val="bg2"/>
                </a:solidFill>
                <a:latin typeface="+mn-lt"/>
              </a:rPr>
              <a:t>Medicaid</a:t>
            </a:r>
            <a:r>
              <a:rPr lang="en-US" sz="3200" i="1" dirty="0">
                <a:solidFill>
                  <a:schemeClr val="bg2"/>
                </a:solidFill>
                <a:latin typeface="Times New Roman" pitchFamily="18" charset="0"/>
              </a:rPr>
              <a:t>*</a:t>
            </a:r>
            <a:endParaRPr lang="en-US" sz="2400" dirty="0">
              <a:solidFill>
                <a:schemeClr val="accent2"/>
              </a:solidFill>
              <a:latin typeface="Times New Roman" pitchFamily="18" charset="0"/>
            </a:endParaRPr>
          </a:p>
          <a:p>
            <a:pPr>
              <a:lnSpc>
                <a:spcPct val="100000"/>
              </a:lnSpc>
              <a:spcBef>
                <a:spcPct val="0"/>
              </a:spcBef>
              <a:buFontTx/>
              <a:buNone/>
            </a:pPr>
            <a:endParaRPr lang="en-US" sz="2400" dirty="0">
              <a:solidFill>
                <a:srgbClr val="0099FF"/>
              </a:solidFill>
              <a:latin typeface="Times New Roman" pitchFamily="18" charset="0"/>
            </a:endParaRPr>
          </a:p>
          <a:p>
            <a:pPr>
              <a:lnSpc>
                <a:spcPct val="100000"/>
              </a:lnSpc>
              <a:spcBef>
                <a:spcPct val="0"/>
              </a:spcBef>
              <a:buFontTx/>
              <a:buNone/>
            </a:pPr>
            <a:endParaRPr lang="en-US" sz="2400" dirty="0">
              <a:latin typeface="Times New Roman" pitchFamily="18" charset="0"/>
            </a:endParaRPr>
          </a:p>
          <a:p>
            <a:pPr>
              <a:lnSpc>
                <a:spcPct val="100000"/>
              </a:lnSpc>
              <a:spcBef>
                <a:spcPct val="0"/>
              </a:spcBef>
              <a:buFontTx/>
              <a:buNone/>
            </a:pPr>
            <a:endParaRPr lang="en-US" b="0" dirty="0">
              <a:latin typeface="Times New Roman" pitchFamily="18" charset="0"/>
            </a:endParaRPr>
          </a:p>
        </p:txBody>
      </p:sp>
      <p:sp>
        <p:nvSpPr>
          <p:cNvPr id="4102" name="Rectangle 6"/>
          <p:cNvSpPr>
            <a:spLocks noChangeArrowheads="1"/>
          </p:cNvSpPr>
          <p:nvPr/>
        </p:nvSpPr>
        <p:spPr bwMode="auto">
          <a:xfrm rot="-5400000">
            <a:off x="2896394" y="4262266"/>
            <a:ext cx="2894012" cy="462307"/>
          </a:xfrm>
          <a:prstGeom prst="rect">
            <a:avLst/>
          </a:prstGeom>
          <a:noFill/>
          <a:ln w="9525">
            <a:noFill/>
            <a:miter lim="800000"/>
            <a:headEnd/>
            <a:tailEnd/>
          </a:ln>
        </p:spPr>
        <p:txBody>
          <a:bodyPr lIns="92075" tIns="46038" rIns="92075" bIns="46038">
            <a:spAutoFit/>
          </a:bodyPr>
          <a:lstStyle/>
          <a:p>
            <a:pPr>
              <a:lnSpc>
                <a:spcPct val="100000"/>
              </a:lnSpc>
              <a:spcBef>
                <a:spcPct val="0"/>
              </a:spcBef>
              <a:buFontTx/>
              <a:buNone/>
            </a:pPr>
            <a:r>
              <a:rPr lang="en-US" sz="2000" dirty="0">
                <a:solidFill>
                  <a:schemeClr val="bg2"/>
                </a:solidFill>
                <a:latin typeface="Times New Roman" pitchFamily="18" charset="0"/>
              </a:rPr>
              <a:t>          </a:t>
            </a:r>
            <a:r>
              <a:rPr lang="en-US" sz="2400" dirty="0">
                <a:solidFill>
                  <a:srgbClr val="002060"/>
                </a:solidFill>
                <a:latin typeface="Times New Roman" pitchFamily="18" charset="0"/>
              </a:rPr>
              <a:t>Concurrent</a:t>
            </a:r>
          </a:p>
        </p:txBody>
      </p:sp>
      <p:sp>
        <p:nvSpPr>
          <p:cNvPr id="4103" name="Rectangle 7"/>
          <p:cNvSpPr>
            <a:spLocks noChangeArrowheads="1"/>
          </p:cNvSpPr>
          <p:nvPr/>
        </p:nvSpPr>
        <p:spPr bwMode="auto">
          <a:xfrm>
            <a:off x="2028825" y="479425"/>
            <a:ext cx="5133975" cy="2308966"/>
          </a:xfrm>
          <a:prstGeom prst="rect">
            <a:avLst/>
          </a:prstGeom>
          <a:noFill/>
          <a:ln w="9525">
            <a:noFill/>
            <a:miter lim="800000"/>
            <a:headEnd/>
            <a:tailEnd/>
          </a:ln>
        </p:spPr>
        <p:txBody>
          <a:bodyPr lIns="92075" tIns="46038" rIns="92075" bIns="46038">
            <a:spAutoFit/>
          </a:bodyPr>
          <a:lstStyle/>
          <a:p>
            <a:pPr algn="ctr">
              <a:lnSpc>
                <a:spcPct val="100000"/>
              </a:lnSpc>
              <a:spcBef>
                <a:spcPct val="0"/>
              </a:spcBef>
              <a:buFontTx/>
              <a:buNone/>
            </a:pPr>
            <a:r>
              <a:rPr lang="en-US" sz="4800" dirty="0">
                <a:solidFill>
                  <a:schemeClr val="tx2"/>
                </a:solidFill>
                <a:latin typeface="+mj-lt"/>
              </a:rPr>
              <a:t>Social Security’s</a:t>
            </a:r>
          </a:p>
          <a:p>
            <a:pPr algn="ctr">
              <a:lnSpc>
                <a:spcPct val="100000"/>
              </a:lnSpc>
              <a:spcBef>
                <a:spcPct val="0"/>
              </a:spcBef>
              <a:buFontTx/>
              <a:buNone/>
            </a:pPr>
            <a:r>
              <a:rPr lang="en-US" sz="4800" dirty="0">
                <a:solidFill>
                  <a:schemeClr val="tx2"/>
                </a:solidFill>
                <a:latin typeface="+mj-lt"/>
              </a:rPr>
              <a:t>Benefit Programs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a:spLocks noGrp="1" noChangeArrowheads="1"/>
          </p:cNvSpPr>
          <p:nvPr>
            <p:ph type="title"/>
          </p:nvPr>
        </p:nvSpPr>
        <p:spPr>
          <a:xfrm>
            <a:off x="0" y="0"/>
            <a:ext cx="9144000" cy="2209800"/>
          </a:xfrm>
          <a:noFill/>
        </p:spPr>
        <p:txBody>
          <a:bodyPr/>
          <a:lstStyle/>
          <a:p>
            <a:pPr eaLnBrk="1" hangingPunct="1"/>
            <a:r>
              <a:rPr lang="en-US" dirty="0" smtClean="0">
                <a:solidFill>
                  <a:schemeClr val="tx1"/>
                </a:solidFill>
              </a:rPr>
              <a:t>What are Work Incentives and Employment Supports?</a:t>
            </a:r>
          </a:p>
        </p:txBody>
      </p:sp>
      <p:sp>
        <p:nvSpPr>
          <p:cNvPr id="27650" name="Rectangle 2"/>
          <p:cNvSpPr>
            <a:spLocks noGrp="1" noChangeArrowheads="1"/>
          </p:cNvSpPr>
          <p:nvPr>
            <p:ph idx="1"/>
          </p:nvPr>
        </p:nvSpPr>
        <p:spPr>
          <a:xfrm>
            <a:off x="457200" y="2133600"/>
            <a:ext cx="8458200" cy="4495800"/>
          </a:xfrm>
          <a:noFill/>
        </p:spPr>
        <p:txBody>
          <a:bodyPr/>
          <a:lstStyle/>
          <a:p>
            <a:pPr eaLnBrk="1" hangingPunct="1">
              <a:lnSpc>
                <a:spcPct val="80000"/>
              </a:lnSpc>
            </a:pPr>
            <a:r>
              <a:rPr lang="en-US" dirty="0" smtClean="0"/>
              <a:t>Agency initiatives designed to provide long term assistance to beneficiaries that want to work. </a:t>
            </a:r>
          </a:p>
          <a:p>
            <a:pPr eaLnBrk="1" hangingPunct="1">
              <a:lnSpc>
                <a:spcPct val="80000"/>
              </a:lnSpc>
            </a:pPr>
            <a:r>
              <a:rPr lang="en-US" dirty="0" smtClean="0"/>
              <a:t>Apply </a:t>
            </a:r>
            <a:r>
              <a:rPr lang="en-US" dirty="0"/>
              <a:t>to both SSDI and </a:t>
            </a:r>
            <a:r>
              <a:rPr lang="en-US" dirty="0" smtClean="0"/>
              <a:t>SSI</a:t>
            </a:r>
          </a:p>
          <a:p>
            <a:pPr eaLnBrk="1" hangingPunct="1">
              <a:lnSpc>
                <a:spcPct val="80000"/>
              </a:lnSpc>
            </a:pPr>
            <a:r>
              <a:rPr lang="en-US" dirty="0" smtClean="0"/>
              <a:t>Incentives that test the ability to work. </a:t>
            </a:r>
          </a:p>
          <a:p>
            <a:pPr eaLnBrk="1" hangingPunct="1">
              <a:lnSpc>
                <a:spcPct val="80000"/>
              </a:lnSpc>
            </a:pPr>
            <a:r>
              <a:rPr lang="en-US" dirty="0" smtClean="0"/>
              <a:t>Ongoing support as work continues, with the goal of self-sufficiency.</a:t>
            </a:r>
          </a:p>
          <a:p>
            <a:pPr eaLnBrk="1" hangingPunct="1">
              <a:lnSpc>
                <a:spcPct val="80000"/>
              </a:lnSpc>
            </a:pPr>
            <a:r>
              <a:rPr lang="en-US" dirty="0" smtClean="0"/>
              <a:t>Incentives that offer the ability to keep benefits and Medicare/Medical Assistance while working.</a:t>
            </a:r>
          </a:p>
        </p:txBody>
      </p:sp>
      <p:pic>
        <p:nvPicPr>
          <p:cNvPr id="27652" name="Picture 5" descr="MCj04125700000[1]"/>
          <p:cNvPicPr>
            <a:picLocks noChangeAspect="1" noChangeArrowheads="1"/>
          </p:cNvPicPr>
          <p:nvPr/>
        </p:nvPicPr>
        <p:blipFill>
          <a:blip r:embed="rId2" cstate="print"/>
          <a:srcRect/>
          <a:stretch>
            <a:fillRect/>
          </a:stretch>
        </p:blipFill>
        <p:spPr bwMode="auto">
          <a:xfrm>
            <a:off x="8001000" y="781050"/>
            <a:ext cx="1028700" cy="1428750"/>
          </a:xfrm>
          <a:prstGeom prst="rect">
            <a:avLst/>
          </a:prstGeom>
          <a:noFill/>
          <a:ln w="9525">
            <a:noFill/>
            <a:miter lim="800000"/>
            <a:headEnd/>
            <a:tailEnd/>
          </a:ln>
        </p:spPr>
      </p:pic>
    </p:spTree>
    <p:extLst>
      <p:ext uri="{BB962C8B-B14F-4D97-AF65-F5344CB8AC3E}">
        <p14:creationId xmlns:p14="http://schemas.microsoft.com/office/powerpoint/2010/main" val="38876113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3"/>
          <p:cNvSpPr>
            <a:spLocks/>
          </p:cNvSpPr>
          <p:nvPr/>
        </p:nvSpPr>
        <p:spPr bwMode="auto">
          <a:xfrm rot="5400000">
            <a:off x="976313" y="1649413"/>
            <a:ext cx="69850" cy="120650"/>
          </a:xfrm>
          <a:custGeom>
            <a:avLst/>
            <a:gdLst>
              <a:gd name="T0" fmla="*/ 2147483647 w 87"/>
              <a:gd name="T1" fmla="*/ 0 h 153"/>
              <a:gd name="T2" fmla="*/ 2147483647 w 87"/>
              <a:gd name="T3" fmla="*/ 2147483647 h 153"/>
              <a:gd name="T4" fmla="*/ 2147483647 w 87"/>
              <a:gd name="T5" fmla="*/ 2147483647 h 153"/>
              <a:gd name="T6" fmla="*/ 2147483647 w 87"/>
              <a:gd name="T7" fmla="*/ 2147483647 h 153"/>
              <a:gd name="T8" fmla="*/ 2147483647 w 87"/>
              <a:gd name="T9" fmla="*/ 2147483647 h 153"/>
              <a:gd name="T10" fmla="*/ 2147483647 w 87"/>
              <a:gd name="T11" fmla="*/ 2147483647 h 153"/>
              <a:gd name="T12" fmla="*/ 2147483647 w 87"/>
              <a:gd name="T13" fmla="*/ 2147483647 h 153"/>
              <a:gd name="T14" fmla="*/ 2147483647 w 87"/>
              <a:gd name="T15" fmla="*/ 2147483647 h 153"/>
              <a:gd name="T16" fmla="*/ 2147483647 w 87"/>
              <a:gd name="T17" fmla="*/ 2147483647 h 153"/>
              <a:gd name="T18" fmla="*/ 2147483647 w 87"/>
              <a:gd name="T19" fmla="*/ 2147483647 h 153"/>
              <a:gd name="T20" fmla="*/ 2147483647 w 87"/>
              <a:gd name="T21" fmla="*/ 2147483647 h 153"/>
              <a:gd name="T22" fmla="*/ 2147483647 w 87"/>
              <a:gd name="T23" fmla="*/ 2147483647 h 153"/>
              <a:gd name="T24" fmla="*/ 2147483647 w 87"/>
              <a:gd name="T25" fmla="*/ 2147483647 h 153"/>
              <a:gd name="T26" fmla="*/ 2147483647 w 87"/>
              <a:gd name="T27" fmla="*/ 2147483647 h 153"/>
              <a:gd name="T28" fmla="*/ 2069828998 w 87"/>
              <a:gd name="T29" fmla="*/ 2147483647 h 153"/>
              <a:gd name="T30" fmla="*/ 0 w 87"/>
              <a:gd name="T31" fmla="*/ 2147483647 h 153"/>
              <a:gd name="T32" fmla="*/ 0 w 87"/>
              <a:gd name="T33" fmla="*/ 2147483647 h 153"/>
              <a:gd name="T34" fmla="*/ 517618225 w 87"/>
              <a:gd name="T35" fmla="*/ 2147483647 h 153"/>
              <a:gd name="T36" fmla="*/ 2147483647 w 87"/>
              <a:gd name="T37" fmla="*/ 2147483647 h 153"/>
              <a:gd name="T38" fmla="*/ 2147483647 w 87"/>
              <a:gd name="T39" fmla="*/ 2147483647 h 153"/>
              <a:gd name="T40" fmla="*/ 2147483647 w 87"/>
              <a:gd name="T41" fmla="*/ 2147483647 h 153"/>
              <a:gd name="T42" fmla="*/ 2147483647 w 87"/>
              <a:gd name="T43" fmla="*/ 0 h 1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153"/>
              <a:gd name="T68" fmla="*/ 87 w 87"/>
              <a:gd name="T69" fmla="*/ 153 h 1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153">
                <a:moveTo>
                  <a:pt x="35" y="0"/>
                </a:moveTo>
                <a:lnTo>
                  <a:pt x="87" y="145"/>
                </a:lnTo>
                <a:lnTo>
                  <a:pt x="86" y="145"/>
                </a:lnTo>
                <a:lnTo>
                  <a:pt x="85" y="145"/>
                </a:lnTo>
                <a:lnTo>
                  <a:pt x="83" y="146"/>
                </a:lnTo>
                <a:lnTo>
                  <a:pt x="81" y="146"/>
                </a:lnTo>
                <a:lnTo>
                  <a:pt x="72" y="150"/>
                </a:lnTo>
                <a:lnTo>
                  <a:pt x="63" y="152"/>
                </a:lnTo>
                <a:lnTo>
                  <a:pt x="53" y="153"/>
                </a:lnTo>
                <a:lnTo>
                  <a:pt x="43" y="153"/>
                </a:lnTo>
                <a:lnTo>
                  <a:pt x="33" y="152"/>
                </a:lnTo>
                <a:lnTo>
                  <a:pt x="25" y="149"/>
                </a:lnTo>
                <a:lnTo>
                  <a:pt x="17" y="143"/>
                </a:lnTo>
                <a:lnTo>
                  <a:pt x="10" y="135"/>
                </a:lnTo>
                <a:lnTo>
                  <a:pt x="4" y="122"/>
                </a:lnTo>
                <a:lnTo>
                  <a:pt x="0" y="108"/>
                </a:lnTo>
                <a:lnTo>
                  <a:pt x="0" y="92"/>
                </a:lnTo>
                <a:lnTo>
                  <a:pt x="1" y="74"/>
                </a:lnTo>
                <a:lnTo>
                  <a:pt x="5" y="55"/>
                </a:lnTo>
                <a:lnTo>
                  <a:pt x="12" y="37"/>
                </a:lnTo>
                <a:lnTo>
                  <a:pt x="23" y="19"/>
                </a:lnTo>
                <a:lnTo>
                  <a:pt x="35" y="0"/>
                </a:lnTo>
                <a:close/>
              </a:path>
            </a:pathLst>
          </a:custGeom>
          <a:solidFill>
            <a:srgbClr val="FFFFFF"/>
          </a:solidFill>
          <a:ln w="9525">
            <a:noFill/>
            <a:round/>
            <a:headEnd/>
            <a:tailEnd/>
          </a:ln>
        </p:spPr>
        <p:txBody>
          <a:bodyPr/>
          <a:lstStyle/>
          <a:p>
            <a:endParaRPr lang="en-US"/>
          </a:p>
        </p:txBody>
      </p:sp>
      <p:sp>
        <p:nvSpPr>
          <p:cNvPr id="26627" name="Freeform 4"/>
          <p:cNvSpPr>
            <a:spLocks/>
          </p:cNvSpPr>
          <p:nvPr/>
        </p:nvSpPr>
        <p:spPr bwMode="auto">
          <a:xfrm rot="5400000">
            <a:off x="1022350" y="1597025"/>
            <a:ext cx="107950" cy="158750"/>
          </a:xfrm>
          <a:custGeom>
            <a:avLst/>
            <a:gdLst>
              <a:gd name="T0" fmla="*/ 2147483647 w 135"/>
              <a:gd name="T1" fmla="*/ 2147483647 h 199"/>
              <a:gd name="T2" fmla="*/ 0 w 135"/>
              <a:gd name="T3" fmla="*/ 2147483647 h 199"/>
              <a:gd name="T4" fmla="*/ 2147483647 w 135"/>
              <a:gd name="T5" fmla="*/ 2147483647 h 199"/>
              <a:gd name="T6" fmla="*/ 2147483647 w 135"/>
              <a:gd name="T7" fmla="*/ 2147483647 h 199"/>
              <a:gd name="T8" fmla="*/ 2147483647 w 135"/>
              <a:gd name="T9" fmla="*/ 2147483647 h 199"/>
              <a:gd name="T10" fmla="*/ 2147483647 w 135"/>
              <a:gd name="T11" fmla="*/ 2147483647 h 199"/>
              <a:gd name="T12" fmla="*/ 2147483647 w 135"/>
              <a:gd name="T13" fmla="*/ 2147483647 h 199"/>
              <a:gd name="T14" fmla="*/ 2147483647 w 135"/>
              <a:gd name="T15" fmla="*/ 2147483647 h 199"/>
              <a:gd name="T16" fmla="*/ 2147483647 w 135"/>
              <a:gd name="T17" fmla="*/ 2030711029 h 199"/>
              <a:gd name="T18" fmla="*/ 2147483647 w 135"/>
              <a:gd name="T19" fmla="*/ 0 h 199"/>
              <a:gd name="T20" fmla="*/ 2147483647 w 135"/>
              <a:gd name="T21" fmla="*/ 2147483647 h 199"/>
              <a:gd name="T22" fmla="*/ 2147483647 w 135"/>
              <a:gd name="T23" fmla="*/ 2147483647 h 199"/>
              <a:gd name="T24" fmla="*/ 2147483647 w 135"/>
              <a:gd name="T25" fmla="*/ 2147483647 h 199"/>
              <a:gd name="T26" fmla="*/ 2147483647 w 135"/>
              <a:gd name="T27" fmla="*/ 2147483647 h 199"/>
              <a:gd name="T28" fmla="*/ 2147483647 w 135"/>
              <a:gd name="T29" fmla="*/ 2147483647 h 199"/>
              <a:gd name="T30" fmla="*/ 2147483647 w 135"/>
              <a:gd name="T31" fmla="*/ 2147483647 h 199"/>
              <a:gd name="T32" fmla="*/ 2147483647 w 135"/>
              <a:gd name="T33" fmla="*/ 2147483647 h 199"/>
              <a:gd name="T34" fmla="*/ 2147483647 w 135"/>
              <a:gd name="T35" fmla="*/ 2147483647 h 199"/>
              <a:gd name="T36" fmla="*/ 2147483647 w 135"/>
              <a:gd name="T37" fmla="*/ 2147483647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99"/>
              <a:gd name="T59" fmla="*/ 135 w 135"/>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99">
                <a:moveTo>
                  <a:pt x="56" y="199"/>
                </a:moveTo>
                <a:lnTo>
                  <a:pt x="0" y="42"/>
                </a:lnTo>
                <a:lnTo>
                  <a:pt x="8" y="36"/>
                </a:lnTo>
                <a:lnTo>
                  <a:pt x="18" y="31"/>
                </a:lnTo>
                <a:lnTo>
                  <a:pt x="27" y="25"/>
                </a:lnTo>
                <a:lnTo>
                  <a:pt x="37" y="19"/>
                </a:lnTo>
                <a:lnTo>
                  <a:pt x="48" y="15"/>
                </a:lnTo>
                <a:lnTo>
                  <a:pt x="59" y="9"/>
                </a:lnTo>
                <a:lnTo>
                  <a:pt x="71" y="4"/>
                </a:lnTo>
                <a:lnTo>
                  <a:pt x="83" y="0"/>
                </a:lnTo>
                <a:lnTo>
                  <a:pt x="135" y="172"/>
                </a:lnTo>
                <a:lnTo>
                  <a:pt x="126" y="176"/>
                </a:lnTo>
                <a:lnTo>
                  <a:pt x="116" y="178"/>
                </a:lnTo>
                <a:lnTo>
                  <a:pt x="106" y="182"/>
                </a:lnTo>
                <a:lnTo>
                  <a:pt x="96" y="185"/>
                </a:lnTo>
                <a:lnTo>
                  <a:pt x="87" y="189"/>
                </a:lnTo>
                <a:lnTo>
                  <a:pt x="76" y="192"/>
                </a:lnTo>
                <a:lnTo>
                  <a:pt x="66" y="195"/>
                </a:lnTo>
                <a:lnTo>
                  <a:pt x="56" y="199"/>
                </a:lnTo>
                <a:close/>
              </a:path>
            </a:pathLst>
          </a:custGeom>
          <a:solidFill>
            <a:srgbClr val="FFFFFF"/>
          </a:solidFill>
          <a:ln w="9525">
            <a:noFill/>
            <a:round/>
            <a:headEnd/>
            <a:tailEnd/>
          </a:ln>
        </p:spPr>
        <p:txBody>
          <a:bodyPr/>
          <a:lstStyle/>
          <a:p>
            <a:endParaRPr lang="en-US"/>
          </a:p>
        </p:txBody>
      </p:sp>
      <p:sp>
        <p:nvSpPr>
          <p:cNvPr id="26628" name="Freeform 5"/>
          <p:cNvSpPr>
            <a:spLocks/>
          </p:cNvSpPr>
          <p:nvPr/>
        </p:nvSpPr>
        <p:spPr bwMode="auto">
          <a:xfrm rot="5400000">
            <a:off x="1109663" y="1574800"/>
            <a:ext cx="95250" cy="152400"/>
          </a:xfrm>
          <a:custGeom>
            <a:avLst/>
            <a:gdLst>
              <a:gd name="T0" fmla="*/ 2147483647 w 121"/>
              <a:gd name="T1" fmla="*/ 2147483647 h 192"/>
              <a:gd name="T2" fmla="*/ 0 w 121"/>
              <a:gd name="T3" fmla="*/ 2147483647 h 192"/>
              <a:gd name="T4" fmla="*/ 2147483647 w 121"/>
              <a:gd name="T5" fmla="*/ 2147483647 h 192"/>
              <a:gd name="T6" fmla="*/ 2147483647 w 121"/>
              <a:gd name="T7" fmla="*/ 2147483647 h 192"/>
              <a:gd name="T8" fmla="*/ 2147483647 w 121"/>
              <a:gd name="T9" fmla="*/ 2147483647 h 192"/>
              <a:gd name="T10" fmla="*/ 2147483647 w 121"/>
              <a:gd name="T11" fmla="*/ 2147483647 h 192"/>
              <a:gd name="T12" fmla="*/ 2147483647 w 121"/>
              <a:gd name="T13" fmla="*/ 2147483647 h 192"/>
              <a:gd name="T14" fmla="*/ 2147483647 w 121"/>
              <a:gd name="T15" fmla="*/ 2000373983 h 192"/>
              <a:gd name="T16" fmla="*/ 2147483647 w 121"/>
              <a:gd name="T17" fmla="*/ 1000502110 h 192"/>
              <a:gd name="T18" fmla="*/ 2147483647 w 121"/>
              <a:gd name="T19" fmla="*/ 0 h 192"/>
              <a:gd name="T20" fmla="*/ 2147483647 w 121"/>
              <a:gd name="T21" fmla="*/ 2147483647 h 192"/>
              <a:gd name="T22" fmla="*/ 2147483647 w 121"/>
              <a:gd name="T23" fmla="*/ 2147483647 h 192"/>
              <a:gd name="T24" fmla="*/ 2147483647 w 121"/>
              <a:gd name="T25" fmla="*/ 2147483647 h 192"/>
              <a:gd name="T26" fmla="*/ 2147483647 w 121"/>
              <a:gd name="T27" fmla="*/ 2147483647 h 192"/>
              <a:gd name="T28" fmla="*/ 2147483647 w 121"/>
              <a:gd name="T29" fmla="*/ 2147483647 h 192"/>
              <a:gd name="T30" fmla="*/ 2147483647 w 121"/>
              <a:gd name="T31" fmla="*/ 2147483647 h 192"/>
              <a:gd name="T32" fmla="*/ 2147483647 w 121"/>
              <a:gd name="T33" fmla="*/ 2147483647 h 192"/>
              <a:gd name="T34" fmla="*/ 2147483647 w 121"/>
              <a:gd name="T35" fmla="*/ 2147483647 h 192"/>
              <a:gd name="T36" fmla="*/ 2147483647 w 121"/>
              <a:gd name="T37" fmla="*/ 2147483647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92"/>
              <a:gd name="T59" fmla="*/ 121 w 121"/>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92">
                <a:moveTo>
                  <a:pt x="53" y="192"/>
                </a:moveTo>
                <a:lnTo>
                  <a:pt x="0" y="19"/>
                </a:lnTo>
                <a:lnTo>
                  <a:pt x="9" y="17"/>
                </a:lnTo>
                <a:lnTo>
                  <a:pt x="19" y="15"/>
                </a:lnTo>
                <a:lnTo>
                  <a:pt x="29" y="11"/>
                </a:lnTo>
                <a:lnTo>
                  <a:pt x="38" y="9"/>
                </a:lnTo>
                <a:lnTo>
                  <a:pt x="47" y="7"/>
                </a:lnTo>
                <a:lnTo>
                  <a:pt x="57" y="4"/>
                </a:lnTo>
                <a:lnTo>
                  <a:pt x="67" y="2"/>
                </a:lnTo>
                <a:lnTo>
                  <a:pt x="77" y="0"/>
                </a:lnTo>
                <a:lnTo>
                  <a:pt x="121" y="173"/>
                </a:lnTo>
                <a:lnTo>
                  <a:pt x="113" y="175"/>
                </a:lnTo>
                <a:lnTo>
                  <a:pt x="105" y="177"/>
                </a:lnTo>
                <a:lnTo>
                  <a:pt x="97" y="180"/>
                </a:lnTo>
                <a:lnTo>
                  <a:pt x="88" y="182"/>
                </a:lnTo>
                <a:lnTo>
                  <a:pt x="79" y="184"/>
                </a:lnTo>
                <a:lnTo>
                  <a:pt x="71" y="188"/>
                </a:lnTo>
                <a:lnTo>
                  <a:pt x="62" y="190"/>
                </a:lnTo>
                <a:lnTo>
                  <a:pt x="53" y="192"/>
                </a:lnTo>
                <a:close/>
              </a:path>
            </a:pathLst>
          </a:custGeom>
          <a:solidFill>
            <a:srgbClr val="FFFFFF"/>
          </a:solidFill>
          <a:ln w="9525">
            <a:noFill/>
            <a:round/>
            <a:headEnd/>
            <a:tailEnd/>
          </a:ln>
        </p:spPr>
        <p:txBody>
          <a:bodyPr/>
          <a:lstStyle/>
          <a:p>
            <a:endParaRPr lang="en-US"/>
          </a:p>
        </p:txBody>
      </p:sp>
      <p:sp>
        <p:nvSpPr>
          <p:cNvPr id="26629" name="Freeform 6"/>
          <p:cNvSpPr>
            <a:spLocks/>
          </p:cNvSpPr>
          <p:nvPr/>
        </p:nvSpPr>
        <p:spPr bwMode="auto">
          <a:xfrm rot="5400000">
            <a:off x="1191419" y="1559719"/>
            <a:ext cx="92075" cy="147637"/>
          </a:xfrm>
          <a:custGeom>
            <a:avLst/>
            <a:gdLst>
              <a:gd name="T0" fmla="*/ 2147483647 w 116"/>
              <a:gd name="T1" fmla="*/ 2147483647 h 186"/>
              <a:gd name="T2" fmla="*/ 0 w 116"/>
              <a:gd name="T3" fmla="*/ 2147483647 h 186"/>
              <a:gd name="T4" fmla="*/ 2147483647 w 116"/>
              <a:gd name="T5" fmla="*/ 2147483647 h 186"/>
              <a:gd name="T6" fmla="*/ 2147483647 w 116"/>
              <a:gd name="T7" fmla="*/ 2147483647 h 186"/>
              <a:gd name="T8" fmla="*/ 2147483647 w 116"/>
              <a:gd name="T9" fmla="*/ 2147483647 h 186"/>
              <a:gd name="T10" fmla="*/ 2147483647 w 116"/>
              <a:gd name="T11" fmla="*/ 2147483647 h 186"/>
              <a:gd name="T12" fmla="*/ 2147483647 w 116"/>
              <a:gd name="T13" fmla="*/ 2147483647 h 186"/>
              <a:gd name="T14" fmla="*/ 2147483647 w 116"/>
              <a:gd name="T15" fmla="*/ 999865301 h 186"/>
              <a:gd name="T16" fmla="*/ 2147483647 w 116"/>
              <a:gd name="T17" fmla="*/ 500247371 h 186"/>
              <a:gd name="T18" fmla="*/ 2147483647 w 116"/>
              <a:gd name="T19" fmla="*/ 0 h 186"/>
              <a:gd name="T20" fmla="*/ 2147483647 w 116"/>
              <a:gd name="T21" fmla="*/ 2147483647 h 186"/>
              <a:gd name="T22" fmla="*/ 2147483647 w 116"/>
              <a:gd name="T23" fmla="*/ 2147483647 h 186"/>
              <a:gd name="T24" fmla="*/ 2147483647 w 116"/>
              <a:gd name="T25" fmla="*/ 2147483647 h 186"/>
              <a:gd name="T26" fmla="*/ 2147483647 w 116"/>
              <a:gd name="T27" fmla="*/ 2147483647 h 186"/>
              <a:gd name="T28" fmla="*/ 2147483647 w 116"/>
              <a:gd name="T29" fmla="*/ 2147483647 h 186"/>
              <a:gd name="T30" fmla="*/ 2147483647 w 116"/>
              <a:gd name="T31" fmla="*/ 2147483647 h 186"/>
              <a:gd name="T32" fmla="*/ 2147483647 w 116"/>
              <a:gd name="T33" fmla="*/ 2147483647 h 186"/>
              <a:gd name="T34" fmla="*/ 2147483647 w 116"/>
              <a:gd name="T35" fmla="*/ 2147483647 h 186"/>
              <a:gd name="T36" fmla="*/ 2147483647 w 116"/>
              <a:gd name="T37" fmla="*/ 2147483647 h 186"/>
              <a:gd name="T38" fmla="*/ 2147483647 w 116"/>
              <a:gd name="T39" fmla="*/ 2147483647 h 186"/>
              <a:gd name="T40" fmla="*/ 2147483647 w 116"/>
              <a:gd name="T41" fmla="*/ 2147483647 h 186"/>
              <a:gd name="T42" fmla="*/ 2147483647 w 116"/>
              <a:gd name="T43" fmla="*/ 2147483647 h 186"/>
              <a:gd name="T44" fmla="*/ 2147483647 w 116"/>
              <a:gd name="T45" fmla="*/ 2147483647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6"/>
              <a:gd name="T70" fmla="*/ 0 h 186"/>
              <a:gd name="T71" fmla="*/ 116 w 116"/>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6" h="186">
                <a:moveTo>
                  <a:pt x="43" y="186"/>
                </a:moveTo>
                <a:lnTo>
                  <a:pt x="0" y="14"/>
                </a:lnTo>
                <a:lnTo>
                  <a:pt x="11" y="12"/>
                </a:lnTo>
                <a:lnTo>
                  <a:pt x="21" y="9"/>
                </a:lnTo>
                <a:lnTo>
                  <a:pt x="32" y="8"/>
                </a:lnTo>
                <a:lnTo>
                  <a:pt x="42" y="6"/>
                </a:lnTo>
                <a:lnTo>
                  <a:pt x="53" y="5"/>
                </a:lnTo>
                <a:lnTo>
                  <a:pt x="63" y="2"/>
                </a:lnTo>
                <a:lnTo>
                  <a:pt x="72" y="1"/>
                </a:lnTo>
                <a:lnTo>
                  <a:pt x="81" y="0"/>
                </a:lnTo>
                <a:lnTo>
                  <a:pt x="116" y="170"/>
                </a:lnTo>
                <a:lnTo>
                  <a:pt x="109" y="171"/>
                </a:lnTo>
                <a:lnTo>
                  <a:pt x="102" y="173"/>
                </a:lnTo>
                <a:lnTo>
                  <a:pt x="95" y="174"/>
                </a:lnTo>
                <a:lnTo>
                  <a:pt x="88" y="175"/>
                </a:lnTo>
                <a:lnTo>
                  <a:pt x="84" y="176"/>
                </a:lnTo>
                <a:lnTo>
                  <a:pt x="79" y="178"/>
                </a:lnTo>
                <a:lnTo>
                  <a:pt x="74" y="178"/>
                </a:lnTo>
                <a:lnTo>
                  <a:pt x="69" y="179"/>
                </a:lnTo>
                <a:lnTo>
                  <a:pt x="63" y="180"/>
                </a:lnTo>
                <a:lnTo>
                  <a:pt x="57" y="182"/>
                </a:lnTo>
                <a:lnTo>
                  <a:pt x="50" y="183"/>
                </a:lnTo>
                <a:lnTo>
                  <a:pt x="43" y="186"/>
                </a:lnTo>
                <a:close/>
              </a:path>
            </a:pathLst>
          </a:custGeom>
          <a:solidFill>
            <a:srgbClr val="FFFFFF"/>
          </a:solidFill>
          <a:ln w="9525">
            <a:noFill/>
            <a:round/>
            <a:headEnd/>
            <a:tailEnd/>
          </a:ln>
        </p:spPr>
        <p:txBody>
          <a:bodyPr/>
          <a:lstStyle/>
          <a:p>
            <a:endParaRPr lang="en-US"/>
          </a:p>
        </p:txBody>
      </p:sp>
      <p:sp>
        <p:nvSpPr>
          <p:cNvPr id="26630" name="Freeform 7"/>
          <p:cNvSpPr>
            <a:spLocks/>
          </p:cNvSpPr>
          <p:nvPr/>
        </p:nvSpPr>
        <p:spPr bwMode="auto">
          <a:xfrm rot="5400000">
            <a:off x="1186656" y="1480344"/>
            <a:ext cx="46038" cy="133350"/>
          </a:xfrm>
          <a:custGeom>
            <a:avLst/>
            <a:gdLst>
              <a:gd name="T0" fmla="*/ 2147483647 w 59"/>
              <a:gd name="T1" fmla="*/ 2147483647 h 168"/>
              <a:gd name="T2" fmla="*/ 2147483647 w 59"/>
              <a:gd name="T3" fmla="*/ 2147483647 h 168"/>
              <a:gd name="T4" fmla="*/ 2147483647 w 59"/>
              <a:gd name="T5" fmla="*/ 2147483647 h 168"/>
              <a:gd name="T6" fmla="*/ 2147483647 w 59"/>
              <a:gd name="T7" fmla="*/ 2147483647 h 168"/>
              <a:gd name="T8" fmla="*/ 2147483647 w 59"/>
              <a:gd name="T9" fmla="*/ 2147483647 h 168"/>
              <a:gd name="T10" fmla="*/ 2147483647 w 59"/>
              <a:gd name="T11" fmla="*/ 2147483647 h 168"/>
              <a:gd name="T12" fmla="*/ 2147483647 w 59"/>
              <a:gd name="T13" fmla="*/ 2147483647 h 168"/>
              <a:gd name="T14" fmla="*/ 2147483647 w 59"/>
              <a:gd name="T15" fmla="*/ 2147483647 h 168"/>
              <a:gd name="T16" fmla="*/ 2147483647 w 59"/>
              <a:gd name="T17" fmla="*/ 2147483647 h 168"/>
              <a:gd name="T18" fmla="*/ 0 w 59"/>
              <a:gd name="T19" fmla="*/ 1000502065 h 168"/>
              <a:gd name="T20" fmla="*/ 2147483647 w 59"/>
              <a:gd name="T21" fmla="*/ 1000502065 h 168"/>
              <a:gd name="T22" fmla="*/ 2147483647 w 59"/>
              <a:gd name="T23" fmla="*/ 0 h 168"/>
              <a:gd name="T24" fmla="*/ 2147483647 w 59"/>
              <a:gd name="T25" fmla="*/ 0 h 168"/>
              <a:gd name="T26" fmla="*/ 2147483647 w 59"/>
              <a:gd name="T27" fmla="*/ 0 h 168"/>
              <a:gd name="T28" fmla="*/ 2147483647 w 59"/>
              <a:gd name="T29" fmla="*/ 2147483647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68"/>
              <a:gd name="T47" fmla="*/ 59 w 59"/>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68">
                <a:moveTo>
                  <a:pt x="59" y="126"/>
                </a:moveTo>
                <a:lnTo>
                  <a:pt x="51" y="135"/>
                </a:lnTo>
                <a:lnTo>
                  <a:pt x="45" y="146"/>
                </a:lnTo>
                <a:lnTo>
                  <a:pt x="42" y="156"/>
                </a:lnTo>
                <a:lnTo>
                  <a:pt x="41" y="165"/>
                </a:lnTo>
                <a:lnTo>
                  <a:pt x="39" y="166"/>
                </a:lnTo>
                <a:lnTo>
                  <a:pt x="37" y="166"/>
                </a:lnTo>
                <a:lnTo>
                  <a:pt x="36" y="166"/>
                </a:lnTo>
                <a:lnTo>
                  <a:pt x="34" y="168"/>
                </a:lnTo>
                <a:lnTo>
                  <a:pt x="0" y="2"/>
                </a:lnTo>
                <a:lnTo>
                  <a:pt x="5" y="2"/>
                </a:lnTo>
                <a:lnTo>
                  <a:pt x="11" y="0"/>
                </a:lnTo>
                <a:lnTo>
                  <a:pt x="15" y="0"/>
                </a:lnTo>
                <a:lnTo>
                  <a:pt x="20" y="0"/>
                </a:lnTo>
                <a:lnTo>
                  <a:pt x="59" y="126"/>
                </a:lnTo>
                <a:close/>
              </a:path>
            </a:pathLst>
          </a:custGeom>
          <a:solidFill>
            <a:srgbClr val="FFFFFF"/>
          </a:solidFill>
          <a:ln w="9525">
            <a:noFill/>
            <a:round/>
            <a:headEnd/>
            <a:tailEnd/>
          </a:ln>
        </p:spPr>
        <p:txBody>
          <a:bodyPr/>
          <a:lstStyle/>
          <a:p>
            <a:endParaRPr lang="en-US"/>
          </a:p>
        </p:txBody>
      </p:sp>
      <p:sp>
        <p:nvSpPr>
          <p:cNvPr id="26631" name="Freeform 8"/>
          <p:cNvSpPr>
            <a:spLocks/>
          </p:cNvSpPr>
          <p:nvPr/>
        </p:nvSpPr>
        <p:spPr bwMode="auto">
          <a:xfrm rot="5400000">
            <a:off x="1389857" y="1939131"/>
            <a:ext cx="49212" cy="47625"/>
          </a:xfrm>
          <a:custGeom>
            <a:avLst/>
            <a:gdLst>
              <a:gd name="T0" fmla="*/ 525238133 w 61"/>
              <a:gd name="T1" fmla="*/ 2147483647 h 61"/>
              <a:gd name="T2" fmla="*/ 1575062340 w 61"/>
              <a:gd name="T3" fmla="*/ 2147483647 h 61"/>
              <a:gd name="T4" fmla="*/ 1575062340 w 61"/>
              <a:gd name="T5" fmla="*/ 2147483647 h 61"/>
              <a:gd name="T6" fmla="*/ 525238133 w 61"/>
              <a:gd name="T7" fmla="*/ 2147483647 h 61"/>
              <a:gd name="T8" fmla="*/ 0 w 61"/>
              <a:gd name="T9" fmla="*/ 951510177 h 61"/>
              <a:gd name="T10" fmla="*/ 2147483647 w 61"/>
              <a:gd name="T11" fmla="*/ 0 h 61"/>
              <a:gd name="T12" fmla="*/ 2147483647 w 61"/>
              <a:gd name="T13" fmla="*/ 2147483647 h 61"/>
              <a:gd name="T14" fmla="*/ 2147483647 w 61"/>
              <a:gd name="T15" fmla="*/ 2147483647 h 61"/>
              <a:gd name="T16" fmla="*/ 2147483647 w 61"/>
              <a:gd name="T17" fmla="*/ 2147483647 h 61"/>
              <a:gd name="T18" fmla="*/ 2147483647 w 61"/>
              <a:gd name="T19" fmla="*/ 2147483647 h 61"/>
              <a:gd name="T20" fmla="*/ 2147483647 w 61"/>
              <a:gd name="T21" fmla="*/ 2147483647 h 61"/>
              <a:gd name="T22" fmla="*/ 2147483647 w 61"/>
              <a:gd name="T23" fmla="*/ 2147483647 h 61"/>
              <a:gd name="T24" fmla="*/ 2147483647 w 61"/>
              <a:gd name="T25" fmla="*/ 2147483647 h 61"/>
              <a:gd name="T26" fmla="*/ 2147483647 w 61"/>
              <a:gd name="T27" fmla="*/ 2147483647 h 61"/>
              <a:gd name="T28" fmla="*/ 525238133 w 61"/>
              <a:gd name="T29" fmla="*/ 2147483647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
              <a:gd name="T46" fmla="*/ 0 h 61"/>
              <a:gd name="T47" fmla="*/ 61 w 61"/>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 h="61">
                <a:moveTo>
                  <a:pt x="1" y="61"/>
                </a:moveTo>
                <a:lnTo>
                  <a:pt x="3" y="42"/>
                </a:lnTo>
                <a:lnTo>
                  <a:pt x="3" y="26"/>
                </a:lnTo>
                <a:lnTo>
                  <a:pt x="1" y="13"/>
                </a:lnTo>
                <a:lnTo>
                  <a:pt x="0" y="2"/>
                </a:lnTo>
                <a:lnTo>
                  <a:pt x="49" y="0"/>
                </a:lnTo>
                <a:lnTo>
                  <a:pt x="61" y="21"/>
                </a:lnTo>
                <a:lnTo>
                  <a:pt x="52" y="26"/>
                </a:lnTo>
                <a:lnTo>
                  <a:pt x="43" y="30"/>
                </a:lnTo>
                <a:lnTo>
                  <a:pt x="34" y="34"/>
                </a:lnTo>
                <a:lnTo>
                  <a:pt x="27" y="39"/>
                </a:lnTo>
                <a:lnTo>
                  <a:pt x="19" y="44"/>
                </a:lnTo>
                <a:lnTo>
                  <a:pt x="13" y="49"/>
                </a:lnTo>
                <a:lnTo>
                  <a:pt x="6" y="55"/>
                </a:lnTo>
                <a:lnTo>
                  <a:pt x="1" y="61"/>
                </a:lnTo>
                <a:close/>
              </a:path>
            </a:pathLst>
          </a:custGeom>
          <a:solidFill>
            <a:srgbClr val="A8ADFF"/>
          </a:solidFill>
          <a:ln w="9525">
            <a:noFill/>
            <a:round/>
            <a:headEnd/>
            <a:tailEnd/>
          </a:ln>
        </p:spPr>
        <p:txBody>
          <a:bodyPr/>
          <a:lstStyle/>
          <a:p>
            <a:endParaRPr lang="en-US"/>
          </a:p>
        </p:txBody>
      </p:sp>
      <p:sp>
        <p:nvSpPr>
          <p:cNvPr id="26632" name="Freeform 9"/>
          <p:cNvSpPr>
            <a:spLocks/>
          </p:cNvSpPr>
          <p:nvPr/>
        </p:nvSpPr>
        <p:spPr bwMode="auto">
          <a:xfrm rot="5400000">
            <a:off x="1372394" y="2029619"/>
            <a:ext cx="66675" cy="49213"/>
          </a:xfrm>
          <a:custGeom>
            <a:avLst/>
            <a:gdLst>
              <a:gd name="T0" fmla="*/ 2147483647 w 84"/>
              <a:gd name="T1" fmla="*/ 2147483647 h 63"/>
              <a:gd name="T2" fmla="*/ 2147483647 w 84"/>
              <a:gd name="T3" fmla="*/ 2147483647 h 63"/>
              <a:gd name="T4" fmla="*/ 2147483647 w 84"/>
              <a:gd name="T5" fmla="*/ 2147483647 h 63"/>
              <a:gd name="T6" fmla="*/ 2147483647 w 84"/>
              <a:gd name="T7" fmla="*/ 2147483647 h 63"/>
              <a:gd name="T8" fmla="*/ 2147483647 w 84"/>
              <a:gd name="T9" fmla="*/ 2147483647 h 63"/>
              <a:gd name="T10" fmla="*/ 2147483647 w 84"/>
              <a:gd name="T11" fmla="*/ 2147483647 h 63"/>
              <a:gd name="T12" fmla="*/ 2147483647 w 84"/>
              <a:gd name="T13" fmla="*/ 2147483647 h 63"/>
              <a:gd name="T14" fmla="*/ 2147483647 w 84"/>
              <a:gd name="T15" fmla="*/ 2147483647 h 63"/>
              <a:gd name="T16" fmla="*/ 0 w 84"/>
              <a:gd name="T17" fmla="*/ 2147483647 h 63"/>
              <a:gd name="T18" fmla="*/ 1500123058 w 84"/>
              <a:gd name="T19" fmla="*/ 2147483647 h 63"/>
              <a:gd name="T20" fmla="*/ 2147483647 w 84"/>
              <a:gd name="T21" fmla="*/ 2147483647 h 63"/>
              <a:gd name="T22" fmla="*/ 2147483647 w 84"/>
              <a:gd name="T23" fmla="*/ 2147483647 h 63"/>
              <a:gd name="T24" fmla="*/ 2147483647 w 84"/>
              <a:gd name="T25" fmla="*/ 0 h 63"/>
              <a:gd name="T26" fmla="*/ 2147483647 w 84"/>
              <a:gd name="T27" fmla="*/ 2147483647 h 63"/>
              <a:gd name="T28" fmla="*/ 2147483647 w 84"/>
              <a:gd name="T29" fmla="*/ 2147483647 h 63"/>
              <a:gd name="T30" fmla="*/ 2147483647 w 84"/>
              <a:gd name="T31" fmla="*/ 2147483647 h 63"/>
              <a:gd name="T32" fmla="*/ 2147483647 w 84"/>
              <a:gd name="T33" fmla="*/ 2147483647 h 63"/>
              <a:gd name="T34" fmla="*/ 2147483647 w 84"/>
              <a:gd name="T35" fmla="*/ 2147483647 h 63"/>
              <a:gd name="T36" fmla="*/ 2147483647 w 84"/>
              <a:gd name="T37" fmla="*/ 2147483647 h 63"/>
              <a:gd name="T38" fmla="*/ 2147483647 w 84"/>
              <a:gd name="T39" fmla="*/ 2147483647 h 63"/>
              <a:gd name="T40" fmla="*/ 2147483647 w 84"/>
              <a:gd name="T41" fmla="*/ 2147483647 h 63"/>
              <a:gd name="T42" fmla="*/ 2147483647 w 84"/>
              <a:gd name="T43" fmla="*/ 2147483647 h 63"/>
              <a:gd name="T44" fmla="*/ 2147483647 w 84"/>
              <a:gd name="T45" fmla="*/ 2147483647 h 63"/>
              <a:gd name="T46" fmla="*/ 2147483647 w 84"/>
              <a:gd name="T47" fmla="*/ 2147483647 h 63"/>
              <a:gd name="T48" fmla="*/ 2147483647 w 84"/>
              <a:gd name="T49" fmla="*/ 2147483647 h 63"/>
              <a:gd name="T50" fmla="*/ 2147483647 w 84"/>
              <a:gd name="T51" fmla="*/ 2147483647 h 63"/>
              <a:gd name="T52" fmla="*/ 2147483647 w 84"/>
              <a:gd name="T53" fmla="*/ 2147483647 h 63"/>
              <a:gd name="T54" fmla="*/ 2147483647 w 84"/>
              <a:gd name="T55" fmla="*/ 2147483647 h 63"/>
              <a:gd name="T56" fmla="*/ 2147483647 w 84"/>
              <a:gd name="T57" fmla="*/ 2147483647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63"/>
              <a:gd name="T89" fmla="*/ 84 w 84"/>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63">
                <a:moveTo>
                  <a:pt x="65" y="63"/>
                </a:moveTo>
                <a:lnTo>
                  <a:pt x="56" y="63"/>
                </a:lnTo>
                <a:lnTo>
                  <a:pt x="48" y="61"/>
                </a:lnTo>
                <a:lnTo>
                  <a:pt x="39" y="59"/>
                </a:lnTo>
                <a:lnTo>
                  <a:pt x="30" y="56"/>
                </a:lnTo>
                <a:lnTo>
                  <a:pt x="21" y="51"/>
                </a:lnTo>
                <a:lnTo>
                  <a:pt x="13" y="45"/>
                </a:lnTo>
                <a:lnTo>
                  <a:pt x="6" y="41"/>
                </a:lnTo>
                <a:lnTo>
                  <a:pt x="0" y="35"/>
                </a:lnTo>
                <a:lnTo>
                  <a:pt x="3" y="26"/>
                </a:lnTo>
                <a:lnTo>
                  <a:pt x="6" y="18"/>
                </a:lnTo>
                <a:lnTo>
                  <a:pt x="10" y="8"/>
                </a:lnTo>
                <a:lnTo>
                  <a:pt x="12" y="0"/>
                </a:lnTo>
                <a:lnTo>
                  <a:pt x="15" y="5"/>
                </a:lnTo>
                <a:lnTo>
                  <a:pt x="18" y="10"/>
                </a:lnTo>
                <a:lnTo>
                  <a:pt x="21" y="15"/>
                </a:lnTo>
                <a:lnTo>
                  <a:pt x="26" y="20"/>
                </a:lnTo>
                <a:lnTo>
                  <a:pt x="32" y="26"/>
                </a:lnTo>
                <a:lnTo>
                  <a:pt x="38" y="30"/>
                </a:lnTo>
                <a:lnTo>
                  <a:pt x="44" y="36"/>
                </a:lnTo>
                <a:lnTo>
                  <a:pt x="51" y="41"/>
                </a:lnTo>
                <a:lnTo>
                  <a:pt x="59" y="45"/>
                </a:lnTo>
                <a:lnTo>
                  <a:pt x="66" y="49"/>
                </a:lnTo>
                <a:lnTo>
                  <a:pt x="76" y="53"/>
                </a:lnTo>
                <a:lnTo>
                  <a:pt x="84" y="58"/>
                </a:lnTo>
                <a:lnTo>
                  <a:pt x="80" y="59"/>
                </a:lnTo>
                <a:lnTo>
                  <a:pt x="76" y="60"/>
                </a:lnTo>
                <a:lnTo>
                  <a:pt x="70" y="61"/>
                </a:lnTo>
                <a:lnTo>
                  <a:pt x="65" y="63"/>
                </a:lnTo>
                <a:close/>
              </a:path>
            </a:pathLst>
          </a:custGeom>
          <a:solidFill>
            <a:srgbClr val="A8ADFF"/>
          </a:solidFill>
          <a:ln w="9525">
            <a:noFill/>
            <a:round/>
            <a:headEnd/>
            <a:tailEnd/>
          </a:ln>
        </p:spPr>
        <p:txBody>
          <a:bodyPr/>
          <a:lstStyle/>
          <a:p>
            <a:endParaRPr lang="en-US"/>
          </a:p>
        </p:txBody>
      </p:sp>
      <p:sp>
        <p:nvSpPr>
          <p:cNvPr id="26633" name="Freeform 10"/>
          <p:cNvSpPr>
            <a:spLocks/>
          </p:cNvSpPr>
          <p:nvPr/>
        </p:nvSpPr>
        <p:spPr bwMode="auto">
          <a:xfrm rot="5400000">
            <a:off x="541337" y="2049463"/>
            <a:ext cx="447675" cy="463550"/>
          </a:xfrm>
          <a:custGeom>
            <a:avLst/>
            <a:gdLst>
              <a:gd name="T0" fmla="*/ 2147483647 w 563"/>
              <a:gd name="T1" fmla="*/ 2147483647 h 583"/>
              <a:gd name="T2" fmla="*/ 2147483647 w 563"/>
              <a:gd name="T3" fmla="*/ 2147483647 h 583"/>
              <a:gd name="T4" fmla="*/ 2147483647 w 563"/>
              <a:gd name="T5" fmla="*/ 2147483647 h 583"/>
              <a:gd name="T6" fmla="*/ 2147483647 w 563"/>
              <a:gd name="T7" fmla="*/ 2147483647 h 583"/>
              <a:gd name="T8" fmla="*/ 2147483647 w 563"/>
              <a:gd name="T9" fmla="*/ 2147483647 h 583"/>
              <a:gd name="T10" fmla="*/ 2147483647 w 563"/>
              <a:gd name="T11" fmla="*/ 2147483647 h 583"/>
              <a:gd name="T12" fmla="*/ 2147483647 w 563"/>
              <a:gd name="T13" fmla="*/ 2147483647 h 583"/>
              <a:gd name="T14" fmla="*/ 2147483647 w 563"/>
              <a:gd name="T15" fmla="*/ 2147483647 h 583"/>
              <a:gd name="T16" fmla="*/ 2147483647 w 563"/>
              <a:gd name="T17" fmla="*/ 2147483647 h 583"/>
              <a:gd name="T18" fmla="*/ 2147483647 w 563"/>
              <a:gd name="T19" fmla="*/ 2147483647 h 583"/>
              <a:gd name="T20" fmla="*/ 2147483647 w 563"/>
              <a:gd name="T21" fmla="*/ 2147483647 h 583"/>
              <a:gd name="T22" fmla="*/ 2147483647 w 563"/>
              <a:gd name="T23" fmla="*/ 2147483647 h 583"/>
              <a:gd name="T24" fmla="*/ 2147483647 w 563"/>
              <a:gd name="T25" fmla="*/ 2147483647 h 583"/>
              <a:gd name="T26" fmla="*/ 2147483647 w 563"/>
              <a:gd name="T27" fmla="*/ 2147483647 h 583"/>
              <a:gd name="T28" fmla="*/ 2147483647 w 563"/>
              <a:gd name="T29" fmla="*/ 2147483647 h 583"/>
              <a:gd name="T30" fmla="*/ 2147483647 w 563"/>
              <a:gd name="T31" fmla="*/ 2147483647 h 583"/>
              <a:gd name="T32" fmla="*/ 2147483647 w 563"/>
              <a:gd name="T33" fmla="*/ 2147483647 h 583"/>
              <a:gd name="T34" fmla="*/ 2147483647 w 563"/>
              <a:gd name="T35" fmla="*/ 2147483647 h 583"/>
              <a:gd name="T36" fmla="*/ 2147483647 w 563"/>
              <a:gd name="T37" fmla="*/ 2147483647 h 583"/>
              <a:gd name="T38" fmla="*/ 2147483647 w 563"/>
              <a:gd name="T39" fmla="*/ 2147483647 h 583"/>
              <a:gd name="T40" fmla="*/ 2147483647 w 563"/>
              <a:gd name="T41" fmla="*/ 2147483647 h 583"/>
              <a:gd name="T42" fmla="*/ 2147483647 w 563"/>
              <a:gd name="T43" fmla="*/ 2147483647 h 583"/>
              <a:gd name="T44" fmla="*/ 2147483647 w 563"/>
              <a:gd name="T45" fmla="*/ 2147483647 h 583"/>
              <a:gd name="T46" fmla="*/ 2147483647 w 563"/>
              <a:gd name="T47" fmla="*/ 2147483647 h 583"/>
              <a:gd name="T48" fmla="*/ 2147483647 w 563"/>
              <a:gd name="T49" fmla="*/ 2147483647 h 583"/>
              <a:gd name="T50" fmla="*/ 2147483647 w 563"/>
              <a:gd name="T51" fmla="*/ 2147483647 h 583"/>
              <a:gd name="T52" fmla="*/ 2147483647 w 563"/>
              <a:gd name="T53" fmla="*/ 2147483647 h 583"/>
              <a:gd name="T54" fmla="*/ 2011278858 w 563"/>
              <a:gd name="T55" fmla="*/ 2147483647 h 583"/>
              <a:gd name="T56" fmla="*/ 0 w 563"/>
              <a:gd name="T57" fmla="*/ 2147483647 h 583"/>
              <a:gd name="T58" fmla="*/ 2147483647 w 563"/>
              <a:gd name="T59" fmla="*/ 2147483647 h 583"/>
              <a:gd name="T60" fmla="*/ 2147483647 w 563"/>
              <a:gd name="T61" fmla="*/ 2147483647 h 583"/>
              <a:gd name="T62" fmla="*/ 2147483647 w 563"/>
              <a:gd name="T63" fmla="*/ 2147483647 h 583"/>
              <a:gd name="T64" fmla="*/ 2147483647 w 563"/>
              <a:gd name="T65" fmla="*/ 2147483647 h 583"/>
              <a:gd name="T66" fmla="*/ 2147483647 w 563"/>
              <a:gd name="T67" fmla="*/ 2147483647 h 583"/>
              <a:gd name="T68" fmla="*/ 2147483647 w 563"/>
              <a:gd name="T69" fmla="*/ 2147483647 h 583"/>
              <a:gd name="T70" fmla="*/ 2147483647 w 563"/>
              <a:gd name="T71" fmla="*/ 2147483647 h 583"/>
              <a:gd name="T72" fmla="*/ 2147483647 w 563"/>
              <a:gd name="T73" fmla="*/ 2147483647 h 583"/>
              <a:gd name="T74" fmla="*/ 2147483647 w 563"/>
              <a:gd name="T75" fmla="*/ 2147483647 h 583"/>
              <a:gd name="T76" fmla="*/ 2147483647 w 563"/>
              <a:gd name="T77" fmla="*/ 2147483647 h 583"/>
              <a:gd name="T78" fmla="*/ 2147483647 w 563"/>
              <a:gd name="T79" fmla="*/ 2147483647 h 583"/>
              <a:gd name="T80" fmla="*/ 2147483647 w 563"/>
              <a:gd name="T81" fmla="*/ 2147483647 h 583"/>
              <a:gd name="T82" fmla="*/ 2147483647 w 563"/>
              <a:gd name="T83" fmla="*/ 2147483647 h 583"/>
              <a:gd name="T84" fmla="*/ 2147483647 w 563"/>
              <a:gd name="T85" fmla="*/ 2147483647 h 583"/>
              <a:gd name="T86" fmla="*/ 2147483647 w 563"/>
              <a:gd name="T87" fmla="*/ 2147483647 h 583"/>
              <a:gd name="T88" fmla="*/ 2147483647 w 563"/>
              <a:gd name="T89" fmla="*/ 2147483647 h 583"/>
              <a:gd name="T90" fmla="*/ 2147483647 w 563"/>
              <a:gd name="T91" fmla="*/ 2147483647 h 583"/>
              <a:gd name="T92" fmla="*/ 2147483647 w 563"/>
              <a:gd name="T93" fmla="*/ 2147483647 h 583"/>
              <a:gd name="T94" fmla="*/ 2147483647 w 563"/>
              <a:gd name="T95" fmla="*/ 2147483647 h 583"/>
              <a:gd name="T96" fmla="*/ 2147483647 w 563"/>
              <a:gd name="T97" fmla="*/ 2147483647 h 583"/>
              <a:gd name="T98" fmla="*/ 2147483647 w 563"/>
              <a:gd name="T99" fmla="*/ 2147483647 h 583"/>
              <a:gd name="T100" fmla="*/ 2147483647 w 563"/>
              <a:gd name="T101" fmla="*/ 2147483647 h 583"/>
              <a:gd name="T102" fmla="*/ 2147483647 w 563"/>
              <a:gd name="T103" fmla="*/ 2147483647 h 583"/>
              <a:gd name="T104" fmla="*/ 2147483647 w 563"/>
              <a:gd name="T105" fmla="*/ 2147483647 h 583"/>
              <a:gd name="T106" fmla="*/ 2147483647 w 563"/>
              <a:gd name="T107" fmla="*/ 2147483647 h 583"/>
              <a:gd name="T108" fmla="*/ 2147483647 w 563"/>
              <a:gd name="T109" fmla="*/ 2147483647 h 583"/>
              <a:gd name="T110" fmla="*/ 2147483647 w 563"/>
              <a:gd name="T111" fmla="*/ 1005201393 h 583"/>
              <a:gd name="T112" fmla="*/ 2147483647 w 563"/>
              <a:gd name="T113" fmla="*/ 0 h 583"/>
              <a:gd name="T114" fmla="*/ 2147483647 w 563"/>
              <a:gd name="T115" fmla="*/ 1005201393 h 583"/>
              <a:gd name="T116" fmla="*/ 2147483647 w 563"/>
              <a:gd name="T117" fmla="*/ 2147483647 h 583"/>
              <a:gd name="T118" fmla="*/ 2147483647 w 563"/>
              <a:gd name="T119" fmla="*/ 2147483647 h 583"/>
              <a:gd name="T120" fmla="*/ 2147483647 w 563"/>
              <a:gd name="T121" fmla="*/ 2147483647 h 583"/>
              <a:gd name="T122" fmla="*/ 2147483647 w 563"/>
              <a:gd name="T123" fmla="*/ 2147483647 h 583"/>
              <a:gd name="T124" fmla="*/ 2147483647 w 563"/>
              <a:gd name="T125" fmla="*/ 2147483647 h 5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3"/>
              <a:gd name="T190" fmla="*/ 0 h 583"/>
              <a:gd name="T191" fmla="*/ 563 w 563"/>
              <a:gd name="T192" fmla="*/ 583 h 5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3" h="583">
                <a:moveTo>
                  <a:pt x="563" y="472"/>
                </a:moveTo>
                <a:lnTo>
                  <a:pt x="563" y="476"/>
                </a:lnTo>
                <a:lnTo>
                  <a:pt x="563" y="477"/>
                </a:lnTo>
                <a:lnTo>
                  <a:pt x="563" y="478"/>
                </a:lnTo>
                <a:lnTo>
                  <a:pt x="563" y="480"/>
                </a:lnTo>
                <a:lnTo>
                  <a:pt x="563" y="486"/>
                </a:lnTo>
                <a:lnTo>
                  <a:pt x="560" y="494"/>
                </a:lnTo>
                <a:lnTo>
                  <a:pt x="555" y="505"/>
                </a:lnTo>
                <a:lnTo>
                  <a:pt x="546" y="516"/>
                </a:lnTo>
                <a:lnTo>
                  <a:pt x="532" y="529"/>
                </a:lnTo>
                <a:lnTo>
                  <a:pt x="513" y="543"/>
                </a:lnTo>
                <a:lnTo>
                  <a:pt x="487" y="558"/>
                </a:lnTo>
                <a:lnTo>
                  <a:pt x="469" y="566"/>
                </a:lnTo>
                <a:lnTo>
                  <a:pt x="448" y="573"/>
                </a:lnTo>
                <a:lnTo>
                  <a:pt x="425" y="577"/>
                </a:lnTo>
                <a:lnTo>
                  <a:pt x="401" y="581"/>
                </a:lnTo>
                <a:lnTo>
                  <a:pt x="375" y="583"/>
                </a:lnTo>
                <a:lnTo>
                  <a:pt x="350" y="583"/>
                </a:lnTo>
                <a:lnTo>
                  <a:pt x="324" y="583"/>
                </a:lnTo>
                <a:lnTo>
                  <a:pt x="297" y="581"/>
                </a:lnTo>
                <a:lnTo>
                  <a:pt x="272" y="577"/>
                </a:lnTo>
                <a:lnTo>
                  <a:pt x="246" y="574"/>
                </a:lnTo>
                <a:lnTo>
                  <a:pt x="222" y="568"/>
                </a:lnTo>
                <a:lnTo>
                  <a:pt x="200" y="562"/>
                </a:lnTo>
                <a:lnTo>
                  <a:pt x="180" y="555"/>
                </a:lnTo>
                <a:lnTo>
                  <a:pt x="162" y="547"/>
                </a:lnTo>
                <a:lnTo>
                  <a:pt x="147" y="538"/>
                </a:lnTo>
                <a:lnTo>
                  <a:pt x="135" y="529"/>
                </a:lnTo>
                <a:lnTo>
                  <a:pt x="139" y="525"/>
                </a:lnTo>
                <a:lnTo>
                  <a:pt x="146" y="521"/>
                </a:lnTo>
                <a:lnTo>
                  <a:pt x="154" y="517"/>
                </a:lnTo>
                <a:lnTo>
                  <a:pt x="163" y="513"/>
                </a:lnTo>
                <a:lnTo>
                  <a:pt x="174" y="508"/>
                </a:lnTo>
                <a:lnTo>
                  <a:pt x="187" y="505"/>
                </a:lnTo>
                <a:lnTo>
                  <a:pt x="199" y="500"/>
                </a:lnTo>
                <a:lnTo>
                  <a:pt x="213" y="495"/>
                </a:lnTo>
                <a:lnTo>
                  <a:pt x="228" y="491"/>
                </a:lnTo>
                <a:lnTo>
                  <a:pt x="244" y="486"/>
                </a:lnTo>
                <a:lnTo>
                  <a:pt x="260" y="483"/>
                </a:lnTo>
                <a:lnTo>
                  <a:pt x="278" y="478"/>
                </a:lnTo>
                <a:lnTo>
                  <a:pt x="295" y="475"/>
                </a:lnTo>
                <a:lnTo>
                  <a:pt x="312" y="471"/>
                </a:lnTo>
                <a:lnTo>
                  <a:pt x="331" y="468"/>
                </a:lnTo>
                <a:lnTo>
                  <a:pt x="349" y="464"/>
                </a:lnTo>
                <a:lnTo>
                  <a:pt x="371" y="461"/>
                </a:lnTo>
                <a:lnTo>
                  <a:pt x="385" y="268"/>
                </a:lnTo>
                <a:lnTo>
                  <a:pt x="81" y="285"/>
                </a:lnTo>
                <a:lnTo>
                  <a:pt x="68" y="282"/>
                </a:lnTo>
                <a:lnTo>
                  <a:pt x="55" y="280"/>
                </a:lnTo>
                <a:lnTo>
                  <a:pt x="43" y="277"/>
                </a:lnTo>
                <a:lnTo>
                  <a:pt x="31" y="273"/>
                </a:lnTo>
                <a:lnTo>
                  <a:pt x="19" y="268"/>
                </a:lnTo>
                <a:lnTo>
                  <a:pt x="11" y="263"/>
                </a:lnTo>
                <a:lnTo>
                  <a:pt x="4" y="258"/>
                </a:lnTo>
                <a:lnTo>
                  <a:pt x="1" y="252"/>
                </a:lnTo>
                <a:lnTo>
                  <a:pt x="0" y="247"/>
                </a:lnTo>
                <a:lnTo>
                  <a:pt x="2" y="240"/>
                </a:lnTo>
                <a:lnTo>
                  <a:pt x="7" y="233"/>
                </a:lnTo>
                <a:lnTo>
                  <a:pt x="10" y="228"/>
                </a:lnTo>
                <a:lnTo>
                  <a:pt x="21" y="217"/>
                </a:lnTo>
                <a:lnTo>
                  <a:pt x="37" y="204"/>
                </a:lnTo>
                <a:lnTo>
                  <a:pt x="57" y="191"/>
                </a:lnTo>
                <a:lnTo>
                  <a:pt x="82" y="177"/>
                </a:lnTo>
                <a:lnTo>
                  <a:pt x="109" y="162"/>
                </a:lnTo>
                <a:lnTo>
                  <a:pt x="138" y="149"/>
                </a:lnTo>
                <a:lnTo>
                  <a:pt x="169" y="135"/>
                </a:lnTo>
                <a:lnTo>
                  <a:pt x="200" y="121"/>
                </a:lnTo>
                <a:lnTo>
                  <a:pt x="230" y="107"/>
                </a:lnTo>
                <a:lnTo>
                  <a:pt x="259" y="96"/>
                </a:lnTo>
                <a:lnTo>
                  <a:pt x="286" y="84"/>
                </a:lnTo>
                <a:lnTo>
                  <a:pt x="310" y="75"/>
                </a:lnTo>
                <a:lnTo>
                  <a:pt x="329" y="67"/>
                </a:lnTo>
                <a:lnTo>
                  <a:pt x="345" y="60"/>
                </a:lnTo>
                <a:lnTo>
                  <a:pt x="355" y="56"/>
                </a:lnTo>
                <a:lnTo>
                  <a:pt x="358" y="55"/>
                </a:lnTo>
                <a:lnTo>
                  <a:pt x="351" y="56"/>
                </a:lnTo>
                <a:lnTo>
                  <a:pt x="342" y="58"/>
                </a:lnTo>
                <a:lnTo>
                  <a:pt x="329" y="60"/>
                </a:lnTo>
                <a:lnTo>
                  <a:pt x="316" y="62"/>
                </a:lnTo>
                <a:lnTo>
                  <a:pt x="298" y="65"/>
                </a:lnTo>
                <a:lnTo>
                  <a:pt x="279" y="68"/>
                </a:lnTo>
                <a:lnTo>
                  <a:pt x="259" y="71"/>
                </a:lnTo>
                <a:lnTo>
                  <a:pt x="237" y="76"/>
                </a:lnTo>
                <a:lnTo>
                  <a:pt x="214" y="81"/>
                </a:lnTo>
                <a:lnTo>
                  <a:pt x="190" y="86"/>
                </a:lnTo>
                <a:lnTo>
                  <a:pt x="166" y="93"/>
                </a:lnTo>
                <a:lnTo>
                  <a:pt x="142" y="99"/>
                </a:lnTo>
                <a:lnTo>
                  <a:pt x="117" y="107"/>
                </a:lnTo>
                <a:lnTo>
                  <a:pt x="94" y="115"/>
                </a:lnTo>
                <a:lnTo>
                  <a:pt x="71" y="123"/>
                </a:lnTo>
                <a:lnTo>
                  <a:pt x="49" y="132"/>
                </a:lnTo>
                <a:lnTo>
                  <a:pt x="47" y="120"/>
                </a:lnTo>
                <a:lnTo>
                  <a:pt x="48" y="116"/>
                </a:lnTo>
                <a:lnTo>
                  <a:pt x="52" y="113"/>
                </a:lnTo>
                <a:lnTo>
                  <a:pt x="57" y="107"/>
                </a:lnTo>
                <a:lnTo>
                  <a:pt x="64" y="100"/>
                </a:lnTo>
                <a:lnTo>
                  <a:pt x="74" y="93"/>
                </a:lnTo>
                <a:lnTo>
                  <a:pt x="86" y="85"/>
                </a:lnTo>
                <a:lnTo>
                  <a:pt x="100" y="77"/>
                </a:lnTo>
                <a:lnTo>
                  <a:pt x="117" y="68"/>
                </a:lnTo>
                <a:lnTo>
                  <a:pt x="136" y="59"/>
                </a:lnTo>
                <a:lnTo>
                  <a:pt x="155" y="50"/>
                </a:lnTo>
                <a:lnTo>
                  <a:pt x="176" y="41"/>
                </a:lnTo>
                <a:lnTo>
                  <a:pt x="197" y="35"/>
                </a:lnTo>
                <a:lnTo>
                  <a:pt x="219" y="26"/>
                </a:lnTo>
                <a:lnTo>
                  <a:pt x="241" y="21"/>
                </a:lnTo>
                <a:lnTo>
                  <a:pt x="263" y="15"/>
                </a:lnTo>
                <a:lnTo>
                  <a:pt x="286" y="9"/>
                </a:lnTo>
                <a:lnTo>
                  <a:pt x="307" y="6"/>
                </a:lnTo>
                <a:lnTo>
                  <a:pt x="329" y="2"/>
                </a:lnTo>
                <a:lnTo>
                  <a:pt x="351" y="1"/>
                </a:lnTo>
                <a:lnTo>
                  <a:pt x="372" y="0"/>
                </a:lnTo>
                <a:lnTo>
                  <a:pt x="392" y="1"/>
                </a:lnTo>
                <a:lnTo>
                  <a:pt x="410" y="2"/>
                </a:lnTo>
                <a:lnTo>
                  <a:pt x="428" y="6"/>
                </a:lnTo>
                <a:lnTo>
                  <a:pt x="445" y="10"/>
                </a:lnTo>
                <a:lnTo>
                  <a:pt x="477" y="33"/>
                </a:lnTo>
                <a:lnTo>
                  <a:pt x="503" y="74"/>
                </a:lnTo>
                <a:lnTo>
                  <a:pt x="524" y="129"/>
                </a:lnTo>
                <a:lnTo>
                  <a:pt x="540" y="194"/>
                </a:lnTo>
                <a:lnTo>
                  <a:pt x="552" y="264"/>
                </a:lnTo>
                <a:lnTo>
                  <a:pt x="560" y="336"/>
                </a:lnTo>
                <a:lnTo>
                  <a:pt x="563" y="408"/>
                </a:lnTo>
                <a:lnTo>
                  <a:pt x="563" y="472"/>
                </a:lnTo>
                <a:close/>
              </a:path>
            </a:pathLst>
          </a:custGeom>
          <a:solidFill>
            <a:srgbClr val="FFFFFF"/>
          </a:solidFill>
          <a:ln w="9525">
            <a:noFill/>
            <a:round/>
            <a:headEnd/>
            <a:tailEnd/>
          </a:ln>
        </p:spPr>
        <p:txBody>
          <a:bodyPr/>
          <a:lstStyle/>
          <a:p>
            <a:endParaRPr lang="en-US"/>
          </a:p>
        </p:txBody>
      </p:sp>
      <p:pic>
        <p:nvPicPr>
          <p:cNvPr id="86027" name="Picture 11" descr="j0139253"/>
          <p:cNvPicPr>
            <a:picLocks noChangeAspect="1" noChangeArrowheads="1"/>
          </p:cNvPicPr>
          <p:nvPr/>
        </p:nvPicPr>
        <p:blipFill>
          <a:blip r:embed="rId2" cstate="print"/>
          <a:srcRect/>
          <a:stretch>
            <a:fillRect/>
          </a:stretch>
        </p:blipFill>
        <p:spPr bwMode="auto">
          <a:xfrm>
            <a:off x="609600" y="3886200"/>
            <a:ext cx="2879725" cy="1600200"/>
          </a:xfrm>
          <a:prstGeom prst="rect">
            <a:avLst/>
          </a:prstGeom>
          <a:noFill/>
          <a:ln w="9525">
            <a:noFill/>
            <a:miter lim="800000"/>
            <a:headEnd/>
            <a:tailEnd/>
          </a:ln>
        </p:spPr>
      </p:pic>
      <p:pic>
        <p:nvPicPr>
          <p:cNvPr id="86028" name="Picture 12" descr="j0140251"/>
          <p:cNvPicPr>
            <a:picLocks noChangeAspect="1" noChangeArrowheads="1"/>
          </p:cNvPicPr>
          <p:nvPr/>
        </p:nvPicPr>
        <p:blipFill>
          <a:blip r:embed="rId3" cstate="print"/>
          <a:srcRect/>
          <a:stretch>
            <a:fillRect/>
          </a:stretch>
        </p:blipFill>
        <p:spPr bwMode="auto">
          <a:xfrm>
            <a:off x="7716043" y="1966912"/>
            <a:ext cx="1179513" cy="1614488"/>
          </a:xfrm>
          <a:prstGeom prst="rect">
            <a:avLst/>
          </a:prstGeom>
          <a:noFill/>
          <a:ln w="9525">
            <a:noFill/>
            <a:miter lim="800000"/>
            <a:headEnd/>
            <a:tailEnd/>
          </a:ln>
        </p:spPr>
      </p:pic>
      <p:sp>
        <p:nvSpPr>
          <p:cNvPr id="86030" name="Text Box 14"/>
          <p:cNvSpPr txBox="1">
            <a:spLocks noChangeArrowheads="1"/>
          </p:cNvSpPr>
          <p:nvPr/>
        </p:nvSpPr>
        <p:spPr bwMode="auto">
          <a:xfrm>
            <a:off x="2438400" y="1371600"/>
            <a:ext cx="6361112" cy="830997"/>
          </a:xfrm>
          <a:prstGeom prst="rect">
            <a:avLst/>
          </a:prstGeom>
          <a:noFill/>
          <a:ln w="9525">
            <a:noFill/>
            <a:miter lim="800000"/>
            <a:headEnd/>
            <a:tailEnd/>
          </a:ln>
        </p:spPr>
        <p:txBody>
          <a:bodyPr wrap="square">
            <a:spAutoFit/>
          </a:bodyPr>
          <a:lstStyle/>
          <a:p>
            <a:pPr algn="ctr">
              <a:lnSpc>
                <a:spcPct val="100000"/>
              </a:lnSpc>
              <a:spcBef>
                <a:spcPct val="50000"/>
              </a:spcBef>
              <a:buFontTx/>
              <a:buNone/>
            </a:pPr>
            <a:r>
              <a:rPr lang="en-US" sz="2400" dirty="0" smtClean="0">
                <a:latin typeface="+mn-lt"/>
              </a:rPr>
              <a:t>New Job ?!?  New Vocational program ?!? </a:t>
            </a:r>
            <a:r>
              <a:rPr lang="en-US" sz="2400" dirty="0" smtClean="0">
                <a:solidFill>
                  <a:srgbClr val="FFFF00"/>
                </a:solidFill>
                <a:latin typeface="+mn-lt"/>
              </a:rPr>
              <a:t>Change</a:t>
            </a:r>
            <a:r>
              <a:rPr lang="en-US" sz="2400" dirty="0" smtClean="0">
                <a:latin typeface="+mn-lt"/>
              </a:rPr>
              <a:t> scares people!</a:t>
            </a:r>
            <a:endParaRPr lang="en-US" sz="2400" dirty="0">
              <a:latin typeface="+mn-lt"/>
            </a:endParaRPr>
          </a:p>
        </p:txBody>
      </p:sp>
      <p:sp>
        <p:nvSpPr>
          <p:cNvPr id="86031" name="Text Box 15"/>
          <p:cNvSpPr txBox="1">
            <a:spLocks noChangeArrowheads="1"/>
          </p:cNvSpPr>
          <p:nvPr/>
        </p:nvSpPr>
        <p:spPr bwMode="auto">
          <a:xfrm>
            <a:off x="152400" y="2667000"/>
            <a:ext cx="7467600" cy="461665"/>
          </a:xfrm>
          <a:prstGeom prst="rect">
            <a:avLst/>
          </a:prstGeom>
          <a:noFill/>
          <a:ln w="9525">
            <a:noFill/>
            <a:miter lim="800000"/>
            <a:headEnd/>
            <a:tailEnd/>
          </a:ln>
        </p:spPr>
        <p:txBody>
          <a:bodyPr wrap="square">
            <a:spAutoFit/>
          </a:bodyPr>
          <a:lstStyle/>
          <a:p>
            <a:pPr algn="ctr">
              <a:lnSpc>
                <a:spcPct val="100000"/>
              </a:lnSpc>
              <a:spcBef>
                <a:spcPct val="50000"/>
              </a:spcBef>
              <a:buFontTx/>
              <a:buNone/>
            </a:pPr>
            <a:r>
              <a:rPr lang="en-US" sz="2400" dirty="0" smtClean="0">
                <a:latin typeface="+mn-lt"/>
              </a:rPr>
              <a:t>Reduced Benefit Check ?!?  No Benefit Check ?!?</a:t>
            </a:r>
            <a:endParaRPr lang="en-US" sz="2400" dirty="0">
              <a:latin typeface="+mn-lt"/>
            </a:endParaRPr>
          </a:p>
        </p:txBody>
      </p:sp>
      <p:sp>
        <p:nvSpPr>
          <p:cNvPr id="86032" name="Text Box 16"/>
          <p:cNvSpPr txBox="1">
            <a:spLocks noChangeArrowheads="1"/>
          </p:cNvSpPr>
          <p:nvPr/>
        </p:nvSpPr>
        <p:spPr bwMode="auto">
          <a:xfrm>
            <a:off x="3886200" y="4717197"/>
            <a:ext cx="5029200" cy="461665"/>
          </a:xfrm>
          <a:prstGeom prst="rect">
            <a:avLst/>
          </a:prstGeom>
          <a:noFill/>
          <a:ln w="9525">
            <a:noFill/>
            <a:miter lim="800000"/>
            <a:headEnd/>
            <a:tailEnd/>
          </a:ln>
        </p:spPr>
        <p:txBody>
          <a:bodyPr>
            <a:spAutoFit/>
          </a:bodyPr>
          <a:lstStyle/>
          <a:p>
            <a:pPr algn="ctr">
              <a:lnSpc>
                <a:spcPct val="100000"/>
              </a:lnSpc>
              <a:spcBef>
                <a:spcPct val="50000"/>
              </a:spcBef>
              <a:buFontTx/>
              <a:buNone/>
            </a:pPr>
            <a:r>
              <a:rPr lang="en-US" sz="2400" dirty="0" smtClean="0"/>
              <a:t>OVERPAYMENT ?!?</a:t>
            </a:r>
            <a:endParaRPr lang="en-US" sz="2400" dirty="0"/>
          </a:p>
        </p:txBody>
      </p:sp>
      <p:pic>
        <p:nvPicPr>
          <p:cNvPr id="86033" name="Picture 17" descr="j0140253"/>
          <p:cNvPicPr>
            <a:picLocks noChangeAspect="1" noChangeArrowheads="1"/>
          </p:cNvPicPr>
          <p:nvPr/>
        </p:nvPicPr>
        <p:blipFill>
          <a:blip r:embed="rId4" cstate="print"/>
          <a:srcRect/>
          <a:stretch>
            <a:fillRect/>
          </a:stretch>
        </p:blipFill>
        <p:spPr bwMode="auto">
          <a:xfrm>
            <a:off x="0" y="685800"/>
            <a:ext cx="1295400" cy="1905000"/>
          </a:xfrm>
          <a:prstGeom prst="rect">
            <a:avLst/>
          </a:prstGeom>
          <a:noFill/>
          <a:ln w="9525">
            <a:noFill/>
            <a:miter lim="800000"/>
            <a:headEnd/>
            <a:tailEnd/>
          </a:ln>
        </p:spPr>
      </p:pic>
      <p:sp>
        <p:nvSpPr>
          <p:cNvPr id="86034" name="Text Box 18"/>
          <p:cNvSpPr txBox="1">
            <a:spLocks noChangeArrowheads="1"/>
          </p:cNvSpPr>
          <p:nvPr/>
        </p:nvSpPr>
        <p:spPr bwMode="auto">
          <a:xfrm>
            <a:off x="457200" y="5791200"/>
            <a:ext cx="8420100" cy="860425"/>
          </a:xfrm>
          <a:prstGeom prst="rect">
            <a:avLst/>
          </a:prstGeom>
          <a:solidFill>
            <a:schemeClr val="accent5">
              <a:lumMod val="50000"/>
            </a:schemeClr>
          </a:solidFill>
          <a:ln w="38100">
            <a:solidFill>
              <a:schemeClr val="tx1"/>
            </a:solidFill>
            <a:miter lim="800000"/>
            <a:headEnd/>
            <a:tailEnd/>
          </a:ln>
        </p:spPr>
        <p:txBody>
          <a:bodyPr>
            <a:spAutoFit/>
          </a:bodyPr>
          <a:lstStyle/>
          <a:p>
            <a:pPr algn="ctr">
              <a:lnSpc>
                <a:spcPct val="100000"/>
              </a:lnSpc>
              <a:spcBef>
                <a:spcPct val="50000"/>
              </a:spcBef>
              <a:buFontTx/>
              <a:buNone/>
            </a:pPr>
            <a:r>
              <a:rPr lang="en-US" sz="2400" b="0" dirty="0">
                <a:latin typeface="Arial Unicode MS" pitchFamily="34" charset="-128"/>
              </a:rPr>
              <a:t>Sure these things are scary, but a lot less scary when you know some basic program rules and PLAN!  </a:t>
            </a:r>
          </a:p>
        </p:txBody>
      </p:sp>
      <p:sp>
        <p:nvSpPr>
          <p:cNvPr id="86035" name="Text Box 19"/>
          <p:cNvSpPr txBox="1">
            <a:spLocks noChangeArrowheads="1"/>
          </p:cNvSpPr>
          <p:nvPr/>
        </p:nvSpPr>
        <p:spPr bwMode="auto">
          <a:xfrm>
            <a:off x="2971800" y="3488965"/>
            <a:ext cx="5638800" cy="830997"/>
          </a:xfrm>
          <a:prstGeom prst="rect">
            <a:avLst/>
          </a:prstGeom>
          <a:noFill/>
          <a:ln w="9525">
            <a:noFill/>
            <a:miter lim="800000"/>
            <a:headEnd/>
            <a:tailEnd/>
          </a:ln>
        </p:spPr>
        <p:txBody>
          <a:bodyPr wrap="square">
            <a:spAutoFit/>
          </a:bodyPr>
          <a:lstStyle/>
          <a:p>
            <a:pPr algn="ctr">
              <a:lnSpc>
                <a:spcPct val="100000"/>
              </a:lnSpc>
              <a:spcBef>
                <a:spcPct val="50000"/>
              </a:spcBef>
              <a:buFontTx/>
              <a:buNone/>
            </a:pPr>
            <a:r>
              <a:rPr lang="en-US" sz="2400" dirty="0" smtClean="0">
                <a:latin typeface="+mn-lt"/>
              </a:rPr>
              <a:t>Discontinued Medicare/Medicaid ?!? No Healthcare Coverage ?!?</a:t>
            </a:r>
            <a:endParaRPr lang="en-US" sz="2400" dirty="0">
              <a:latin typeface="+mn-lt"/>
            </a:endParaRPr>
          </a:p>
        </p:txBody>
      </p:sp>
      <p:sp>
        <p:nvSpPr>
          <p:cNvPr id="2" name="TextBox 1"/>
          <p:cNvSpPr txBox="1"/>
          <p:nvPr/>
        </p:nvSpPr>
        <p:spPr>
          <a:xfrm>
            <a:off x="1600199" y="152400"/>
            <a:ext cx="7199313" cy="1089529"/>
          </a:xfrm>
          <a:prstGeom prst="rect">
            <a:avLst/>
          </a:prstGeom>
          <a:noFill/>
        </p:spPr>
        <p:txBody>
          <a:bodyPr wrap="square" rtlCol="0">
            <a:spAutoFit/>
          </a:bodyPr>
          <a:lstStyle/>
          <a:p>
            <a:pPr>
              <a:buNone/>
            </a:pPr>
            <a:r>
              <a:rPr lang="en-US" sz="3600" dirty="0" smtClean="0"/>
              <a:t>What scares SSI and SSDI recipients who want to work?</a:t>
            </a:r>
            <a:endParaRPr lang="en-US" sz="3600" dirty="0"/>
          </a:p>
        </p:txBody>
      </p:sp>
    </p:spTree>
    <p:extLst>
      <p:ext uri="{BB962C8B-B14F-4D97-AF65-F5344CB8AC3E}">
        <p14:creationId xmlns:p14="http://schemas.microsoft.com/office/powerpoint/2010/main" val="39661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0" grpId="0"/>
      <p:bldP spid="86031" grpId="0"/>
      <p:bldP spid="86032" grpId="0"/>
      <p:bldP spid="86034" grpId="0" animBg="1"/>
      <p:bldP spid="860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457200"/>
            <a:ext cx="8229600" cy="1258888"/>
          </a:xfrm>
          <a:noFill/>
        </p:spPr>
        <p:txBody>
          <a:bodyPr>
            <a:normAutofit fontScale="90000"/>
          </a:bodyPr>
          <a:lstStyle/>
          <a:p>
            <a:pPr eaLnBrk="1" hangingPunct="1"/>
            <a:r>
              <a:rPr lang="en-US" sz="4800" dirty="0" smtClean="0">
                <a:solidFill>
                  <a:schemeClr val="tx1"/>
                </a:solidFill>
              </a:rPr>
              <a:t>Let’s look at some SSDI Work Incentives:</a:t>
            </a:r>
          </a:p>
        </p:txBody>
      </p:sp>
      <p:sp>
        <p:nvSpPr>
          <p:cNvPr id="28675" name="Rectangle 3"/>
          <p:cNvSpPr>
            <a:spLocks noGrp="1" noChangeArrowheads="1"/>
          </p:cNvSpPr>
          <p:nvPr>
            <p:ph idx="1"/>
          </p:nvPr>
        </p:nvSpPr>
        <p:spPr>
          <a:xfrm>
            <a:off x="228600" y="2133600"/>
            <a:ext cx="8610600" cy="4221163"/>
          </a:xfrm>
          <a:noFill/>
        </p:spPr>
        <p:txBody>
          <a:bodyPr/>
          <a:lstStyle/>
          <a:p>
            <a:pPr eaLnBrk="1" hangingPunct="1"/>
            <a:endParaRPr lang="en-US" b="1" dirty="0" smtClean="0"/>
          </a:p>
          <a:p>
            <a:pPr eaLnBrk="1" hangingPunct="1"/>
            <a:r>
              <a:rPr lang="en-US" dirty="0" smtClean="0"/>
              <a:t>9 month Trial Work Period </a:t>
            </a:r>
          </a:p>
          <a:p>
            <a:pPr>
              <a:spcBef>
                <a:spcPct val="50000"/>
              </a:spcBef>
              <a:buClr>
                <a:schemeClr val="tx1"/>
              </a:buClr>
              <a:buFont typeface="Times New Roman" pitchFamily="18" charset="0"/>
              <a:buChar char="•"/>
            </a:pPr>
            <a:r>
              <a:rPr lang="en-US" dirty="0" smtClean="0"/>
              <a:t>SGA - Impairment Related Expenses, Subsidy, Unsuccessful Work Attempts</a:t>
            </a:r>
          </a:p>
          <a:p>
            <a:pPr eaLnBrk="1" hangingPunct="1"/>
            <a:r>
              <a:rPr lang="en-US" dirty="0" smtClean="0"/>
              <a:t>36-Month Extended Period of Eligibility</a:t>
            </a:r>
          </a:p>
          <a:p>
            <a:pPr>
              <a:spcBef>
                <a:spcPct val="50000"/>
              </a:spcBef>
              <a:buClr>
                <a:schemeClr val="tx1"/>
              </a:buClr>
              <a:buFont typeface="Times New Roman" pitchFamily="18" charset="0"/>
              <a:buChar char="•"/>
            </a:pPr>
            <a:r>
              <a:rPr lang="en-US" dirty="0" smtClean="0"/>
              <a:t>Extended Medicare</a:t>
            </a:r>
          </a:p>
        </p:txBody>
      </p:sp>
      <p:pic>
        <p:nvPicPr>
          <p:cNvPr id="1026" name="Picture 2" descr="C:\Users\469801.CH\AppData\Local\Microsoft\Windows\Temporary Internet Files\Content.IE5\U379WIOY\SafetyN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27432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8361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dirty="0" smtClean="0"/>
              <a:t>Trial</a:t>
            </a:r>
            <a:r>
              <a:rPr lang="en-US" dirty="0" smtClean="0"/>
              <a:t> Work Period</a:t>
            </a:r>
          </a:p>
        </p:txBody>
      </p:sp>
      <p:sp>
        <p:nvSpPr>
          <p:cNvPr id="29699" name="Rectangle 3"/>
          <p:cNvSpPr>
            <a:spLocks noGrp="1" noChangeArrowheads="1"/>
          </p:cNvSpPr>
          <p:nvPr>
            <p:ph idx="1"/>
          </p:nvPr>
        </p:nvSpPr>
        <p:spPr>
          <a:xfrm>
            <a:off x="-152400" y="2590800"/>
            <a:ext cx="8839200" cy="3429000"/>
          </a:xfrm>
        </p:spPr>
        <p:txBody>
          <a:bodyPr/>
          <a:lstStyle/>
          <a:p>
            <a:pPr marL="0" indent="0" eaLnBrk="1" hangingPunct="1">
              <a:buNone/>
            </a:pPr>
            <a:r>
              <a:rPr lang="en-US" dirty="0" smtClean="0"/>
              <a:t> </a:t>
            </a:r>
          </a:p>
          <a:p>
            <a:pPr lvl="1" eaLnBrk="1" hangingPunct="1">
              <a:buFont typeface="Arial" panose="020B0604020202020204" pitchFamily="34" charset="0"/>
              <a:buChar char="•"/>
            </a:pPr>
            <a:r>
              <a:rPr lang="en-US" dirty="0" smtClean="0"/>
              <a:t>Time to test ability to work</a:t>
            </a:r>
          </a:p>
          <a:p>
            <a:pPr lvl="1" eaLnBrk="1" hangingPunct="1">
              <a:buFont typeface="Arial" panose="020B0604020202020204" pitchFamily="34" charset="0"/>
              <a:buChar char="•"/>
            </a:pPr>
            <a:r>
              <a:rPr lang="en-US" dirty="0" smtClean="0"/>
              <a:t>Current Trial </a:t>
            </a:r>
            <a:r>
              <a:rPr lang="en-US" dirty="0" smtClean="0"/>
              <a:t>Work Period </a:t>
            </a:r>
            <a:r>
              <a:rPr lang="en-US" dirty="0" smtClean="0"/>
              <a:t>(TWP) guidelines </a:t>
            </a:r>
            <a:r>
              <a:rPr lang="en-US" dirty="0" smtClean="0"/>
              <a:t>= $850 </a:t>
            </a:r>
            <a:r>
              <a:rPr lang="en-US" dirty="0"/>
              <a:t>in monthly </a:t>
            </a:r>
            <a:r>
              <a:rPr lang="en-US" b="1" i="1" dirty="0"/>
              <a:t>gross</a:t>
            </a:r>
            <a:r>
              <a:rPr lang="en-US" i="1" dirty="0"/>
              <a:t> </a:t>
            </a:r>
            <a:r>
              <a:rPr lang="en-US" dirty="0"/>
              <a:t>earnings  </a:t>
            </a:r>
            <a:endParaRPr lang="en-US" dirty="0" smtClean="0"/>
          </a:p>
          <a:p>
            <a:pPr lvl="1" eaLnBrk="1" hangingPunct="1">
              <a:buFont typeface="Arial" panose="020B0604020202020204" pitchFamily="34" charset="0"/>
              <a:buChar char="•"/>
            </a:pPr>
            <a:r>
              <a:rPr lang="en-US" dirty="0" smtClean="0"/>
              <a:t>9 Months, not necessarily consecutive</a:t>
            </a:r>
          </a:p>
          <a:p>
            <a:pPr lvl="1" eaLnBrk="1" hangingPunct="1">
              <a:buFont typeface="Arial" panose="020B0604020202020204" pitchFamily="34" charset="0"/>
              <a:buChar char="•"/>
            </a:pPr>
            <a:r>
              <a:rPr lang="en-US" dirty="0" smtClean="0"/>
              <a:t>Full benefit continues regardless of earnings</a:t>
            </a:r>
          </a:p>
          <a:p>
            <a:pPr marL="457200" lvl="1" indent="0" eaLnBrk="1" hangingPunct="1">
              <a:buNone/>
            </a:pPr>
            <a:endParaRPr lang="en-US" dirty="0" smtClean="0"/>
          </a:p>
          <a:p>
            <a:pPr eaLnBrk="1" hangingPunct="1"/>
            <a:endParaRPr lang="en-US" dirty="0" smtClean="0"/>
          </a:p>
        </p:txBody>
      </p:sp>
      <p:pic>
        <p:nvPicPr>
          <p:cNvPr id="4098" name="Picture 2" descr="C:\Users\469801.CH\AppData\Local\Microsoft\Windows\Temporary Internet Files\Content.IE5\VNDFQ9U2\WorldCalenda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219200"/>
            <a:ext cx="2027646" cy="217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01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sz="3600" dirty="0" smtClean="0"/>
              <a:t>     Trial Work Period Example – Joe </a:t>
            </a:r>
            <a:endParaRPr lang="en-US" sz="3600" dirty="0"/>
          </a:p>
        </p:txBody>
      </p:sp>
      <p:sp>
        <p:nvSpPr>
          <p:cNvPr id="3" name="Content Placeholder 2"/>
          <p:cNvSpPr>
            <a:spLocks noGrp="1"/>
          </p:cNvSpPr>
          <p:nvPr>
            <p:ph idx="1"/>
          </p:nvPr>
        </p:nvSpPr>
        <p:spPr>
          <a:xfrm>
            <a:off x="457200" y="1600200"/>
            <a:ext cx="8229600" cy="5105400"/>
          </a:xfrm>
        </p:spPr>
        <p:txBody>
          <a:bodyPr/>
          <a:lstStyle/>
          <a:p>
            <a:pPr marL="0" indent="0" algn="ctr">
              <a:buNone/>
            </a:pPr>
            <a:r>
              <a:rPr lang="en-US" dirty="0" smtClean="0"/>
              <a:t>Joe becomes disabled in January 2013.  In March 2014 he decides to return to work earning $1200 month.</a:t>
            </a:r>
          </a:p>
          <a:p>
            <a:pPr marL="0" indent="0">
              <a:buNone/>
            </a:pPr>
            <a:r>
              <a:rPr lang="en-US" dirty="0" smtClean="0"/>
              <a:t>Joe’s Trial Work Period:</a:t>
            </a:r>
          </a:p>
          <a:p>
            <a:pPr marL="0" indent="0">
              <a:buNone/>
            </a:pPr>
            <a:r>
              <a:rPr lang="en-US" dirty="0" smtClean="0"/>
              <a:t>   </a:t>
            </a:r>
          </a:p>
          <a:p>
            <a:pPr marL="0" indent="0" algn="ctr">
              <a:buNone/>
            </a:pPr>
            <a:endParaRPr lang="en-US" dirty="0" smtClean="0"/>
          </a:p>
          <a:p>
            <a:pPr marL="0" indent="0" algn="ctr">
              <a:buNone/>
            </a:pPr>
            <a:r>
              <a:rPr lang="en-US" dirty="0" smtClean="0"/>
              <a:t>Joe will receive his entire SSDI check during his TWP!</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42506"/>
            <a:ext cx="1436888" cy="86213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36252381"/>
              </p:ext>
            </p:extLst>
          </p:nvPr>
        </p:nvGraphicFramePr>
        <p:xfrm>
          <a:off x="457203" y="3924300"/>
          <a:ext cx="8305791" cy="975360"/>
        </p:xfrm>
        <a:graphic>
          <a:graphicData uri="http://schemas.openxmlformats.org/drawingml/2006/table">
            <a:tbl>
              <a:tblPr firstRow="1" bandRow="1">
                <a:tableStyleId>{69CF1AB2-1976-4502-BF36-3FF5EA218861}</a:tableStyleId>
              </a:tblPr>
              <a:tblGrid>
                <a:gridCol w="761997"/>
                <a:gridCol w="609600"/>
                <a:gridCol w="685800"/>
                <a:gridCol w="609600"/>
                <a:gridCol w="609600"/>
                <a:gridCol w="609600"/>
                <a:gridCol w="586152"/>
                <a:gridCol w="638907"/>
                <a:gridCol w="638907"/>
                <a:gridCol w="638907"/>
                <a:gridCol w="638907"/>
                <a:gridCol w="638907"/>
                <a:gridCol w="638907"/>
              </a:tblGrid>
              <a:tr h="457200">
                <a:tc>
                  <a:txBody>
                    <a:bodyPr/>
                    <a:lstStyle/>
                    <a:p>
                      <a:pPr algn="ctr"/>
                      <a:r>
                        <a:rPr lang="en-US" sz="1400" dirty="0" smtClean="0">
                          <a:solidFill>
                            <a:schemeClr val="bg1"/>
                          </a:solidFill>
                        </a:rPr>
                        <a:t>2014</a:t>
                      </a:r>
                      <a:endParaRPr lang="en-US" sz="1400" dirty="0">
                        <a:solidFill>
                          <a:schemeClr val="bg1"/>
                        </a:solidFill>
                      </a:endParaRPr>
                    </a:p>
                  </a:txBody>
                  <a:tcPr/>
                </a:tc>
                <a:tc>
                  <a:txBody>
                    <a:bodyPr/>
                    <a:lstStyle/>
                    <a:p>
                      <a:pPr algn="ctr"/>
                      <a:r>
                        <a:rPr lang="en-US" sz="1400" dirty="0" smtClean="0">
                          <a:solidFill>
                            <a:schemeClr val="bg1"/>
                          </a:solidFill>
                        </a:rPr>
                        <a:t>JAN</a:t>
                      </a:r>
                      <a:endParaRPr lang="en-US" sz="1400" dirty="0">
                        <a:solidFill>
                          <a:schemeClr val="bg1"/>
                        </a:solidFill>
                      </a:endParaRPr>
                    </a:p>
                  </a:txBody>
                  <a:tcPr/>
                </a:tc>
                <a:tc>
                  <a:txBody>
                    <a:bodyPr/>
                    <a:lstStyle/>
                    <a:p>
                      <a:pPr algn="ctr"/>
                      <a:r>
                        <a:rPr lang="en-US" sz="1400" dirty="0" smtClean="0">
                          <a:solidFill>
                            <a:schemeClr val="bg1"/>
                          </a:solidFill>
                        </a:rPr>
                        <a:t>FEB</a:t>
                      </a:r>
                      <a:endParaRPr lang="en-US" sz="1400" dirty="0">
                        <a:solidFill>
                          <a:schemeClr val="bg1"/>
                        </a:solidFill>
                      </a:endParaRPr>
                    </a:p>
                  </a:txBody>
                  <a:tcPr/>
                </a:tc>
                <a:tc>
                  <a:txBody>
                    <a:bodyPr/>
                    <a:lstStyle/>
                    <a:p>
                      <a:pPr algn="ctr"/>
                      <a:r>
                        <a:rPr lang="en-US" sz="1400" dirty="0" smtClean="0">
                          <a:solidFill>
                            <a:schemeClr val="bg1"/>
                          </a:solidFill>
                        </a:rPr>
                        <a:t>MAR</a:t>
                      </a:r>
                      <a:endParaRPr lang="en-US" sz="1400" dirty="0">
                        <a:solidFill>
                          <a:schemeClr val="bg1"/>
                        </a:solidFill>
                      </a:endParaRPr>
                    </a:p>
                  </a:txBody>
                  <a:tcPr/>
                </a:tc>
                <a:tc>
                  <a:txBody>
                    <a:bodyPr/>
                    <a:lstStyle/>
                    <a:p>
                      <a:pPr algn="ctr"/>
                      <a:r>
                        <a:rPr lang="en-US" sz="1400" dirty="0" smtClean="0">
                          <a:solidFill>
                            <a:schemeClr val="bg1"/>
                          </a:solidFill>
                        </a:rPr>
                        <a:t>APR</a:t>
                      </a:r>
                      <a:endParaRPr lang="en-US" sz="1400" dirty="0">
                        <a:solidFill>
                          <a:schemeClr val="bg1"/>
                        </a:solidFill>
                      </a:endParaRPr>
                    </a:p>
                  </a:txBody>
                  <a:tcPr/>
                </a:tc>
                <a:tc>
                  <a:txBody>
                    <a:bodyPr/>
                    <a:lstStyle/>
                    <a:p>
                      <a:pPr algn="ctr"/>
                      <a:r>
                        <a:rPr lang="en-US" sz="1400" dirty="0" smtClean="0">
                          <a:solidFill>
                            <a:schemeClr val="bg1"/>
                          </a:solidFill>
                        </a:rPr>
                        <a:t>MAY</a:t>
                      </a:r>
                      <a:endParaRPr lang="en-US" sz="1400" dirty="0">
                        <a:solidFill>
                          <a:schemeClr val="bg1"/>
                        </a:solidFill>
                      </a:endParaRPr>
                    </a:p>
                  </a:txBody>
                  <a:tcPr/>
                </a:tc>
                <a:tc>
                  <a:txBody>
                    <a:bodyPr/>
                    <a:lstStyle/>
                    <a:p>
                      <a:pPr algn="ctr"/>
                      <a:r>
                        <a:rPr lang="en-US" sz="1400" dirty="0" smtClean="0">
                          <a:solidFill>
                            <a:schemeClr val="bg1"/>
                          </a:solidFill>
                        </a:rPr>
                        <a:t>JUN</a:t>
                      </a:r>
                      <a:endParaRPr lang="en-US" sz="1400" dirty="0">
                        <a:solidFill>
                          <a:schemeClr val="bg1"/>
                        </a:solidFill>
                      </a:endParaRPr>
                    </a:p>
                  </a:txBody>
                  <a:tcPr/>
                </a:tc>
                <a:tc>
                  <a:txBody>
                    <a:bodyPr/>
                    <a:lstStyle/>
                    <a:p>
                      <a:pPr algn="ctr"/>
                      <a:r>
                        <a:rPr lang="en-US" sz="1400" dirty="0" smtClean="0">
                          <a:solidFill>
                            <a:schemeClr val="bg1"/>
                          </a:solidFill>
                        </a:rPr>
                        <a:t>JUL</a:t>
                      </a:r>
                      <a:endParaRPr lang="en-US" sz="1400" dirty="0">
                        <a:solidFill>
                          <a:schemeClr val="bg1"/>
                        </a:solidFill>
                      </a:endParaRPr>
                    </a:p>
                  </a:txBody>
                  <a:tcPr/>
                </a:tc>
                <a:tc>
                  <a:txBody>
                    <a:bodyPr/>
                    <a:lstStyle/>
                    <a:p>
                      <a:pPr algn="ctr"/>
                      <a:r>
                        <a:rPr lang="en-US" sz="1400" dirty="0" smtClean="0">
                          <a:solidFill>
                            <a:schemeClr val="bg1"/>
                          </a:solidFill>
                        </a:rPr>
                        <a:t>AUG</a:t>
                      </a:r>
                      <a:endParaRPr lang="en-US" sz="1400" dirty="0">
                        <a:solidFill>
                          <a:schemeClr val="bg1"/>
                        </a:solidFill>
                      </a:endParaRPr>
                    </a:p>
                  </a:txBody>
                  <a:tcPr/>
                </a:tc>
                <a:tc>
                  <a:txBody>
                    <a:bodyPr/>
                    <a:lstStyle/>
                    <a:p>
                      <a:pPr algn="ctr"/>
                      <a:r>
                        <a:rPr lang="en-US" sz="1400" dirty="0" smtClean="0">
                          <a:solidFill>
                            <a:schemeClr val="bg1"/>
                          </a:solidFill>
                        </a:rPr>
                        <a:t>SEP</a:t>
                      </a:r>
                      <a:endParaRPr lang="en-US" sz="1400" dirty="0">
                        <a:solidFill>
                          <a:schemeClr val="bg1"/>
                        </a:solidFill>
                      </a:endParaRPr>
                    </a:p>
                  </a:txBody>
                  <a:tcPr/>
                </a:tc>
                <a:tc>
                  <a:txBody>
                    <a:bodyPr/>
                    <a:lstStyle/>
                    <a:p>
                      <a:pPr algn="ctr"/>
                      <a:r>
                        <a:rPr lang="en-US" sz="1400" dirty="0" smtClean="0">
                          <a:solidFill>
                            <a:schemeClr val="bg1"/>
                          </a:solidFill>
                        </a:rPr>
                        <a:t>OCT</a:t>
                      </a:r>
                      <a:endParaRPr lang="en-US" sz="1400" dirty="0">
                        <a:solidFill>
                          <a:schemeClr val="bg1"/>
                        </a:solidFill>
                      </a:endParaRPr>
                    </a:p>
                  </a:txBody>
                  <a:tcPr/>
                </a:tc>
                <a:tc>
                  <a:txBody>
                    <a:bodyPr/>
                    <a:lstStyle/>
                    <a:p>
                      <a:pPr algn="ctr"/>
                      <a:r>
                        <a:rPr lang="en-US" sz="1400" dirty="0" smtClean="0">
                          <a:solidFill>
                            <a:schemeClr val="bg1"/>
                          </a:solidFill>
                        </a:rPr>
                        <a:t>NOV</a:t>
                      </a:r>
                      <a:endParaRPr lang="en-US" sz="1400" dirty="0">
                        <a:solidFill>
                          <a:schemeClr val="bg1"/>
                        </a:solidFill>
                      </a:endParaRPr>
                    </a:p>
                  </a:txBody>
                  <a:tcPr/>
                </a:tc>
                <a:tc>
                  <a:txBody>
                    <a:bodyPr/>
                    <a:lstStyle/>
                    <a:p>
                      <a:pPr algn="ctr"/>
                      <a:r>
                        <a:rPr lang="en-US" sz="1400" smtClean="0">
                          <a:solidFill>
                            <a:schemeClr val="bg1"/>
                          </a:solidFill>
                        </a:rPr>
                        <a:t>DEC</a:t>
                      </a:r>
                      <a:endParaRPr lang="en-US" sz="1400" dirty="0">
                        <a:solidFill>
                          <a:schemeClr val="bg1"/>
                        </a:solidFill>
                      </a:endParaRPr>
                    </a:p>
                  </a:txBody>
                  <a:tcPr/>
                </a:tc>
              </a:tr>
              <a:tr h="457200">
                <a:tc>
                  <a:txBody>
                    <a:bodyPr/>
                    <a:lstStyle/>
                    <a:p>
                      <a:pPr algn="ctr"/>
                      <a:endParaRPr lang="en-US" sz="1400" dirty="0">
                        <a:solidFill>
                          <a:schemeClr val="bg1"/>
                        </a:solidFill>
                      </a:endParaRPr>
                    </a:p>
                  </a:txBody>
                  <a:tcPr/>
                </a:tc>
                <a:tc>
                  <a:txBody>
                    <a:bodyPr/>
                    <a:lstStyle/>
                    <a:p>
                      <a:pPr algn="ctr"/>
                      <a:endParaRPr lang="en-US" sz="1400" dirty="0">
                        <a:solidFill>
                          <a:schemeClr val="bg1"/>
                        </a:solidFill>
                      </a:endParaRPr>
                    </a:p>
                  </a:txBody>
                  <a:tcPr/>
                </a:tc>
                <a:tc>
                  <a:txBody>
                    <a:bodyPr/>
                    <a:lstStyle/>
                    <a:p>
                      <a:pPr algn="ctr"/>
                      <a:endParaRPr lang="en-US" sz="1400" dirty="0">
                        <a:solidFill>
                          <a:schemeClr val="bg1"/>
                        </a:solidFill>
                      </a:endParaRPr>
                    </a:p>
                  </a:txBody>
                  <a:tcPr/>
                </a:tc>
                <a:tc>
                  <a:txBody>
                    <a:bodyPr/>
                    <a:lstStyle/>
                    <a:p>
                      <a:pPr algn="ctr"/>
                      <a:r>
                        <a:rPr lang="en-US" sz="1400" dirty="0" smtClean="0">
                          <a:solidFill>
                            <a:schemeClr val="bg1"/>
                          </a:solidFill>
                        </a:rPr>
                        <a:t>TWP1</a:t>
                      </a:r>
                      <a:endParaRPr lang="en-US" sz="1400" dirty="0">
                        <a:solidFill>
                          <a:schemeClr val="bg1"/>
                        </a:solidFill>
                      </a:endParaRPr>
                    </a:p>
                  </a:txBody>
                  <a:tcPr>
                    <a:solidFill>
                      <a:schemeClr val="accent2">
                        <a:lumMod val="20000"/>
                        <a:lumOff val="80000"/>
                      </a:schemeClr>
                    </a:solidFill>
                  </a:tcPr>
                </a:tc>
                <a:tc>
                  <a:txBody>
                    <a:bodyPr/>
                    <a:lstStyle/>
                    <a:p>
                      <a:pPr algn="ctr"/>
                      <a:r>
                        <a:rPr lang="en-US" sz="1400" dirty="0" smtClean="0">
                          <a:solidFill>
                            <a:schemeClr val="bg1"/>
                          </a:solidFill>
                        </a:rPr>
                        <a:t>TWP 2</a:t>
                      </a:r>
                      <a:endParaRPr lang="en-US" sz="1400" dirty="0">
                        <a:solidFill>
                          <a:schemeClr val="bg1"/>
                        </a:solidFill>
                      </a:endParaRPr>
                    </a:p>
                  </a:txBody>
                  <a:tcPr>
                    <a:solidFill>
                      <a:schemeClr val="accent2">
                        <a:lumMod val="20000"/>
                        <a:lumOff val="80000"/>
                      </a:schemeClr>
                    </a:solidFill>
                  </a:tcPr>
                </a:tc>
                <a:tc>
                  <a:txBody>
                    <a:bodyPr/>
                    <a:lstStyle/>
                    <a:p>
                      <a:pPr algn="ctr"/>
                      <a:r>
                        <a:rPr lang="en-US" sz="1400" dirty="0" smtClean="0">
                          <a:solidFill>
                            <a:schemeClr val="bg1"/>
                          </a:solidFill>
                        </a:rPr>
                        <a:t>TWP 3</a:t>
                      </a:r>
                      <a:endParaRPr lang="en-US" sz="1400" dirty="0">
                        <a:solidFill>
                          <a:schemeClr val="bg1"/>
                        </a:solidFill>
                      </a:endParaRPr>
                    </a:p>
                  </a:txBody>
                  <a:tcPr>
                    <a:solidFill>
                      <a:schemeClr val="accent2">
                        <a:lumMod val="20000"/>
                        <a:lumOff val="80000"/>
                      </a:schemeClr>
                    </a:solidFill>
                  </a:tcPr>
                </a:tc>
                <a:tc>
                  <a:txBody>
                    <a:bodyPr/>
                    <a:lstStyle/>
                    <a:p>
                      <a:pPr algn="ctr"/>
                      <a:r>
                        <a:rPr lang="en-US" sz="1400" dirty="0" smtClean="0">
                          <a:solidFill>
                            <a:schemeClr val="bg1"/>
                          </a:solidFill>
                        </a:rPr>
                        <a:t>TWP4</a:t>
                      </a:r>
                      <a:endParaRPr lang="en-US" sz="1400" dirty="0">
                        <a:solidFill>
                          <a:schemeClr val="bg1"/>
                        </a:solidFill>
                      </a:endParaRPr>
                    </a:p>
                  </a:txBody>
                  <a:tcPr>
                    <a:solidFill>
                      <a:schemeClr val="accent2">
                        <a:lumMod val="20000"/>
                        <a:lumOff val="80000"/>
                      </a:schemeClr>
                    </a:solidFill>
                  </a:tcPr>
                </a:tc>
                <a:tc>
                  <a:txBody>
                    <a:bodyPr/>
                    <a:lstStyle/>
                    <a:p>
                      <a:pPr algn="ctr"/>
                      <a:r>
                        <a:rPr lang="en-US" sz="1400" dirty="0" smtClean="0">
                          <a:solidFill>
                            <a:schemeClr val="bg1"/>
                          </a:solidFill>
                        </a:rPr>
                        <a:t>TWP5</a:t>
                      </a:r>
                      <a:endParaRPr lang="en-US" sz="1400" dirty="0">
                        <a:solidFill>
                          <a:schemeClr val="bg1"/>
                        </a:solidFill>
                      </a:endParaRPr>
                    </a:p>
                  </a:txBody>
                  <a:tcPr>
                    <a:solidFill>
                      <a:schemeClr val="accent2">
                        <a:lumMod val="20000"/>
                        <a:lumOff val="80000"/>
                      </a:schemeClr>
                    </a:solidFill>
                  </a:tcPr>
                </a:tc>
                <a:tc>
                  <a:txBody>
                    <a:bodyPr/>
                    <a:lstStyle/>
                    <a:p>
                      <a:pPr algn="ctr"/>
                      <a:r>
                        <a:rPr lang="en-US" sz="1400" dirty="0" smtClean="0">
                          <a:solidFill>
                            <a:schemeClr val="bg1"/>
                          </a:solidFill>
                        </a:rPr>
                        <a:t>TWP6</a:t>
                      </a:r>
                      <a:endParaRPr lang="en-US" sz="1400" dirty="0">
                        <a:solidFill>
                          <a:schemeClr val="bg1"/>
                        </a:solidFill>
                      </a:endParaRPr>
                    </a:p>
                  </a:txBody>
                  <a:tcPr>
                    <a:solidFill>
                      <a:schemeClr val="accent2">
                        <a:lumMod val="20000"/>
                        <a:lumOff val="80000"/>
                      </a:schemeClr>
                    </a:solidFill>
                  </a:tcPr>
                </a:tc>
                <a:tc>
                  <a:txBody>
                    <a:bodyPr/>
                    <a:lstStyle/>
                    <a:p>
                      <a:pPr algn="ctr"/>
                      <a:r>
                        <a:rPr lang="en-US" sz="1400" dirty="0" smtClean="0">
                          <a:solidFill>
                            <a:schemeClr val="bg1"/>
                          </a:solidFill>
                        </a:rPr>
                        <a:t>TWP7</a:t>
                      </a:r>
                      <a:endParaRPr lang="en-US" sz="1400" dirty="0">
                        <a:solidFill>
                          <a:schemeClr val="bg1"/>
                        </a:solidFill>
                      </a:endParaRPr>
                    </a:p>
                  </a:txBody>
                  <a:tcPr>
                    <a:solidFill>
                      <a:schemeClr val="accent2">
                        <a:lumMod val="20000"/>
                        <a:lumOff val="80000"/>
                      </a:schemeClr>
                    </a:solidFill>
                  </a:tcPr>
                </a:tc>
                <a:tc>
                  <a:txBody>
                    <a:bodyPr/>
                    <a:lstStyle/>
                    <a:p>
                      <a:pPr algn="ctr"/>
                      <a:r>
                        <a:rPr lang="en-US" sz="1400" dirty="0" smtClean="0">
                          <a:solidFill>
                            <a:schemeClr val="bg1"/>
                          </a:solidFill>
                        </a:rPr>
                        <a:t>TWP8</a:t>
                      </a:r>
                      <a:endParaRPr lang="en-US" sz="1400" dirty="0">
                        <a:solidFill>
                          <a:schemeClr val="bg1"/>
                        </a:solidFill>
                      </a:endParaRPr>
                    </a:p>
                  </a:txBody>
                  <a:tcPr>
                    <a:solidFill>
                      <a:schemeClr val="accent2">
                        <a:lumMod val="20000"/>
                        <a:lumOff val="80000"/>
                      </a:schemeClr>
                    </a:solidFill>
                  </a:tcPr>
                </a:tc>
                <a:tc>
                  <a:txBody>
                    <a:bodyPr/>
                    <a:lstStyle/>
                    <a:p>
                      <a:pPr algn="ctr"/>
                      <a:r>
                        <a:rPr lang="en-US" sz="1400" dirty="0" smtClean="0">
                          <a:solidFill>
                            <a:schemeClr val="bg1"/>
                          </a:solidFill>
                        </a:rPr>
                        <a:t>TWP9</a:t>
                      </a:r>
                      <a:endParaRPr lang="en-US" sz="1400" dirty="0">
                        <a:solidFill>
                          <a:schemeClr val="bg1"/>
                        </a:solidFill>
                      </a:endParaRPr>
                    </a:p>
                  </a:txBody>
                  <a:tcPr>
                    <a:solidFill>
                      <a:schemeClr val="accent2">
                        <a:lumMod val="20000"/>
                        <a:lumOff val="80000"/>
                      </a:schemeClr>
                    </a:solidFill>
                  </a:tcPr>
                </a:tc>
                <a:tc>
                  <a:txBody>
                    <a:bodyPr/>
                    <a:lstStyle/>
                    <a:p>
                      <a:pPr algn="ctr"/>
                      <a:endParaRPr lang="en-US" sz="1400" dirty="0">
                        <a:solidFill>
                          <a:schemeClr val="bg1"/>
                        </a:solidFill>
                      </a:endParaRPr>
                    </a:p>
                  </a:txBody>
                  <a:tcPr/>
                </a:tc>
              </a:tr>
            </a:tbl>
          </a:graphicData>
        </a:graphic>
      </p:graphicFrame>
    </p:spTree>
    <p:extLst>
      <p:ext uri="{BB962C8B-B14F-4D97-AF65-F5344CB8AC3E}">
        <p14:creationId xmlns:p14="http://schemas.microsoft.com/office/powerpoint/2010/main" val="2598565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400" y="304800"/>
            <a:ext cx="7772400" cy="1371600"/>
          </a:xfrm>
          <a:noFill/>
        </p:spPr>
        <p:txBody>
          <a:bodyPr lIns="92075" tIns="46038" rIns="92075" bIns="46038"/>
          <a:lstStyle/>
          <a:p>
            <a:pPr eaLnBrk="1" hangingPunct="1"/>
            <a:r>
              <a:rPr lang="en-US" sz="4000" dirty="0" smtClean="0"/>
              <a:t>Substantial Gainful Activity</a:t>
            </a:r>
            <a:r>
              <a:rPr lang="en-US" sz="4000" u="sng" dirty="0" smtClean="0"/>
              <a:t/>
            </a:r>
            <a:br>
              <a:rPr lang="en-US" sz="4000" u="sng" dirty="0" smtClean="0"/>
            </a:br>
            <a:endParaRPr lang="en-US" sz="4000" u="sng" dirty="0" smtClean="0">
              <a:cs typeface="Times New Roman" pitchFamily="18" charset="0"/>
            </a:endParaRPr>
          </a:p>
        </p:txBody>
      </p:sp>
      <p:sp>
        <p:nvSpPr>
          <p:cNvPr id="30723" name="Rectangle 3"/>
          <p:cNvSpPr>
            <a:spLocks noGrp="1" noChangeArrowheads="1"/>
          </p:cNvSpPr>
          <p:nvPr>
            <p:ph idx="1"/>
          </p:nvPr>
        </p:nvSpPr>
        <p:spPr>
          <a:xfrm>
            <a:off x="228600" y="1600200"/>
            <a:ext cx="8610600" cy="5105400"/>
          </a:xfrm>
          <a:noFill/>
        </p:spPr>
        <p:txBody>
          <a:bodyPr lIns="92075" tIns="46038" rIns="92075" bIns="46038"/>
          <a:lstStyle/>
          <a:p>
            <a:pPr marL="0" indent="0" algn="ctr" eaLnBrk="1" hangingPunct="1">
              <a:lnSpc>
                <a:spcPct val="90000"/>
              </a:lnSpc>
              <a:buNone/>
            </a:pPr>
            <a:r>
              <a:rPr lang="en-US" sz="2400" i="1" dirty="0" smtClean="0"/>
              <a:t>The performance of significant &amp; productive work for pay.</a:t>
            </a:r>
            <a:endParaRPr lang="en-US" sz="2800" b="1" i="1" u="sng" dirty="0">
              <a:cs typeface="Times New Roman" pitchFamily="18" charset="0"/>
            </a:endParaRPr>
          </a:p>
          <a:p>
            <a:pPr eaLnBrk="1" hangingPunct="1">
              <a:lnSpc>
                <a:spcPct val="90000"/>
              </a:lnSpc>
              <a:buFont typeface="Arial" panose="020B0604020202020204" pitchFamily="34" charset="0"/>
              <a:buChar char="•"/>
            </a:pPr>
            <a:endParaRPr lang="en-US" sz="2200" dirty="0" smtClean="0">
              <a:cs typeface="Times New Roman" pitchFamily="18" charset="0"/>
            </a:endParaRPr>
          </a:p>
          <a:p>
            <a:pPr eaLnBrk="1" hangingPunct="1">
              <a:lnSpc>
                <a:spcPct val="90000"/>
              </a:lnSpc>
              <a:buFont typeface="Arial" panose="020B0604020202020204" pitchFamily="34" charset="0"/>
              <a:buChar char="•"/>
            </a:pPr>
            <a:r>
              <a:rPr lang="en-US" sz="2800" dirty="0" smtClean="0">
                <a:cs typeface="Times New Roman" pitchFamily="18" charset="0"/>
              </a:rPr>
              <a:t>Current Substantial Gainful Activity (SGA) Earnings Guidelines</a:t>
            </a:r>
          </a:p>
          <a:p>
            <a:pPr lvl="1" eaLnBrk="1" hangingPunct="1">
              <a:lnSpc>
                <a:spcPct val="90000"/>
              </a:lnSpc>
              <a:buFont typeface="Arial" panose="020B0604020202020204" pitchFamily="34" charset="0"/>
              <a:buChar char="•"/>
            </a:pPr>
            <a:r>
              <a:rPr lang="en-US" dirty="0">
                <a:cs typeface="Times New Roman" pitchFamily="18" charset="0"/>
              </a:rPr>
              <a:t>$1180/month</a:t>
            </a:r>
          </a:p>
          <a:p>
            <a:pPr lvl="1" eaLnBrk="1" hangingPunct="1">
              <a:lnSpc>
                <a:spcPct val="90000"/>
              </a:lnSpc>
              <a:buFont typeface="Arial" panose="020B0604020202020204" pitchFamily="34" charset="0"/>
              <a:buChar char="•"/>
            </a:pPr>
            <a:r>
              <a:rPr lang="en-US" dirty="0">
                <a:cs typeface="Times New Roman" pitchFamily="18" charset="0"/>
              </a:rPr>
              <a:t>$1970/month for Blind </a:t>
            </a:r>
            <a:r>
              <a:rPr lang="en-US" dirty="0" smtClean="0">
                <a:cs typeface="Times New Roman" pitchFamily="18" charset="0"/>
              </a:rPr>
              <a:t>Individuals</a:t>
            </a:r>
          </a:p>
          <a:p>
            <a:pPr eaLnBrk="1" hangingPunct="1">
              <a:lnSpc>
                <a:spcPct val="90000"/>
              </a:lnSpc>
              <a:buFont typeface="Arial" panose="020B0604020202020204" pitchFamily="34" charset="0"/>
              <a:buChar char="•"/>
            </a:pPr>
            <a:r>
              <a:rPr lang="en-US" sz="2800" dirty="0" smtClean="0">
                <a:cs typeface="Times New Roman" pitchFamily="18" charset="0"/>
              </a:rPr>
              <a:t>The first month of SGA after the end of the TWP is called the Cessation Month</a:t>
            </a:r>
          </a:p>
          <a:p>
            <a:pPr eaLnBrk="1" hangingPunct="1">
              <a:lnSpc>
                <a:spcPct val="90000"/>
              </a:lnSpc>
              <a:buFont typeface="Arial" panose="020B0604020202020204" pitchFamily="34" charset="0"/>
              <a:buChar char="•"/>
            </a:pPr>
            <a:r>
              <a:rPr lang="en-US" sz="2800" dirty="0" smtClean="0">
                <a:cs typeface="Times New Roman" pitchFamily="18" charset="0"/>
              </a:rPr>
              <a:t>Benefits are paid for the Cessation Month and two grace months</a:t>
            </a:r>
          </a:p>
          <a:p>
            <a:pPr marL="0" indent="0" algn="ctr" eaLnBrk="1" hangingPunct="1">
              <a:lnSpc>
                <a:spcPct val="90000"/>
              </a:lnSpc>
              <a:buNone/>
            </a:pPr>
            <a:endParaRPr lang="en-US" sz="2800" i="1" dirty="0" smtClean="0"/>
          </a:p>
        </p:txBody>
      </p:sp>
    </p:spTree>
    <p:extLst>
      <p:ext uri="{BB962C8B-B14F-4D97-AF65-F5344CB8AC3E}">
        <p14:creationId xmlns:p14="http://schemas.microsoft.com/office/powerpoint/2010/main" val="2929842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Cessation Example - Joe</a:t>
            </a:r>
            <a:endParaRPr lang="en-US" sz="4000" dirty="0"/>
          </a:p>
        </p:txBody>
      </p:sp>
      <p:sp>
        <p:nvSpPr>
          <p:cNvPr id="3" name="Content Placeholder 2"/>
          <p:cNvSpPr>
            <a:spLocks noGrp="1"/>
          </p:cNvSpPr>
          <p:nvPr>
            <p:ph idx="1"/>
          </p:nvPr>
        </p:nvSpPr>
        <p:spPr>
          <a:xfrm>
            <a:off x="457200" y="1600201"/>
            <a:ext cx="8229600" cy="2053590"/>
          </a:xfrm>
        </p:spPr>
        <p:txBody>
          <a:bodyPr/>
          <a:lstStyle/>
          <a:p>
            <a:pPr marL="0" indent="0">
              <a:buNone/>
            </a:pPr>
            <a:r>
              <a:rPr lang="en-US" dirty="0" smtClean="0"/>
              <a:t>  Joe continues to work, earning $1200/</a:t>
            </a:r>
            <a:r>
              <a:rPr lang="en-US" dirty="0" err="1" smtClean="0"/>
              <a:t>mo</a:t>
            </a:r>
            <a:endParaRPr lang="en-US" dirty="0" smtClean="0"/>
          </a:p>
          <a:p>
            <a:pPr lvl="1">
              <a:buFont typeface="Arial" panose="020B0604020202020204" pitchFamily="34" charset="0"/>
              <a:buChar char="•"/>
            </a:pPr>
            <a:r>
              <a:rPr lang="en-US" dirty="0" smtClean="0"/>
              <a:t>12/14 Cessation Month</a:t>
            </a:r>
          </a:p>
          <a:p>
            <a:pPr lvl="1">
              <a:buFont typeface="Arial" panose="020B0604020202020204" pitchFamily="34" charset="0"/>
              <a:buChar char="•"/>
            </a:pPr>
            <a:r>
              <a:rPr lang="en-US" dirty="0" smtClean="0"/>
              <a:t>01/15 Grace Month</a:t>
            </a:r>
          </a:p>
          <a:p>
            <a:pPr lvl="1">
              <a:buFont typeface="Arial" panose="020B0604020202020204" pitchFamily="34" charset="0"/>
              <a:buChar char="•"/>
            </a:pPr>
            <a:r>
              <a:rPr lang="en-US" dirty="0" smtClean="0"/>
              <a:t>02/15 Grace Month</a:t>
            </a:r>
          </a:p>
          <a:p>
            <a:pPr marL="0" indent="0">
              <a:buNone/>
            </a:pPr>
            <a:endParaRPr lang="en-US" sz="2400" dirty="0" smtClean="0"/>
          </a:p>
          <a:p>
            <a:pPr marL="0" indent="0" algn="ctr">
              <a:buNone/>
            </a:pPr>
            <a:endParaRPr lang="en-US" i="1" dirty="0" smtClean="0"/>
          </a:p>
          <a:p>
            <a:pPr marL="0" indent="0" algn="ctr">
              <a:buNone/>
            </a:pP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5377543"/>
            <a:ext cx="2171700" cy="13030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54144028"/>
              </p:ext>
            </p:extLst>
          </p:nvPr>
        </p:nvGraphicFramePr>
        <p:xfrm>
          <a:off x="443204" y="3836352"/>
          <a:ext cx="8229598" cy="1594644"/>
        </p:xfrm>
        <a:graphic>
          <a:graphicData uri="http://schemas.openxmlformats.org/drawingml/2006/table">
            <a:tbl>
              <a:tblPr firstRow="1" bandRow="1">
                <a:tableStyleId>{0505E3EF-67EA-436B-97B2-0124C06EBD24}</a:tableStyleId>
              </a:tblPr>
              <a:tblGrid>
                <a:gridCol w="699796"/>
                <a:gridCol w="685800"/>
                <a:gridCol w="533400"/>
                <a:gridCol w="613188"/>
                <a:gridCol w="633046"/>
                <a:gridCol w="633046"/>
                <a:gridCol w="633046"/>
                <a:gridCol w="633046"/>
                <a:gridCol w="633046"/>
                <a:gridCol w="633046"/>
                <a:gridCol w="633046"/>
                <a:gridCol w="633046"/>
                <a:gridCol w="633046"/>
              </a:tblGrid>
              <a:tr h="355362">
                <a:tc>
                  <a:txBody>
                    <a:bodyPr/>
                    <a:lstStyle/>
                    <a:p>
                      <a:r>
                        <a:rPr lang="en-US" sz="1400" b="0" dirty="0" smtClean="0">
                          <a:solidFill>
                            <a:schemeClr val="bg1"/>
                          </a:solidFill>
                        </a:rPr>
                        <a:t>2014</a:t>
                      </a:r>
                      <a:endParaRPr lang="en-US" sz="1400" b="0" dirty="0">
                        <a:solidFill>
                          <a:schemeClr val="bg1"/>
                        </a:solidFill>
                      </a:endParaRPr>
                    </a:p>
                  </a:txBody>
                  <a:tcPr/>
                </a:tc>
                <a:tc>
                  <a:txBody>
                    <a:bodyPr/>
                    <a:lstStyle/>
                    <a:p>
                      <a:r>
                        <a:rPr lang="en-US" sz="1400" b="0" dirty="0" smtClean="0">
                          <a:solidFill>
                            <a:schemeClr val="bg1"/>
                          </a:solidFill>
                        </a:rPr>
                        <a:t>JAN</a:t>
                      </a:r>
                      <a:endParaRPr lang="en-US" sz="1400" b="0" dirty="0">
                        <a:solidFill>
                          <a:schemeClr val="bg1"/>
                        </a:solidFill>
                      </a:endParaRPr>
                    </a:p>
                  </a:txBody>
                  <a:tcPr/>
                </a:tc>
                <a:tc>
                  <a:txBody>
                    <a:bodyPr/>
                    <a:lstStyle/>
                    <a:p>
                      <a:r>
                        <a:rPr lang="en-US" sz="1400" b="0" dirty="0" smtClean="0">
                          <a:solidFill>
                            <a:schemeClr val="bg1"/>
                          </a:solidFill>
                        </a:rPr>
                        <a:t>FEB</a:t>
                      </a:r>
                      <a:endParaRPr lang="en-US" sz="1400" b="0" dirty="0">
                        <a:solidFill>
                          <a:schemeClr val="bg1"/>
                        </a:solidFill>
                      </a:endParaRPr>
                    </a:p>
                  </a:txBody>
                  <a:tcPr/>
                </a:tc>
                <a:tc>
                  <a:txBody>
                    <a:bodyPr/>
                    <a:lstStyle/>
                    <a:p>
                      <a:r>
                        <a:rPr lang="en-US" sz="1400" b="0" dirty="0" smtClean="0">
                          <a:solidFill>
                            <a:schemeClr val="bg1"/>
                          </a:solidFill>
                        </a:rPr>
                        <a:t>MAR</a:t>
                      </a:r>
                      <a:endParaRPr lang="en-US" sz="1400" b="0" dirty="0">
                        <a:solidFill>
                          <a:schemeClr val="bg1"/>
                        </a:solidFill>
                      </a:endParaRPr>
                    </a:p>
                  </a:txBody>
                  <a:tcPr/>
                </a:tc>
                <a:tc>
                  <a:txBody>
                    <a:bodyPr/>
                    <a:lstStyle/>
                    <a:p>
                      <a:r>
                        <a:rPr lang="en-US" sz="1400" b="0" dirty="0" smtClean="0">
                          <a:solidFill>
                            <a:schemeClr val="bg1"/>
                          </a:solidFill>
                        </a:rPr>
                        <a:t>APR</a:t>
                      </a:r>
                      <a:endParaRPr lang="en-US" sz="1400" b="0" dirty="0">
                        <a:solidFill>
                          <a:schemeClr val="bg1"/>
                        </a:solidFill>
                      </a:endParaRPr>
                    </a:p>
                  </a:txBody>
                  <a:tcPr/>
                </a:tc>
                <a:tc>
                  <a:txBody>
                    <a:bodyPr/>
                    <a:lstStyle/>
                    <a:p>
                      <a:r>
                        <a:rPr lang="en-US" sz="1400" b="0" dirty="0" smtClean="0">
                          <a:solidFill>
                            <a:schemeClr val="bg1"/>
                          </a:solidFill>
                        </a:rPr>
                        <a:t>MAY</a:t>
                      </a:r>
                      <a:endParaRPr lang="en-US" sz="1400" b="0" dirty="0">
                        <a:solidFill>
                          <a:schemeClr val="bg1"/>
                        </a:solidFill>
                      </a:endParaRPr>
                    </a:p>
                  </a:txBody>
                  <a:tcPr/>
                </a:tc>
                <a:tc>
                  <a:txBody>
                    <a:bodyPr/>
                    <a:lstStyle/>
                    <a:p>
                      <a:r>
                        <a:rPr lang="en-US" sz="1400" b="0" dirty="0" smtClean="0">
                          <a:solidFill>
                            <a:schemeClr val="bg1"/>
                          </a:solidFill>
                        </a:rPr>
                        <a:t>JUN</a:t>
                      </a:r>
                      <a:endParaRPr lang="en-US" sz="1400" b="0" dirty="0">
                        <a:solidFill>
                          <a:schemeClr val="bg1"/>
                        </a:solidFill>
                      </a:endParaRPr>
                    </a:p>
                  </a:txBody>
                  <a:tcPr/>
                </a:tc>
                <a:tc>
                  <a:txBody>
                    <a:bodyPr/>
                    <a:lstStyle/>
                    <a:p>
                      <a:r>
                        <a:rPr lang="en-US" sz="1400" b="0" dirty="0" smtClean="0">
                          <a:solidFill>
                            <a:schemeClr val="bg1"/>
                          </a:solidFill>
                        </a:rPr>
                        <a:t>JUL</a:t>
                      </a:r>
                      <a:endParaRPr lang="en-US" sz="1400" b="0" dirty="0">
                        <a:solidFill>
                          <a:schemeClr val="bg1"/>
                        </a:solidFill>
                      </a:endParaRPr>
                    </a:p>
                  </a:txBody>
                  <a:tcPr/>
                </a:tc>
                <a:tc>
                  <a:txBody>
                    <a:bodyPr/>
                    <a:lstStyle/>
                    <a:p>
                      <a:r>
                        <a:rPr lang="en-US" sz="1400" b="0" dirty="0" smtClean="0">
                          <a:solidFill>
                            <a:schemeClr val="bg1"/>
                          </a:solidFill>
                        </a:rPr>
                        <a:t>AUG</a:t>
                      </a:r>
                      <a:endParaRPr lang="en-US" sz="1400" b="0" dirty="0">
                        <a:solidFill>
                          <a:schemeClr val="bg1"/>
                        </a:solidFill>
                      </a:endParaRPr>
                    </a:p>
                  </a:txBody>
                  <a:tcPr/>
                </a:tc>
                <a:tc>
                  <a:txBody>
                    <a:bodyPr/>
                    <a:lstStyle/>
                    <a:p>
                      <a:r>
                        <a:rPr lang="en-US" sz="1400" b="0" dirty="0" smtClean="0">
                          <a:solidFill>
                            <a:schemeClr val="bg1"/>
                          </a:solidFill>
                        </a:rPr>
                        <a:t>SEP</a:t>
                      </a:r>
                      <a:endParaRPr lang="en-US" sz="1400" b="0" dirty="0">
                        <a:solidFill>
                          <a:schemeClr val="bg1"/>
                        </a:solidFill>
                      </a:endParaRPr>
                    </a:p>
                  </a:txBody>
                  <a:tcPr/>
                </a:tc>
                <a:tc>
                  <a:txBody>
                    <a:bodyPr/>
                    <a:lstStyle/>
                    <a:p>
                      <a:r>
                        <a:rPr lang="en-US" sz="1400" b="0" dirty="0" smtClean="0">
                          <a:solidFill>
                            <a:schemeClr val="bg1"/>
                          </a:solidFill>
                        </a:rPr>
                        <a:t>OCT</a:t>
                      </a:r>
                      <a:endParaRPr lang="en-US" sz="1400" b="0" dirty="0">
                        <a:solidFill>
                          <a:schemeClr val="bg1"/>
                        </a:solidFill>
                      </a:endParaRPr>
                    </a:p>
                  </a:txBody>
                  <a:tcPr/>
                </a:tc>
                <a:tc>
                  <a:txBody>
                    <a:bodyPr/>
                    <a:lstStyle/>
                    <a:p>
                      <a:r>
                        <a:rPr lang="en-US" sz="1400" b="0" dirty="0" smtClean="0">
                          <a:solidFill>
                            <a:schemeClr val="bg1"/>
                          </a:solidFill>
                        </a:rPr>
                        <a:t>NOV</a:t>
                      </a:r>
                      <a:endParaRPr lang="en-US" sz="1400" b="0" dirty="0">
                        <a:solidFill>
                          <a:schemeClr val="bg1"/>
                        </a:solidFill>
                      </a:endParaRPr>
                    </a:p>
                  </a:txBody>
                  <a:tcPr/>
                </a:tc>
                <a:tc>
                  <a:txBody>
                    <a:bodyPr/>
                    <a:lstStyle/>
                    <a:p>
                      <a:r>
                        <a:rPr lang="en-US" sz="1400" b="0" dirty="0" smtClean="0">
                          <a:solidFill>
                            <a:schemeClr val="bg1"/>
                          </a:solidFill>
                        </a:rPr>
                        <a:t>DEC</a:t>
                      </a:r>
                      <a:endParaRPr lang="en-US" sz="1400" b="0" dirty="0">
                        <a:solidFill>
                          <a:schemeClr val="bg1"/>
                        </a:solidFill>
                      </a:endParaRPr>
                    </a:p>
                  </a:txBody>
                  <a:tcPr/>
                </a:tc>
              </a:tr>
              <a:tr h="355362">
                <a:tc>
                  <a:txBody>
                    <a:bodyPr/>
                    <a:lstStyle/>
                    <a:p>
                      <a:endParaRPr lang="en-US" sz="1400" dirty="0">
                        <a:solidFill>
                          <a:schemeClr val="bg1"/>
                        </a:solidFill>
                      </a:endParaRPr>
                    </a:p>
                  </a:txBody>
                  <a:tcPr/>
                </a:tc>
                <a:tc>
                  <a:txBody>
                    <a:bodyPr/>
                    <a:lstStyle/>
                    <a:p>
                      <a:endParaRPr lang="en-US" sz="1400" dirty="0">
                        <a:solidFill>
                          <a:schemeClr val="bg1"/>
                        </a:solidFill>
                      </a:endParaRPr>
                    </a:p>
                  </a:txBody>
                  <a:tcPr/>
                </a:tc>
                <a:tc>
                  <a:txBody>
                    <a:bodyPr/>
                    <a:lstStyle/>
                    <a:p>
                      <a:endParaRPr lang="en-US" sz="1400" dirty="0">
                        <a:solidFill>
                          <a:schemeClr val="bg1"/>
                        </a:solidFill>
                      </a:endParaRPr>
                    </a:p>
                  </a:txBody>
                  <a:tcPr/>
                </a:tc>
                <a:tc>
                  <a:txBody>
                    <a:bodyPr/>
                    <a:lstStyle/>
                    <a:p>
                      <a:r>
                        <a:rPr lang="en-US" sz="1400" dirty="0" smtClean="0">
                          <a:solidFill>
                            <a:schemeClr val="bg1"/>
                          </a:solidFill>
                        </a:rPr>
                        <a:t>TWP 1</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TWP 2</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TWP</a:t>
                      </a:r>
                      <a:r>
                        <a:rPr lang="en-US" sz="1400" baseline="0" dirty="0" smtClean="0">
                          <a:solidFill>
                            <a:schemeClr val="bg1"/>
                          </a:solidFill>
                        </a:rPr>
                        <a:t> </a:t>
                      </a:r>
                      <a:r>
                        <a:rPr lang="en-US" sz="1400" dirty="0" smtClean="0">
                          <a:solidFill>
                            <a:schemeClr val="bg1"/>
                          </a:solidFill>
                        </a:rPr>
                        <a:t>3</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TWP 4</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TWP 5</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TWP 6</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TWP 7</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TWP 8</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TWP 9</a:t>
                      </a:r>
                      <a:endParaRPr lang="en-US" sz="1400" dirty="0">
                        <a:solidFill>
                          <a:schemeClr val="bg1"/>
                        </a:solidFill>
                      </a:endParaRPr>
                    </a:p>
                  </a:txBody>
                  <a:tcPr>
                    <a:solidFill>
                      <a:schemeClr val="accent2">
                        <a:lumMod val="20000"/>
                        <a:lumOff val="80000"/>
                      </a:schemeClr>
                    </a:solidFill>
                  </a:tcPr>
                </a:tc>
                <a:tc>
                  <a:txBody>
                    <a:bodyPr/>
                    <a:lstStyle/>
                    <a:p>
                      <a:r>
                        <a:rPr lang="en-US" sz="1400" dirty="0" smtClean="0">
                          <a:solidFill>
                            <a:schemeClr val="bg1"/>
                          </a:solidFill>
                        </a:rPr>
                        <a:t>C</a:t>
                      </a:r>
                      <a:endParaRPr lang="en-US" sz="1400" dirty="0">
                        <a:solidFill>
                          <a:schemeClr val="bg1"/>
                        </a:solidFill>
                      </a:endParaRPr>
                    </a:p>
                  </a:txBody>
                  <a:tcPr>
                    <a:solidFill>
                      <a:srgbClr val="00B0F0"/>
                    </a:solidFill>
                  </a:tcPr>
                </a:tc>
              </a:tr>
              <a:tr h="355362">
                <a:tc>
                  <a:txBody>
                    <a:bodyPr/>
                    <a:lstStyle/>
                    <a:p>
                      <a:r>
                        <a:rPr lang="en-US" sz="1400" dirty="0" smtClean="0">
                          <a:solidFill>
                            <a:schemeClr val="bg1"/>
                          </a:solidFill>
                        </a:rPr>
                        <a:t>2015</a:t>
                      </a:r>
                      <a:endParaRPr lang="en-US" sz="1400" dirty="0">
                        <a:solidFill>
                          <a:schemeClr val="bg1"/>
                        </a:solidFill>
                      </a:endParaRPr>
                    </a:p>
                  </a:txBody>
                  <a:tcPr/>
                </a:tc>
                <a:tc>
                  <a:txBody>
                    <a:bodyPr/>
                    <a:lstStyle/>
                    <a:p>
                      <a:r>
                        <a:rPr lang="en-US" sz="1400" dirty="0" smtClean="0">
                          <a:solidFill>
                            <a:schemeClr val="bg1"/>
                          </a:solidFill>
                        </a:rPr>
                        <a:t>JAN</a:t>
                      </a:r>
                      <a:endParaRPr lang="en-US" sz="1400" dirty="0">
                        <a:solidFill>
                          <a:schemeClr val="bg1"/>
                        </a:solidFill>
                      </a:endParaRPr>
                    </a:p>
                  </a:txBody>
                  <a:tcPr/>
                </a:tc>
                <a:tc>
                  <a:txBody>
                    <a:bodyPr/>
                    <a:lstStyle/>
                    <a:p>
                      <a:r>
                        <a:rPr lang="en-US" sz="1400" dirty="0" smtClean="0">
                          <a:solidFill>
                            <a:schemeClr val="bg1"/>
                          </a:solidFill>
                        </a:rPr>
                        <a:t>FEB</a:t>
                      </a:r>
                      <a:endParaRPr lang="en-US" sz="1400" dirty="0">
                        <a:solidFill>
                          <a:schemeClr val="bg1"/>
                        </a:solidFill>
                      </a:endParaRPr>
                    </a:p>
                  </a:txBody>
                  <a:tcPr/>
                </a:tc>
                <a:tc>
                  <a:txBody>
                    <a:bodyPr/>
                    <a:lstStyle/>
                    <a:p>
                      <a:r>
                        <a:rPr lang="en-US" sz="1400" dirty="0" smtClean="0">
                          <a:solidFill>
                            <a:schemeClr val="bg1"/>
                          </a:solidFill>
                        </a:rPr>
                        <a:t>MAR</a:t>
                      </a:r>
                      <a:endParaRPr lang="en-US" sz="1400" dirty="0">
                        <a:solidFill>
                          <a:schemeClr val="bg1"/>
                        </a:solidFill>
                      </a:endParaRPr>
                    </a:p>
                  </a:txBody>
                  <a:tcPr/>
                </a:tc>
                <a:tc>
                  <a:txBody>
                    <a:bodyPr/>
                    <a:lstStyle/>
                    <a:p>
                      <a:r>
                        <a:rPr lang="en-US" sz="1400" dirty="0" smtClean="0">
                          <a:solidFill>
                            <a:schemeClr val="bg1"/>
                          </a:solidFill>
                        </a:rPr>
                        <a:t>APR</a:t>
                      </a:r>
                      <a:endParaRPr lang="en-US" sz="1400" dirty="0">
                        <a:solidFill>
                          <a:schemeClr val="bg1"/>
                        </a:solidFill>
                      </a:endParaRPr>
                    </a:p>
                  </a:txBody>
                  <a:tcPr/>
                </a:tc>
                <a:tc>
                  <a:txBody>
                    <a:bodyPr/>
                    <a:lstStyle/>
                    <a:p>
                      <a:r>
                        <a:rPr lang="en-US" sz="1400" dirty="0" smtClean="0">
                          <a:solidFill>
                            <a:schemeClr val="bg1"/>
                          </a:solidFill>
                        </a:rPr>
                        <a:t>MAY</a:t>
                      </a:r>
                      <a:endParaRPr lang="en-US" sz="1400" dirty="0">
                        <a:solidFill>
                          <a:schemeClr val="bg1"/>
                        </a:solidFill>
                      </a:endParaRPr>
                    </a:p>
                  </a:txBody>
                  <a:tcPr/>
                </a:tc>
                <a:tc>
                  <a:txBody>
                    <a:bodyPr/>
                    <a:lstStyle/>
                    <a:p>
                      <a:r>
                        <a:rPr lang="en-US" sz="1400" dirty="0" smtClean="0">
                          <a:solidFill>
                            <a:schemeClr val="bg1"/>
                          </a:solidFill>
                        </a:rPr>
                        <a:t>JUN</a:t>
                      </a:r>
                      <a:endParaRPr lang="en-US" sz="1400" dirty="0">
                        <a:solidFill>
                          <a:schemeClr val="bg1"/>
                        </a:solidFill>
                      </a:endParaRPr>
                    </a:p>
                  </a:txBody>
                  <a:tcPr/>
                </a:tc>
                <a:tc>
                  <a:txBody>
                    <a:bodyPr/>
                    <a:lstStyle/>
                    <a:p>
                      <a:r>
                        <a:rPr lang="en-US" sz="1400" dirty="0" smtClean="0">
                          <a:solidFill>
                            <a:schemeClr val="bg1"/>
                          </a:solidFill>
                        </a:rPr>
                        <a:t>JUL</a:t>
                      </a:r>
                      <a:endParaRPr lang="en-US" sz="1400" dirty="0">
                        <a:solidFill>
                          <a:schemeClr val="bg1"/>
                        </a:solidFill>
                      </a:endParaRPr>
                    </a:p>
                  </a:txBody>
                  <a:tcPr/>
                </a:tc>
                <a:tc>
                  <a:txBody>
                    <a:bodyPr/>
                    <a:lstStyle/>
                    <a:p>
                      <a:r>
                        <a:rPr lang="en-US" sz="1400" dirty="0" smtClean="0">
                          <a:solidFill>
                            <a:schemeClr val="bg1"/>
                          </a:solidFill>
                        </a:rPr>
                        <a:t>AUG</a:t>
                      </a:r>
                      <a:endParaRPr lang="en-US" sz="1400" dirty="0">
                        <a:solidFill>
                          <a:schemeClr val="bg1"/>
                        </a:solidFill>
                      </a:endParaRPr>
                    </a:p>
                  </a:txBody>
                  <a:tcPr/>
                </a:tc>
                <a:tc>
                  <a:txBody>
                    <a:bodyPr/>
                    <a:lstStyle/>
                    <a:p>
                      <a:r>
                        <a:rPr lang="en-US" sz="1400" dirty="0" smtClean="0">
                          <a:solidFill>
                            <a:schemeClr val="bg1"/>
                          </a:solidFill>
                        </a:rPr>
                        <a:t>SEP</a:t>
                      </a:r>
                      <a:endParaRPr lang="en-US" sz="1400" dirty="0">
                        <a:solidFill>
                          <a:schemeClr val="bg1"/>
                        </a:solidFill>
                      </a:endParaRPr>
                    </a:p>
                  </a:txBody>
                  <a:tcPr/>
                </a:tc>
                <a:tc>
                  <a:txBody>
                    <a:bodyPr/>
                    <a:lstStyle/>
                    <a:p>
                      <a:r>
                        <a:rPr lang="en-US" sz="1400" dirty="0" smtClean="0">
                          <a:solidFill>
                            <a:schemeClr val="bg1"/>
                          </a:solidFill>
                        </a:rPr>
                        <a:t>OCT</a:t>
                      </a:r>
                      <a:endParaRPr lang="en-US" sz="1400" dirty="0">
                        <a:solidFill>
                          <a:schemeClr val="bg1"/>
                        </a:solidFill>
                      </a:endParaRPr>
                    </a:p>
                  </a:txBody>
                  <a:tcPr/>
                </a:tc>
                <a:tc>
                  <a:txBody>
                    <a:bodyPr/>
                    <a:lstStyle/>
                    <a:p>
                      <a:r>
                        <a:rPr lang="en-US" sz="1400" dirty="0" smtClean="0">
                          <a:solidFill>
                            <a:schemeClr val="bg1"/>
                          </a:solidFill>
                        </a:rPr>
                        <a:t>NOV</a:t>
                      </a:r>
                      <a:endParaRPr lang="en-US" sz="1400" dirty="0">
                        <a:solidFill>
                          <a:schemeClr val="bg1"/>
                        </a:solidFill>
                      </a:endParaRPr>
                    </a:p>
                  </a:txBody>
                  <a:tcPr/>
                </a:tc>
                <a:tc>
                  <a:txBody>
                    <a:bodyPr/>
                    <a:lstStyle/>
                    <a:p>
                      <a:r>
                        <a:rPr lang="en-US" sz="1400" dirty="0" smtClean="0">
                          <a:solidFill>
                            <a:schemeClr val="bg1"/>
                          </a:solidFill>
                        </a:rPr>
                        <a:t>DEC</a:t>
                      </a:r>
                      <a:endParaRPr lang="en-US" sz="1400" dirty="0">
                        <a:solidFill>
                          <a:schemeClr val="bg1"/>
                        </a:solidFill>
                      </a:endParaRPr>
                    </a:p>
                  </a:txBody>
                  <a:tcPr/>
                </a:tc>
              </a:tr>
              <a:tr h="355362">
                <a:tc>
                  <a:txBody>
                    <a:bodyPr/>
                    <a:lstStyle/>
                    <a:p>
                      <a:endParaRPr lang="en-US" dirty="0">
                        <a:solidFill>
                          <a:schemeClr val="bg1"/>
                        </a:solidFill>
                      </a:endParaRPr>
                    </a:p>
                  </a:txBody>
                  <a:tcPr/>
                </a:tc>
                <a:tc>
                  <a:txBody>
                    <a:bodyPr/>
                    <a:lstStyle/>
                    <a:p>
                      <a:r>
                        <a:rPr lang="en-US" dirty="0" smtClean="0">
                          <a:solidFill>
                            <a:schemeClr val="bg1"/>
                          </a:solidFill>
                        </a:rPr>
                        <a:t>G</a:t>
                      </a:r>
                      <a:endParaRPr lang="en-US" dirty="0">
                        <a:solidFill>
                          <a:schemeClr val="bg1"/>
                        </a:solidFill>
                      </a:endParaRPr>
                    </a:p>
                  </a:txBody>
                  <a:tcPr>
                    <a:solidFill>
                      <a:srgbClr val="00B0F0"/>
                    </a:solidFill>
                  </a:tcPr>
                </a:tc>
                <a:tc>
                  <a:txBody>
                    <a:bodyPr/>
                    <a:lstStyle/>
                    <a:p>
                      <a:r>
                        <a:rPr lang="en-US" dirty="0" smtClean="0">
                          <a:solidFill>
                            <a:schemeClr val="bg1"/>
                          </a:solidFill>
                        </a:rPr>
                        <a:t>G</a:t>
                      </a:r>
                      <a:endParaRPr lang="en-US" dirty="0">
                        <a:solidFill>
                          <a:schemeClr val="bg1"/>
                        </a:solidFill>
                      </a:endParaRPr>
                    </a:p>
                  </a:txBody>
                  <a:tcPr>
                    <a:solidFill>
                      <a:srgbClr val="00B0F0"/>
                    </a:solid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p:sp>
        <p:nvSpPr>
          <p:cNvPr id="7" name="TextBox 6"/>
          <p:cNvSpPr txBox="1"/>
          <p:nvPr/>
        </p:nvSpPr>
        <p:spPr>
          <a:xfrm>
            <a:off x="443204" y="5410200"/>
            <a:ext cx="5798382" cy="954107"/>
          </a:xfrm>
          <a:prstGeom prst="rect">
            <a:avLst/>
          </a:prstGeom>
          <a:noFill/>
        </p:spPr>
        <p:txBody>
          <a:bodyPr wrap="none" rtlCol="0">
            <a:spAutoFit/>
          </a:bodyPr>
          <a:lstStyle/>
          <a:p>
            <a:pPr>
              <a:buNone/>
            </a:pPr>
            <a:r>
              <a:rPr lang="en-US" b="0" i="1" dirty="0" smtClean="0"/>
              <a:t>Joe receives his full SSDI benefit</a:t>
            </a:r>
          </a:p>
          <a:p>
            <a:pPr>
              <a:buNone/>
            </a:pPr>
            <a:r>
              <a:rPr lang="en-US" b="0" i="1" dirty="0" smtClean="0"/>
              <a:t>From 03/14 – 02/15 </a:t>
            </a:r>
            <a:r>
              <a:rPr lang="en-US" i="1" dirty="0" smtClean="0"/>
              <a:t>while working</a:t>
            </a:r>
            <a:endParaRPr lang="en-US" i="1" dirty="0"/>
          </a:p>
        </p:txBody>
      </p:sp>
    </p:spTree>
    <p:extLst>
      <p:ext uri="{BB962C8B-B14F-4D97-AF65-F5344CB8AC3E}">
        <p14:creationId xmlns:p14="http://schemas.microsoft.com/office/powerpoint/2010/main" val="1478766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04800"/>
            <a:ext cx="8686800" cy="1600200"/>
          </a:xfrm>
          <a:noFill/>
        </p:spPr>
        <p:txBody>
          <a:bodyPr lIns="92075" tIns="46038" rIns="92075" bIns="46038"/>
          <a:lstStyle/>
          <a:p>
            <a:pPr eaLnBrk="1" hangingPunct="1"/>
            <a:r>
              <a:rPr lang="en-US" sz="4000" dirty="0"/>
              <a:t>How SSA evaluates an employee’s work and earnings and decides if they are at the SGA-level</a:t>
            </a:r>
            <a:endParaRPr lang="en-US" sz="4000" dirty="0" smtClean="0"/>
          </a:p>
        </p:txBody>
      </p:sp>
      <p:sp>
        <p:nvSpPr>
          <p:cNvPr id="31747" name="Rectangle 3"/>
          <p:cNvSpPr>
            <a:spLocks noGrp="1" noChangeArrowheads="1"/>
          </p:cNvSpPr>
          <p:nvPr>
            <p:ph idx="1"/>
          </p:nvPr>
        </p:nvSpPr>
        <p:spPr>
          <a:xfrm>
            <a:off x="381000" y="2133600"/>
            <a:ext cx="8153400" cy="4278313"/>
          </a:xfrm>
          <a:noFill/>
        </p:spPr>
        <p:txBody>
          <a:bodyPr lIns="92075" tIns="46038" rIns="92075" bIns="46038"/>
          <a:lstStyle/>
          <a:p>
            <a:pPr eaLnBrk="1" hangingPunct="1">
              <a:buFont typeface="Arial" panose="020B0604020202020204" pitchFamily="34" charset="0"/>
              <a:buChar char="•"/>
            </a:pPr>
            <a:endParaRPr lang="en-US" sz="2800" dirty="0" smtClean="0"/>
          </a:p>
          <a:p>
            <a:pPr marL="0" indent="0" eaLnBrk="1" hangingPunct="1">
              <a:buNone/>
            </a:pPr>
            <a:r>
              <a:rPr lang="en-US" sz="2800" dirty="0" smtClean="0"/>
              <a:t>Start with </a:t>
            </a:r>
            <a:r>
              <a:rPr lang="en-US" sz="2800" b="1" i="1" dirty="0" smtClean="0"/>
              <a:t>Gross</a:t>
            </a:r>
            <a:r>
              <a:rPr lang="en-US" sz="2800" dirty="0" smtClean="0"/>
              <a:t> Earnings</a:t>
            </a:r>
          </a:p>
          <a:p>
            <a:pPr eaLnBrk="1" hangingPunct="1">
              <a:buFont typeface="Arial" panose="020B0604020202020204" pitchFamily="34" charset="0"/>
              <a:buChar char="•"/>
            </a:pPr>
            <a:r>
              <a:rPr lang="en-US" sz="2800" dirty="0" smtClean="0"/>
              <a:t>Deduct</a:t>
            </a:r>
          </a:p>
          <a:p>
            <a:pPr lvl="1" eaLnBrk="1" hangingPunct="1">
              <a:buFont typeface="Arial" panose="020B0604020202020204" pitchFamily="34" charset="0"/>
              <a:buChar char="•"/>
            </a:pPr>
            <a:r>
              <a:rPr lang="en-US" dirty="0" smtClean="0"/>
              <a:t>Impairment-Related Work Expenses (IRWE)</a:t>
            </a:r>
            <a:endParaRPr lang="en-US" sz="2400" dirty="0" smtClean="0"/>
          </a:p>
          <a:p>
            <a:pPr marL="457200" lvl="1" indent="0" eaLnBrk="1" hangingPunct="1">
              <a:buNone/>
            </a:pPr>
            <a:r>
              <a:rPr lang="en-US" sz="2000" dirty="0" smtClean="0"/>
              <a:t>(Medications/Transportation/</a:t>
            </a:r>
            <a:r>
              <a:rPr lang="en-US" sz="2000" dirty="0" err="1" smtClean="0"/>
              <a:t>etc</a:t>
            </a:r>
            <a:r>
              <a:rPr lang="en-US" sz="2000" dirty="0" smtClean="0"/>
              <a:t> : related to the Disability, necessary for work, paid for out of beneficiary’s pocket)</a:t>
            </a:r>
          </a:p>
          <a:p>
            <a:pPr lvl="1" eaLnBrk="1" hangingPunct="1">
              <a:buFont typeface="Arial" panose="020B0604020202020204" pitchFamily="34" charset="0"/>
              <a:buChar char="•"/>
            </a:pPr>
            <a:r>
              <a:rPr lang="en-US" dirty="0" smtClean="0"/>
              <a:t>Subsidy and Special Conditions</a:t>
            </a:r>
          </a:p>
          <a:p>
            <a:pPr marL="457200" lvl="1" indent="0" eaLnBrk="1" hangingPunct="1">
              <a:buNone/>
            </a:pPr>
            <a:r>
              <a:rPr lang="en-US" sz="2000" dirty="0" smtClean="0"/>
              <a:t>(Consider the value of the work)</a:t>
            </a:r>
          </a:p>
        </p:txBody>
      </p:sp>
    </p:spTree>
    <p:extLst>
      <p:ext uri="{BB962C8B-B14F-4D97-AF65-F5344CB8AC3E}">
        <p14:creationId xmlns:p14="http://schemas.microsoft.com/office/powerpoint/2010/main" val="1001020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lIns="92075" tIns="46038" rIns="92075" bIns="46038"/>
          <a:lstStyle/>
          <a:p>
            <a:pPr eaLnBrk="1" hangingPunct="1"/>
            <a:r>
              <a:rPr lang="en-US" sz="4000" dirty="0" smtClean="0"/>
              <a:t>Extended Period of Eligibility (EPE)</a:t>
            </a:r>
          </a:p>
        </p:txBody>
      </p:sp>
      <p:sp>
        <p:nvSpPr>
          <p:cNvPr id="36867" name="Rectangle 3"/>
          <p:cNvSpPr>
            <a:spLocks noGrp="1" noChangeArrowheads="1"/>
          </p:cNvSpPr>
          <p:nvPr>
            <p:ph type="body" sz="half" idx="1"/>
          </p:nvPr>
        </p:nvSpPr>
        <p:spPr>
          <a:xfrm>
            <a:off x="685800" y="2514601"/>
            <a:ext cx="7696200" cy="3124200"/>
          </a:xfrm>
          <a:noFill/>
        </p:spPr>
        <p:txBody>
          <a:bodyPr lIns="92075" tIns="46038" rIns="92075" bIns="46038"/>
          <a:lstStyle/>
          <a:p>
            <a:pPr lvl="1" eaLnBrk="1" hangingPunct="1">
              <a:lnSpc>
                <a:spcPct val="90000"/>
              </a:lnSpc>
              <a:buFont typeface="Arial" panose="020B0604020202020204" pitchFamily="34" charset="0"/>
              <a:buChar char="•"/>
            </a:pPr>
            <a:r>
              <a:rPr lang="en-US" sz="3200" dirty="0" smtClean="0">
                <a:cs typeface="Times New Roman" pitchFamily="18" charset="0"/>
              </a:rPr>
              <a:t>Consecutive </a:t>
            </a:r>
            <a:r>
              <a:rPr lang="en-US" sz="3200" dirty="0">
                <a:cs typeface="Times New Roman" pitchFamily="18" charset="0"/>
              </a:rPr>
              <a:t>36 months following the end of the TWP</a:t>
            </a:r>
          </a:p>
          <a:p>
            <a:pPr lvl="1" eaLnBrk="1" hangingPunct="1">
              <a:lnSpc>
                <a:spcPct val="90000"/>
              </a:lnSpc>
              <a:buFont typeface="Arial" panose="020B0604020202020204" pitchFamily="34" charset="0"/>
              <a:buChar char="•"/>
            </a:pPr>
            <a:r>
              <a:rPr lang="en-US" sz="3200" dirty="0">
                <a:cs typeface="Times New Roman" pitchFamily="18" charset="0"/>
              </a:rPr>
              <a:t>Benefits paid for months where earnings are &lt; </a:t>
            </a:r>
            <a:r>
              <a:rPr lang="en-US" sz="3200" dirty="0" smtClean="0">
                <a:cs typeface="Times New Roman" pitchFamily="18" charset="0"/>
              </a:rPr>
              <a:t>SGA ($1180)</a:t>
            </a:r>
            <a:endParaRPr lang="en-US" sz="3200" dirty="0">
              <a:cs typeface="Times New Roman" pitchFamily="18" charset="0"/>
            </a:endParaRPr>
          </a:p>
          <a:p>
            <a:pPr lvl="1" eaLnBrk="1" hangingPunct="1">
              <a:lnSpc>
                <a:spcPct val="90000"/>
              </a:lnSpc>
              <a:buFont typeface="Arial" panose="020B0604020202020204" pitchFamily="34" charset="0"/>
              <a:buChar char="•"/>
            </a:pPr>
            <a:r>
              <a:rPr lang="en-US" sz="3200" dirty="0">
                <a:cs typeface="Times New Roman" pitchFamily="18" charset="0"/>
              </a:rPr>
              <a:t>Benefits suspended for months where earnings are &gt; </a:t>
            </a:r>
            <a:r>
              <a:rPr lang="en-US" sz="3200" dirty="0" smtClean="0">
                <a:cs typeface="Times New Roman" pitchFamily="18" charset="0"/>
              </a:rPr>
              <a:t>SGA ($1180)</a:t>
            </a:r>
            <a:endParaRPr lang="en-US" sz="3200" dirty="0">
              <a:cs typeface="Times New Roman" pitchFamily="18" charset="0"/>
            </a:endParaRPr>
          </a:p>
          <a:p>
            <a:pPr eaLnBrk="1" hangingPunct="1"/>
            <a:endParaRPr lang="en-US" b="1" dirty="0" smtClean="0"/>
          </a:p>
          <a:p>
            <a:pPr eaLnBrk="1" hangingPunct="1"/>
            <a:endParaRPr lang="en-US" b="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68590">
            <a:off x="262796" y="1318420"/>
            <a:ext cx="1295400" cy="1295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91208">
            <a:off x="7660200" y="5367638"/>
            <a:ext cx="1175525" cy="1175525"/>
          </a:xfrm>
          <a:prstGeom prst="rect">
            <a:avLst/>
          </a:prstGeom>
        </p:spPr>
      </p:pic>
    </p:spTree>
    <p:extLst>
      <p:ext uri="{BB962C8B-B14F-4D97-AF65-F5344CB8AC3E}">
        <p14:creationId xmlns:p14="http://schemas.microsoft.com/office/powerpoint/2010/main" val="3931475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75"/>
          </a:xfrm>
        </p:spPr>
        <p:txBody>
          <a:bodyPr/>
          <a:lstStyle/>
          <a:p>
            <a:r>
              <a:rPr lang="en-US" dirty="0" smtClean="0"/>
              <a:t>EPE Example - Joe</a:t>
            </a:r>
            <a:endParaRPr lang="en-US" dirty="0"/>
          </a:p>
        </p:txBody>
      </p:sp>
      <p:sp>
        <p:nvSpPr>
          <p:cNvPr id="5" name="Content Placeholder 4"/>
          <p:cNvSpPr>
            <a:spLocks noGrp="1"/>
          </p:cNvSpPr>
          <p:nvPr>
            <p:ph idx="1"/>
          </p:nvPr>
        </p:nvSpPr>
        <p:spPr>
          <a:xfrm>
            <a:off x="457200" y="4242626"/>
            <a:ext cx="5283459" cy="2539174"/>
          </a:xfrm>
        </p:spPr>
        <p:txBody>
          <a:bodyPr/>
          <a:lstStyle/>
          <a:p>
            <a:pPr marL="0" indent="0" algn="ctr">
              <a:buNone/>
            </a:pPr>
            <a:r>
              <a:rPr lang="en-US" sz="2400" dirty="0" smtClean="0"/>
              <a:t>Joe’s EPE: </a:t>
            </a:r>
            <a:r>
              <a:rPr lang="en-US" sz="2400" dirty="0" smtClean="0">
                <a:solidFill>
                  <a:srgbClr val="FFC000"/>
                </a:solidFill>
              </a:rPr>
              <a:t>12/01/2014</a:t>
            </a:r>
            <a:r>
              <a:rPr lang="en-US" sz="2400" dirty="0" smtClean="0"/>
              <a:t> </a:t>
            </a:r>
            <a:r>
              <a:rPr lang="en-US" sz="2400" dirty="0" smtClean="0">
                <a:solidFill>
                  <a:srgbClr val="FFC000"/>
                </a:solidFill>
              </a:rPr>
              <a:t>- 11/30/2017 </a:t>
            </a:r>
            <a:endParaRPr lang="en-US" sz="2400" dirty="0" smtClean="0"/>
          </a:p>
          <a:p>
            <a:pPr marL="0" indent="0" algn="ctr">
              <a:buNone/>
            </a:pPr>
            <a:r>
              <a:rPr lang="en-US" sz="2800" i="1" dirty="0" smtClean="0"/>
              <a:t>We can resume Joe’s benefits if his earnings fall below SGA during </a:t>
            </a:r>
          </a:p>
          <a:p>
            <a:pPr marL="0" indent="0" algn="ctr">
              <a:buNone/>
            </a:pPr>
            <a:r>
              <a:rPr lang="en-US" sz="2800" i="1" dirty="0" smtClean="0">
                <a:solidFill>
                  <a:srgbClr val="FFC000"/>
                </a:solidFill>
              </a:rPr>
              <a:t>this period</a:t>
            </a:r>
            <a:endParaRPr lang="en-US" sz="2800" i="1" dirty="0">
              <a:solidFill>
                <a:srgbClr val="FFC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57" y="4876800"/>
            <a:ext cx="2667368" cy="17602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18782231"/>
              </p:ext>
            </p:extLst>
          </p:nvPr>
        </p:nvGraphicFramePr>
        <p:xfrm>
          <a:off x="435864" y="1088613"/>
          <a:ext cx="8327136" cy="3556000"/>
        </p:xfrm>
        <a:graphic>
          <a:graphicData uri="http://schemas.openxmlformats.org/drawingml/2006/table">
            <a:tbl>
              <a:tblPr firstRow="1" bandRow="1">
                <a:tableStyleId>{0505E3EF-67EA-436B-97B2-0124C06EBD24}</a:tableStyleId>
              </a:tblPr>
              <a:tblGrid>
                <a:gridCol w="723898"/>
                <a:gridCol w="609600"/>
                <a:gridCol w="609600"/>
                <a:gridCol w="647702"/>
                <a:gridCol w="609600"/>
                <a:gridCol w="609600"/>
                <a:gridCol w="609600"/>
                <a:gridCol w="571498"/>
                <a:gridCol w="647702"/>
                <a:gridCol w="609600"/>
                <a:gridCol w="685800"/>
                <a:gridCol w="630936"/>
                <a:gridCol w="762000"/>
              </a:tblGrid>
              <a:tr h="370840">
                <a:tc>
                  <a:txBody>
                    <a:bodyPr/>
                    <a:lstStyle/>
                    <a:p>
                      <a:r>
                        <a:rPr lang="en-US" b="0" dirty="0" smtClean="0">
                          <a:solidFill>
                            <a:schemeClr val="bg1"/>
                          </a:solidFill>
                        </a:rPr>
                        <a:t>2014</a:t>
                      </a:r>
                      <a:endParaRPr lang="en-US" b="0" dirty="0">
                        <a:solidFill>
                          <a:schemeClr val="bg1"/>
                        </a:solidFill>
                      </a:endParaRPr>
                    </a:p>
                  </a:txBody>
                  <a:tcPr/>
                </a:tc>
                <a:tc>
                  <a:txBody>
                    <a:bodyPr/>
                    <a:lstStyle/>
                    <a:p>
                      <a:r>
                        <a:rPr lang="en-US" sz="1600" b="0" dirty="0" smtClean="0">
                          <a:solidFill>
                            <a:schemeClr val="bg1"/>
                          </a:solidFill>
                        </a:rPr>
                        <a:t>JAN</a:t>
                      </a:r>
                      <a:endParaRPr lang="en-US" sz="1600" b="0" dirty="0">
                        <a:solidFill>
                          <a:schemeClr val="bg1"/>
                        </a:solidFill>
                      </a:endParaRPr>
                    </a:p>
                  </a:txBody>
                  <a:tcPr/>
                </a:tc>
                <a:tc>
                  <a:txBody>
                    <a:bodyPr/>
                    <a:lstStyle/>
                    <a:p>
                      <a:r>
                        <a:rPr lang="en-US" sz="1600" b="0" dirty="0" smtClean="0">
                          <a:solidFill>
                            <a:schemeClr val="bg1"/>
                          </a:solidFill>
                        </a:rPr>
                        <a:t>FEB</a:t>
                      </a:r>
                      <a:endParaRPr lang="en-US" sz="1600" b="0" dirty="0">
                        <a:solidFill>
                          <a:schemeClr val="bg1"/>
                        </a:solidFill>
                      </a:endParaRPr>
                    </a:p>
                  </a:txBody>
                  <a:tcPr/>
                </a:tc>
                <a:tc>
                  <a:txBody>
                    <a:bodyPr/>
                    <a:lstStyle/>
                    <a:p>
                      <a:r>
                        <a:rPr lang="en-US" sz="1600" b="0" dirty="0" smtClean="0">
                          <a:solidFill>
                            <a:schemeClr val="bg1"/>
                          </a:solidFill>
                        </a:rPr>
                        <a:t>MAR</a:t>
                      </a:r>
                      <a:endParaRPr lang="en-US" sz="1600" b="0" dirty="0">
                        <a:solidFill>
                          <a:schemeClr val="bg1"/>
                        </a:solidFill>
                      </a:endParaRPr>
                    </a:p>
                  </a:txBody>
                  <a:tcPr/>
                </a:tc>
                <a:tc>
                  <a:txBody>
                    <a:bodyPr/>
                    <a:lstStyle/>
                    <a:p>
                      <a:r>
                        <a:rPr lang="en-US" sz="1600" b="0" dirty="0" smtClean="0">
                          <a:solidFill>
                            <a:schemeClr val="bg1"/>
                          </a:solidFill>
                        </a:rPr>
                        <a:t>APR</a:t>
                      </a:r>
                      <a:endParaRPr lang="en-US" sz="1600" b="0" dirty="0">
                        <a:solidFill>
                          <a:schemeClr val="bg1"/>
                        </a:solidFill>
                      </a:endParaRPr>
                    </a:p>
                  </a:txBody>
                  <a:tcPr/>
                </a:tc>
                <a:tc>
                  <a:txBody>
                    <a:bodyPr/>
                    <a:lstStyle/>
                    <a:p>
                      <a:r>
                        <a:rPr lang="en-US" sz="1600" b="0" dirty="0" smtClean="0">
                          <a:solidFill>
                            <a:schemeClr val="bg1"/>
                          </a:solidFill>
                        </a:rPr>
                        <a:t>MAY</a:t>
                      </a:r>
                      <a:endParaRPr lang="en-US" sz="1600" b="0" dirty="0">
                        <a:solidFill>
                          <a:schemeClr val="bg1"/>
                        </a:solidFill>
                      </a:endParaRPr>
                    </a:p>
                  </a:txBody>
                  <a:tcPr/>
                </a:tc>
                <a:tc>
                  <a:txBody>
                    <a:bodyPr/>
                    <a:lstStyle/>
                    <a:p>
                      <a:r>
                        <a:rPr lang="en-US" sz="1600" b="0" dirty="0" smtClean="0">
                          <a:solidFill>
                            <a:schemeClr val="bg1"/>
                          </a:solidFill>
                        </a:rPr>
                        <a:t>JUN</a:t>
                      </a:r>
                      <a:endParaRPr lang="en-US" sz="1600" b="0" dirty="0">
                        <a:solidFill>
                          <a:schemeClr val="bg1"/>
                        </a:solidFill>
                      </a:endParaRPr>
                    </a:p>
                  </a:txBody>
                  <a:tcPr/>
                </a:tc>
                <a:tc>
                  <a:txBody>
                    <a:bodyPr/>
                    <a:lstStyle/>
                    <a:p>
                      <a:r>
                        <a:rPr lang="en-US" sz="1600" b="0" dirty="0" smtClean="0">
                          <a:solidFill>
                            <a:schemeClr val="bg1"/>
                          </a:solidFill>
                        </a:rPr>
                        <a:t>JUL</a:t>
                      </a:r>
                      <a:endParaRPr lang="en-US" sz="1600" b="0" dirty="0">
                        <a:solidFill>
                          <a:schemeClr val="bg1"/>
                        </a:solidFill>
                      </a:endParaRPr>
                    </a:p>
                  </a:txBody>
                  <a:tcPr/>
                </a:tc>
                <a:tc>
                  <a:txBody>
                    <a:bodyPr/>
                    <a:lstStyle/>
                    <a:p>
                      <a:r>
                        <a:rPr lang="en-US" sz="1600" b="0" dirty="0" smtClean="0">
                          <a:solidFill>
                            <a:schemeClr val="bg1"/>
                          </a:solidFill>
                        </a:rPr>
                        <a:t>AUG</a:t>
                      </a:r>
                      <a:endParaRPr lang="en-US" sz="1600" b="0" dirty="0">
                        <a:solidFill>
                          <a:schemeClr val="bg1"/>
                        </a:solidFill>
                      </a:endParaRPr>
                    </a:p>
                  </a:txBody>
                  <a:tcPr/>
                </a:tc>
                <a:tc>
                  <a:txBody>
                    <a:bodyPr/>
                    <a:lstStyle/>
                    <a:p>
                      <a:r>
                        <a:rPr lang="en-US" sz="1600" b="0" dirty="0" smtClean="0">
                          <a:solidFill>
                            <a:schemeClr val="bg1"/>
                          </a:solidFill>
                        </a:rPr>
                        <a:t>SEP</a:t>
                      </a:r>
                      <a:endParaRPr lang="en-US" sz="1600" b="0" dirty="0">
                        <a:solidFill>
                          <a:schemeClr val="bg1"/>
                        </a:solidFill>
                      </a:endParaRPr>
                    </a:p>
                  </a:txBody>
                  <a:tcPr/>
                </a:tc>
                <a:tc>
                  <a:txBody>
                    <a:bodyPr/>
                    <a:lstStyle/>
                    <a:p>
                      <a:r>
                        <a:rPr lang="en-US" sz="1600" b="0" dirty="0" smtClean="0">
                          <a:solidFill>
                            <a:schemeClr val="bg1"/>
                          </a:solidFill>
                        </a:rPr>
                        <a:t>OCT</a:t>
                      </a:r>
                      <a:endParaRPr lang="en-US" sz="1600" b="0" dirty="0">
                        <a:solidFill>
                          <a:schemeClr val="bg1"/>
                        </a:solidFill>
                      </a:endParaRPr>
                    </a:p>
                  </a:txBody>
                  <a:tcPr/>
                </a:tc>
                <a:tc>
                  <a:txBody>
                    <a:bodyPr/>
                    <a:lstStyle/>
                    <a:p>
                      <a:r>
                        <a:rPr lang="en-US" sz="1600" b="0" dirty="0" smtClean="0">
                          <a:solidFill>
                            <a:schemeClr val="bg1"/>
                          </a:solidFill>
                        </a:rPr>
                        <a:t>NOV</a:t>
                      </a:r>
                      <a:endParaRPr lang="en-US" sz="1600" b="0" dirty="0">
                        <a:solidFill>
                          <a:schemeClr val="bg1"/>
                        </a:solidFill>
                      </a:endParaRPr>
                    </a:p>
                  </a:txBody>
                  <a:tcPr/>
                </a:tc>
                <a:tc>
                  <a:txBody>
                    <a:bodyPr/>
                    <a:lstStyle/>
                    <a:p>
                      <a:r>
                        <a:rPr lang="en-US" sz="1600" b="0" dirty="0" smtClean="0">
                          <a:solidFill>
                            <a:schemeClr val="bg1"/>
                          </a:solidFill>
                        </a:rPr>
                        <a:t>DEC</a:t>
                      </a:r>
                      <a:endParaRPr lang="en-US" sz="1600" b="0" dirty="0">
                        <a:solidFill>
                          <a:schemeClr val="bg1"/>
                        </a:solidFill>
                      </a:endParaRPr>
                    </a:p>
                  </a:txBody>
                  <a:tcPr/>
                </a:tc>
              </a:tr>
              <a:tr h="314960">
                <a:tc>
                  <a:txBody>
                    <a:bodyPr/>
                    <a:lstStyle/>
                    <a:p>
                      <a:endParaRPr lang="en-US" sz="1400" b="0" dirty="0">
                        <a:solidFill>
                          <a:schemeClr val="bg1"/>
                        </a:solidFill>
                      </a:endParaRPr>
                    </a:p>
                  </a:txBody>
                  <a:tcPr/>
                </a:tc>
                <a:tc>
                  <a:txBody>
                    <a:bodyPr/>
                    <a:lstStyle/>
                    <a:p>
                      <a:endParaRPr lang="en-US" sz="1400" b="0" dirty="0">
                        <a:solidFill>
                          <a:schemeClr val="bg1"/>
                        </a:solidFill>
                      </a:endParaRPr>
                    </a:p>
                  </a:txBody>
                  <a:tcPr/>
                </a:tc>
                <a:tc>
                  <a:txBody>
                    <a:bodyPr/>
                    <a:lstStyle/>
                    <a:p>
                      <a:endParaRPr lang="en-US" sz="1400" b="0" dirty="0">
                        <a:solidFill>
                          <a:schemeClr val="bg1"/>
                        </a:solidFill>
                      </a:endParaRPr>
                    </a:p>
                  </a:txBody>
                  <a:tcPr/>
                </a:tc>
                <a:tc>
                  <a:txBody>
                    <a:bodyPr/>
                    <a:lstStyle/>
                    <a:p>
                      <a:r>
                        <a:rPr lang="en-US" sz="1400" b="0" dirty="0" smtClean="0">
                          <a:solidFill>
                            <a:schemeClr val="bg1"/>
                          </a:solidFill>
                        </a:rPr>
                        <a:t>TWP 1</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TWP 2</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TWP 3</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TWP 4</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TWP 5</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TWP 6</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TWP 7</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TWP 8</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TWP 9</a:t>
                      </a:r>
                      <a:endParaRPr lang="en-US" sz="1400" b="0" dirty="0">
                        <a:solidFill>
                          <a:schemeClr val="bg1"/>
                        </a:solidFill>
                      </a:endParaRPr>
                    </a:p>
                  </a:txBody>
                  <a:tcPr>
                    <a:solidFill>
                      <a:schemeClr val="accent6">
                        <a:lumMod val="40000"/>
                        <a:lumOff val="60000"/>
                      </a:schemeClr>
                    </a:solidFill>
                  </a:tcPr>
                </a:tc>
                <a:tc>
                  <a:txBody>
                    <a:bodyPr/>
                    <a:lstStyle/>
                    <a:p>
                      <a:r>
                        <a:rPr lang="en-US" sz="1400" b="0" dirty="0" smtClean="0">
                          <a:solidFill>
                            <a:schemeClr val="bg1"/>
                          </a:solidFill>
                        </a:rPr>
                        <a:t>EPE</a:t>
                      </a:r>
                    </a:p>
                    <a:p>
                      <a:r>
                        <a:rPr lang="en-US" sz="1400" b="0" dirty="0" smtClean="0">
                          <a:solidFill>
                            <a:schemeClr val="bg1"/>
                          </a:solidFill>
                        </a:rPr>
                        <a:t>C</a:t>
                      </a:r>
                      <a:endParaRPr lang="en-US" sz="1400" b="0" dirty="0">
                        <a:solidFill>
                          <a:schemeClr val="bg1"/>
                        </a:solidFill>
                      </a:endParaRPr>
                    </a:p>
                  </a:txBody>
                  <a:tcPr>
                    <a:solidFill>
                      <a:srgbClr val="00B0F0"/>
                    </a:solidFill>
                  </a:tcPr>
                </a:tc>
              </a:tr>
              <a:tr h="370840">
                <a:tc>
                  <a:txBody>
                    <a:bodyPr/>
                    <a:lstStyle/>
                    <a:p>
                      <a:r>
                        <a:rPr lang="en-US" dirty="0" smtClean="0">
                          <a:solidFill>
                            <a:schemeClr val="bg1"/>
                          </a:solidFill>
                        </a:rPr>
                        <a:t>2015</a:t>
                      </a:r>
                      <a:endParaRPr lang="en-US" dirty="0">
                        <a:solidFill>
                          <a:schemeClr val="bg1"/>
                        </a:solidFill>
                      </a:endParaRPr>
                    </a:p>
                  </a:txBody>
                  <a:tcPr/>
                </a:tc>
                <a:tc>
                  <a:txBody>
                    <a:bodyPr/>
                    <a:lstStyle/>
                    <a:p>
                      <a:r>
                        <a:rPr lang="en-US" sz="1600" dirty="0" smtClean="0">
                          <a:solidFill>
                            <a:schemeClr val="bg1"/>
                          </a:solidFill>
                        </a:rPr>
                        <a:t>JAN</a:t>
                      </a:r>
                      <a:endParaRPr lang="en-US" sz="1600" dirty="0">
                        <a:solidFill>
                          <a:schemeClr val="bg1"/>
                        </a:solidFill>
                      </a:endParaRPr>
                    </a:p>
                  </a:txBody>
                  <a:tcPr/>
                </a:tc>
                <a:tc>
                  <a:txBody>
                    <a:bodyPr/>
                    <a:lstStyle/>
                    <a:p>
                      <a:r>
                        <a:rPr lang="en-US" sz="1600" dirty="0" smtClean="0">
                          <a:solidFill>
                            <a:schemeClr val="bg1"/>
                          </a:solidFill>
                        </a:rPr>
                        <a:t>FEB</a:t>
                      </a:r>
                      <a:endParaRPr lang="en-US" sz="1600" dirty="0">
                        <a:solidFill>
                          <a:schemeClr val="bg1"/>
                        </a:solidFill>
                      </a:endParaRPr>
                    </a:p>
                  </a:txBody>
                  <a:tcPr/>
                </a:tc>
                <a:tc>
                  <a:txBody>
                    <a:bodyPr/>
                    <a:lstStyle/>
                    <a:p>
                      <a:r>
                        <a:rPr lang="en-US" sz="1600" dirty="0" smtClean="0">
                          <a:solidFill>
                            <a:schemeClr val="bg1"/>
                          </a:solidFill>
                        </a:rPr>
                        <a:t>MAR</a:t>
                      </a:r>
                      <a:endParaRPr lang="en-US" sz="1600" dirty="0">
                        <a:solidFill>
                          <a:schemeClr val="bg1"/>
                        </a:solidFill>
                      </a:endParaRPr>
                    </a:p>
                  </a:txBody>
                  <a:tcPr/>
                </a:tc>
                <a:tc>
                  <a:txBody>
                    <a:bodyPr/>
                    <a:lstStyle/>
                    <a:p>
                      <a:r>
                        <a:rPr lang="en-US" sz="1600" dirty="0" smtClean="0">
                          <a:solidFill>
                            <a:schemeClr val="bg1"/>
                          </a:solidFill>
                        </a:rPr>
                        <a:t>APR</a:t>
                      </a:r>
                      <a:endParaRPr lang="en-US" sz="1600" dirty="0">
                        <a:solidFill>
                          <a:schemeClr val="bg1"/>
                        </a:solidFill>
                      </a:endParaRPr>
                    </a:p>
                  </a:txBody>
                  <a:tcPr/>
                </a:tc>
                <a:tc>
                  <a:txBody>
                    <a:bodyPr/>
                    <a:lstStyle/>
                    <a:p>
                      <a:r>
                        <a:rPr lang="en-US" sz="1600" dirty="0" smtClean="0">
                          <a:solidFill>
                            <a:schemeClr val="bg1"/>
                          </a:solidFill>
                        </a:rPr>
                        <a:t>MAY</a:t>
                      </a:r>
                      <a:endParaRPr lang="en-US" sz="1600" dirty="0">
                        <a:solidFill>
                          <a:schemeClr val="bg1"/>
                        </a:solidFill>
                      </a:endParaRPr>
                    </a:p>
                  </a:txBody>
                  <a:tcPr/>
                </a:tc>
                <a:tc>
                  <a:txBody>
                    <a:bodyPr/>
                    <a:lstStyle/>
                    <a:p>
                      <a:r>
                        <a:rPr lang="en-US" sz="1600" dirty="0" smtClean="0">
                          <a:solidFill>
                            <a:schemeClr val="bg1"/>
                          </a:solidFill>
                        </a:rPr>
                        <a:t>JUN</a:t>
                      </a:r>
                      <a:endParaRPr lang="en-US" sz="1600" dirty="0">
                        <a:solidFill>
                          <a:schemeClr val="bg1"/>
                        </a:solidFill>
                      </a:endParaRPr>
                    </a:p>
                  </a:txBody>
                  <a:tcPr/>
                </a:tc>
                <a:tc>
                  <a:txBody>
                    <a:bodyPr/>
                    <a:lstStyle/>
                    <a:p>
                      <a:r>
                        <a:rPr lang="en-US" sz="1600" dirty="0" smtClean="0">
                          <a:solidFill>
                            <a:schemeClr val="bg1"/>
                          </a:solidFill>
                        </a:rPr>
                        <a:t>JUL</a:t>
                      </a:r>
                      <a:endParaRPr lang="en-US" sz="1600" dirty="0">
                        <a:solidFill>
                          <a:schemeClr val="bg1"/>
                        </a:solidFill>
                      </a:endParaRPr>
                    </a:p>
                  </a:txBody>
                  <a:tcPr/>
                </a:tc>
                <a:tc>
                  <a:txBody>
                    <a:bodyPr/>
                    <a:lstStyle/>
                    <a:p>
                      <a:r>
                        <a:rPr lang="en-US" sz="1600" dirty="0" smtClean="0">
                          <a:solidFill>
                            <a:schemeClr val="bg1"/>
                          </a:solidFill>
                        </a:rPr>
                        <a:t>AUG</a:t>
                      </a:r>
                      <a:endParaRPr lang="en-US" sz="1600" dirty="0">
                        <a:solidFill>
                          <a:schemeClr val="bg1"/>
                        </a:solidFill>
                      </a:endParaRPr>
                    </a:p>
                  </a:txBody>
                  <a:tcPr/>
                </a:tc>
                <a:tc>
                  <a:txBody>
                    <a:bodyPr/>
                    <a:lstStyle/>
                    <a:p>
                      <a:r>
                        <a:rPr lang="en-US" sz="1600" dirty="0" smtClean="0">
                          <a:solidFill>
                            <a:schemeClr val="bg1"/>
                          </a:solidFill>
                        </a:rPr>
                        <a:t>SEP</a:t>
                      </a:r>
                      <a:endParaRPr lang="en-US" sz="1600" dirty="0">
                        <a:solidFill>
                          <a:schemeClr val="bg1"/>
                        </a:solidFill>
                      </a:endParaRPr>
                    </a:p>
                  </a:txBody>
                  <a:tcPr/>
                </a:tc>
                <a:tc>
                  <a:txBody>
                    <a:bodyPr/>
                    <a:lstStyle/>
                    <a:p>
                      <a:r>
                        <a:rPr lang="en-US" sz="1600" dirty="0" smtClean="0">
                          <a:solidFill>
                            <a:schemeClr val="bg1"/>
                          </a:solidFill>
                        </a:rPr>
                        <a:t>OCT</a:t>
                      </a:r>
                      <a:endParaRPr lang="en-US" sz="1600" dirty="0">
                        <a:solidFill>
                          <a:schemeClr val="bg1"/>
                        </a:solidFill>
                      </a:endParaRPr>
                    </a:p>
                  </a:txBody>
                  <a:tcPr/>
                </a:tc>
                <a:tc>
                  <a:txBody>
                    <a:bodyPr/>
                    <a:lstStyle/>
                    <a:p>
                      <a:r>
                        <a:rPr lang="en-US" sz="1600" dirty="0" smtClean="0">
                          <a:solidFill>
                            <a:schemeClr val="bg1"/>
                          </a:solidFill>
                        </a:rPr>
                        <a:t>NOV</a:t>
                      </a:r>
                      <a:endParaRPr lang="en-US" sz="1600" dirty="0">
                        <a:solidFill>
                          <a:schemeClr val="bg1"/>
                        </a:solidFill>
                      </a:endParaRPr>
                    </a:p>
                  </a:txBody>
                  <a:tcPr/>
                </a:tc>
                <a:tc>
                  <a:txBody>
                    <a:bodyPr/>
                    <a:lstStyle/>
                    <a:p>
                      <a:r>
                        <a:rPr lang="en-US" sz="1600" dirty="0" smtClean="0">
                          <a:solidFill>
                            <a:schemeClr val="bg1"/>
                          </a:solidFill>
                        </a:rPr>
                        <a:t>DEC</a:t>
                      </a:r>
                      <a:endParaRPr lang="en-US" sz="1600" dirty="0">
                        <a:solidFill>
                          <a:schemeClr val="bg1"/>
                        </a:solidFill>
                      </a:endParaRPr>
                    </a:p>
                  </a:txBody>
                  <a:tcPr/>
                </a:tc>
              </a:tr>
              <a:tr h="370840">
                <a:tc>
                  <a:txBody>
                    <a:bodyPr/>
                    <a:lstStyle/>
                    <a:p>
                      <a:endParaRPr lang="en-US" dirty="0">
                        <a:solidFill>
                          <a:schemeClr val="bg1"/>
                        </a:solidFill>
                      </a:endParaRPr>
                    </a:p>
                  </a:txBody>
                  <a:tcPr/>
                </a:tc>
                <a:tc>
                  <a:txBody>
                    <a:bodyPr/>
                    <a:lstStyle/>
                    <a:p>
                      <a:r>
                        <a:rPr lang="en-US" sz="1400" dirty="0" smtClean="0">
                          <a:solidFill>
                            <a:schemeClr val="bg1"/>
                          </a:solidFill>
                        </a:rPr>
                        <a:t>EPEG</a:t>
                      </a:r>
                      <a:endParaRPr lang="en-US" sz="1400" dirty="0">
                        <a:solidFill>
                          <a:schemeClr val="bg1"/>
                        </a:solidFill>
                      </a:endParaRPr>
                    </a:p>
                  </a:txBody>
                  <a:tcPr>
                    <a:solidFill>
                      <a:srgbClr val="00B0F0"/>
                    </a:solidFill>
                  </a:tcPr>
                </a:tc>
                <a:tc>
                  <a:txBody>
                    <a:bodyPr/>
                    <a:lstStyle/>
                    <a:p>
                      <a:r>
                        <a:rPr lang="en-US" sz="1400" dirty="0" smtClean="0">
                          <a:solidFill>
                            <a:schemeClr val="bg1"/>
                          </a:solidFill>
                        </a:rPr>
                        <a:t>EPE G</a:t>
                      </a:r>
                      <a:endParaRPr lang="en-US" sz="1400" dirty="0">
                        <a:solidFill>
                          <a:schemeClr val="bg1"/>
                        </a:solidFill>
                      </a:endParaRPr>
                    </a:p>
                  </a:txBody>
                  <a:tcPr>
                    <a:solidFill>
                      <a:srgbClr val="00B0F0"/>
                    </a:solidFill>
                  </a:tcPr>
                </a:tc>
                <a:tc>
                  <a:txBody>
                    <a:bodyPr/>
                    <a:lstStyle/>
                    <a:p>
                      <a:r>
                        <a:rPr lang="en-US" sz="1400" dirty="0" smtClean="0">
                          <a:solidFill>
                            <a:schemeClr val="bg1"/>
                          </a:solidFill>
                        </a:rPr>
                        <a:t>EPE 4</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5</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6</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7</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8</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9</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10</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11</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12</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13</a:t>
                      </a:r>
                      <a:endParaRPr lang="en-US" sz="1400" dirty="0">
                        <a:solidFill>
                          <a:schemeClr val="bg1"/>
                        </a:solidFill>
                      </a:endParaRPr>
                    </a:p>
                  </a:txBody>
                  <a:tcPr>
                    <a:solidFill>
                      <a:srgbClr val="FFC000"/>
                    </a:solidFill>
                  </a:tcPr>
                </a:tc>
              </a:tr>
              <a:tr h="370840">
                <a:tc>
                  <a:txBody>
                    <a:bodyPr/>
                    <a:lstStyle/>
                    <a:p>
                      <a:r>
                        <a:rPr lang="en-US" dirty="0" smtClean="0">
                          <a:solidFill>
                            <a:schemeClr val="bg1"/>
                          </a:solidFill>
                        </a:rPr>
                        <a:t>2016</a:t>
                      </a:r>
                      <a:endParaRPr lang="en-US" dirty="0">
                        <a:solidFill>
                          <a:schemeClr val="bg1"/>
                        </a:solidFill>
                      </a:endParaRPr>
                    </a:p>
                  </a:txBody>
                  <a:tcPr/>
                </a:tc>
                <a:tc>
                  <a:txBody>
                    <a:bodyPr/>
                    <a:lstStyle/>
                    <a:p>
                      <a:r>
                        <a:rPr lang="en-US" sz="1600" dirty="0" smtClean="0">
                          <a:solidFill>
                            <a:schemeClr val="bg1"/>
                          </a:solidFill>
                        </a:rPr>
                        <a:t>JAN</a:t>
                      </a:r>
                      <a:endParaRPr lang="en-US" sz="1600" dirty="0">
                        <a:solidFill>
                          <a:schemeClr val="bg1"/>
                        </a:solidFill>
                      </a:endParaRPr>
                    </a:p>
                  </a:txBody>
                  <a:tcPr/>
                </a:tc>
                <a:tc>
                  <a:txBody>
                    <a:bodyPr/>
                    <a:lstStyle/>
                    <a:p>
                      <a:r>
                        <a:rPr lang="en-US" sz="1600" dirty="0" smtClean="0">
                          <a:solidFill>
                            <a:schemeClr val="bg1"/>
                          </a:solidFill>
                        </a:rPr>
                        <a:t>FEB</a:t>
                      </a:r>
                      <a:endParaRPr lang="en-US" sz="1600" dirty="0">
                        <a:solidFill>
                          <a:schemeClr val="bg1"/>
                        </a:solidFill>
                      </a:endParaRPr>
                    </a:p>
                  </a:txBody>
                  <a:tcPr/>
                </a:tc>
                <a:tc>
                  <a:txBody>
                    <a:bodyPr/>
                    <a:lstStyle/>
                    <a:p>
                      <a:r>
                        <a:rPr lang="en-US" sz="1600" dirty="0" smtClean="0">
                          <a:solidFill>
                            <a:schemeClr val="bg1"/>
                          </a:solidFill>
                        </a:rPr>
                        <a:t>MAR</a:t>
                      </a:r>
                      <a:endParaRPr lang="en-US" sz="1600" dirty="0">
                        <a:solidFill>
                          <a:schemeClr val="bg1"/>
                        </a:solidFill>
                      </a:endParaRPr>
                    </a:p>
                  </a:txBody>
                  <a:tcPr/>
                </a:tc>
                <a:tc>
                  <a:txBody>
                    <a:bodyPr/>
                    <a:lstStyle/>
                    <a:p>
                      <a:r>
                        <a:rPr lang="en-US" sz="1600" dirty="0" smtClean="0">
                          <a:solidFill>
                            <a:schemeClr val="bg1"/>
                          </a:solidFill>
                        </a:rPr>
                        <a:t>APR</a:t>
                      </a:r>
                      <a:endParaRPr lang="en-US" sz="1600" dirty="0">
                        <a:solidFill>
                          <a:schemeClr val="bg1"/>
                        </a:solidFill>
                      </a:endParaRPr>
                    </a:p>
                  </a:txBody>
                  <a:tcPr/>
                </a:tc>
                <a:tc>
                  <a:txBody>
                    <a:bodyPr/>
                    <a:lstStyle/>
                    <a:p>
                      <a:r>
                        <a:rPr lang="en-US" sz="1600" dirty="0" smtClean="0">
                          <a:solidFill>
                            <a:schemeClr val="bg1"/>
                          </a:solidFill>
                        </a:rPr>
                        <a:t>MAY</a:t>
                      </a:r>
                      <a:endParaRPr lang="en-US" sz="1600" dirty="0">
                        <a:solidFill>
                          <a:schemeClr val="bg1"/>
                        </a:solidFill>
                      </a:endParaRPr>
                    </a:p>
                  </a:txBody>
                  <a:tcPr/>
                </a:tc>
                <a:tc>
                  <a:txBody>
                    <a:bodyPr/>
                    <a:lstStyle/>
                    <a:p>
                      <a:r>
                        <a:rPr lang="en-US" sz="1600" dirty="0" smtClean="0">
                          <a:solidFill>
                            <a:schemeClr val="bg1"/>
                          </a:solidFill>
                        </a:rPr>
                        <a:t>JUN</a:t>
                      </a:r>
                      <a:endParaRPr lang="en-US" sz="1600" dirty="0">
                        <a:solidFill>
                          <a:schemeClr val="bg1"/>
                        </a:solidFill>
                      </a:endParaRPr>
                    </a:p>
                  </a:txBody>
                  <a:tcPr/>
                </a:tc>
                <a:tc>
                  <a:txBody>
                    <a:bodyPr/>
                    <a:lstStyle/>
                    <a:p>
                      <a:r>
                        <a:rPr lang="en-US" sz="1600" dirty="0" smtClean="0">
                          <a:solidFill>
                            <a:schemeClr val="bg1"/>
                          </a:solidFill>
                        </a:rPr>
                        <a:t>JUL</a:t>
                      </a:r>
                      <a:endParaRPr lang="en-US" sz="1600" dirty="0">
                        <a:solidFill>
                          <a:schemeClr val="bg1"/>
                        </a:solidFill>
                      </a:endParaRPr>
                    </a:p>
                  </a:txBody>
                  <a:tcPr/>
                </a:tc>
                <a:tc>
                  <a:txBody>
                    <a:bodyPr/>
                    <a:lstStyle/>
                    <a:p>
                      <a:r>
                        <a:rPr lang="en-US" sz="1600" dirty="0" smtClean="0">
                          <a:solidFill>
                            <a:schemeClr val="bg1"/>
                          </a:solidFill>
                        </a:rPr>
                        <a:t>AUG</a:t>
                      </a:r>
                      <a:endParaRPr lang="en-US" sz="1600" dirty="0">
                        <a:solidFill>
                          <a:schemeClr val="bg1"/>
                        </a:solidFill>
                      </a:endParaRPr>
                    </a:p>
                  </a:txBody>
                  <a:tcPr/>
                </a:tc>
                <a:tc>
                  <a:txBody>
                    <a:bodyPr/>
                    <a:lstStyle/>
                    <a:p>
                      <a:r>
                        <a:rPr lang="en-US" sz="1600" dirty="0" smtClean="0">
                          <a:solidFill>
                            <a:schemeClr val="bg1"/>
                          </a:solidFill>
                        </a:rPr>
                        <a:t>SEP</a:t>
                      </a:r>
                      <a:endParaRPr lang="en-US" sz="1600" dirty="0">
                        <a:solidFill>
                          <a:schemeClr val="bg1"/>
                        </a:solidFill>
                      </a:endParaRPr>
                    </a:p>
                  </a:txBody>
                  <a:tcPr/>
                </a:tc>
                <a:tc>
                  <a:txBody>
                    <a:bodyPr/>
                    <a:lstStyle/>
                    <a:p>
                      <a:r>
                        <a:rPr lang="en-US" sz="1600" dirty="0" smtClean="0">
                          <a:solidFill>
                            <a:schemeClr val="bg1"/>
                          </a:solidFill>
                        </a:rPr>
                        <a:t>OCT</a:t>
                      </a:r>
                      <a:endParaRPr lang="en-US" sz="1600" dirty="0">
                        <a:solidFill>
                          <a:schemeClr val="bg1"/>
                        </a:solidFill>
                      </a:endParaRPr>
                    </a:p>
                  </a:txBody>
                  <a:tcPr/>
                </a:tc>
                <a:tc>
                  <a:txBody>
                    <a:bodyPr/>
                    <a:lstStyle/>
                    <a:p>
                      <a:r>
                        <a:rPr lang="en-US" sz="1600" dirty="0" smtClean="0">
                          <a:solidFill>
                            <a:schemeClr val="bg1"/>
                          </a:solidFill>
                        </a:rPr>
                        <a:t>NOV</a:t>
                      </a:r>
                      <a:endParaRPr lang="en-US" sz="1600" dirty="0">
                        <a:solidFill>
                          <a:schemeClr val="bg1"/>
                        </a:solidFill>
                      </a:endParaRPr>
                    </a:p>
                  </a:txBody>
                  <a:tcPr/>
                </a:tc>
                <a:tc>
                  <a:txBody>
                    <a:bodyPr/>
                    <a:lstStyle/>
                    <a:p>
                      <a:r>
                        <a:rPr lang="en-US" sz="1600" dirty="0" smtClean="0">
                          <a:solidFill>
                            <a:schemeClr val="bg1"/>
                          </a:solidFill>
                        </a:rPr>
                        <a:t>DEC</a:t>
                      </a:r>
                      <a:endParaRPr lang="en-US" sz="1600" dirty="0">
                        <a:solidFill>
                          <a:schemeClr val="bg1"/>
                        </a:solidFill>
                      </a:endParaRPr>
                    </a:p>
                  </a:txBody>
                  <a:tcPr/>
                </a:tc>
              </a:tr>
              <a:tr h="370840">
                <a:tc>
                  <a:txBody>
                    <a:bodyPr/>
                    <a:lstStyle/>
                    <a:p>
                      <a:endParaRPr lang="en-US" sz="1400" dirty="0">
                        <a:solidFill>
                          <a:schemeClr val="bg1"/>
                        </a:solidFill>
                      </a:endParaRPr>
                    </a:p>
                  </a:txBody>
                  <a:tcPr/>
                </a:tc>
                <a:tc>
                  <a:txBody>
                    <a:bodyPr/>
                    <a:lstStyle/>
                    <a:p>
                      <a:r>
                        <a:rPr lang="en-US" sz="1400" dirty="0" smtClean="0">
                          <a:solidFill>
                            <a:schemeClr val="bg1"/>
                          </a:solidFill>
                        </a:rPr>
                        <a:t>EPE 14</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15</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16</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17</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18</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19</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20</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21</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EPE22</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EPE23</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EPE24</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25</a:t>
                      </a:r>
                      <a:endParaRPr lang="en-US" sz="1400" dirty="0">
                        <a:solidFill>
                          <a:schemeClr val="bg1"/>
                        </a:solidFill>
                      </a:endParaRPr>
                    </a:p>
                  </a:txBody>
                  <a:tcPr>
                    <a:solidFill>
                      <a:srgbClr val="FFC000"/>
                    </a:solidFill>
                  </a:tcPr>
                </a:tc>
              </a:tr>
              <a:tr h="370840">
                <a:tc>
                  <a:txBody>
                    <a:bodyPr/>
                    <a:lstStyle/>
                    <a:p>
                      <a:r>
                        <a:rPr lang="en-US" dirty="0" smtClean="0">
                          <a:solidFill>
                            <a:schemeClr val="bg1"/>
                          </a:solidFill>
                        </a:rPr>
                        <a:t>2017</a:t>
                      </a:r>
                      <a:endParaRPr lang="en-US" dirty="0">
                        <a:solidFill>
                          <a:schemeClr val="bg1"/>
                        </a:solidFill>
                      </a:endParaRPr>
                    </a:p>
                  </a:txBody>
                  <a:tcPr/>
                </a:tc>
                <a:tc>
                  <a:txBody>
                    <a:bodyPr/>
                    <a:lstStyle/>
                    <a:p>
                      <a:r>
                        <a:rPr lang="en-US" sz="1600" dirty="0" smtClean="0">
                          <a:solidFill>
                            <a:schemeClr val="bg1"/>
                          </a:solidFill>
                        </a:rPr>
                        <a:t>JAN</a:t>
                      </a:r>
                      <a:endParaRPr lang="en-US" sz="1600" dirty="0">
                        <a:solidFill>
                          <a:schemeClr val="bg1"/>
                        </a:solidFill>
                      </a:endParaRPr>
                    </a:p>
                  </a:txBody>
                  <a:tcPr/>
                </a:tc>
                <a:tc>
                  <a:txBody>
                    <a:bodyPr/>
                    <a:lstStyle/>
                    <a:p>
                      <a:r>
                        <a:rPr lang="en-US" sz="1600" dirty="0" smtClean="0">
                          <a:solidFill>
                            <a:schemeClr val="bg1"/>
                          </a:solidFill>
                        </a:rPr>
                        <a:t>FEB</a:t>
                      </a:r>
                      <a:endParaRPr lang="en-US" sz="1600" dirty="0">
                        <a:solidFill>
                          <a:schemeClr val="bg1"/>
                        </a:solidFill>
                      </a:endParaRPr>
                    </a:p>
                  </a:txBody>
                  <a:tcPr/>
                </a:tc>
                <a:tc>
                  <a:txBody>
                    <a:bodyPr/>
                    <a:lstStyle/>
                    <a:p>
                      <a:r>
                        <a:rPr lang="en-US" sz="1600" dirty="0" smtClean="0">
                          <a:solidFill>
                            <a:schemeClr val="bg1"/>
                          </a:solidFill>
                        </a:rPr>
                        <a:t>MAR</a:t>
                      </a:r>
                      <a:endParaRPr lang="en-US" sz="1600" dirty="0">
                        <a:solidFill>
                          <a:schemeClr val="bg1"/>
                        </a:solidFill>
                      </a:endParaRPr>
                    </a:p>
                  </a:txBody>
                  <a:tcPr/>
                </a:tc>
                <a:tc>
                  <a:txBody>
                    <a:bodyPr/>
                    <a:lstStyle/>
                    <a:p>
                      <a:r>
                        <a:rPr lang="en-US" sz="1600" dirty="0" smtClean="0">
                          <a:solidFill>
                            <a:schemeClr val="bg1"/>
                          </a:solidFill>
                        </a:rPr>
                        <a:t>APR</a:t>
                      </a:r>
                      <a:endParaRPr lang="en-US" sz="1600" dirty="0">
                        <a:solidFill>
                          <a:schemeClr val="bg1"/>
                        </a:solidFill>
                      </a:endParaRPr>
                    </a:p>
                  </a:txBody>
                  <a:tcPr/>
                </a:tc>
                <a:tc>
                  <a:txBody>
                    <a:bodyPr/>
                    <a:lstStyle/>
                    <a:p>
                      <a:r>
                        <a:rPr lang="en-US" sz="1600" dirty="0" smtClean="0">
                          <a:solidFill>
                            <a:schemeClr val="bg1"/>
                          </a:solidFill>
                        </a:rPr>
                        <a:t>MAY</a:t>
                      </a:r>
                      <a:endParaRPr lang="en-US" sz="1600" dirty="0">
                        <a:solidFill>
                          <a:schemeClr val="bg1"/>
                        </a:solidFill>
                      </a:endParaRPr>
                    </a:p>
                  </a:txBody>
                  <a:tcPr/>
                </a:tc>
                <a:tc>
                  <a:txBody>
                    <a:bodyPr/>
                    <a:lstStyle/>
                    <a:p>
                      <a:r>
                        <a:rPr lang="en-US" sz="1600" dirty="0" smtClean="0">
                          <a:solidFill>
                            <a:schemeClr val="bg1"/>
                          </a:solidFill>
                        </a:rPr>
                        <a:t>JUN</a:t>
                      </a:r>
                      <a:endParaRPr lang="en-US" sz="1600" dirty="0">
                        <a:solidFill>
                          <a:schemeClr val="bg1"/>
                        </a:solidFill>
                      </a:endParaRPr>
                    </a:p>
                  </a:txBody>
                  <a:tcPr/>
                </a:tc>
                <a:tc>
                  <a:txBody>
                    <a:bodyPr/>
                    <a:lstStyle/>
                    <a:p>
                      <a:r>
                        <a:rPr lang="en-US" sz="1600" dirty="0" smtClean="0">
                          <a:solidFill>
                            <a:schemeClr val="bg1"/>
                          </a:solidFill>
                        </a:rPr>
                        <a:t>JUL</a:t>
                      </a:r>
                      <a:endParaRPr lang="en-US" sz="1600" dirty="0">
                        <a:solidFill>
                          <a:schemeClr val="bg1"/>
                        </a:solidFill>
                      </a:endParaRPr>
                    </a:p>
                  </a:txBody>
                  <a:tcPr/>
                </a:tc>
                <a:tc>
                  <a:txBody>
                    <a:bodyPr/>
                    <a:lstStyle/>
                    <a:p>
                      <a:r>
                        <a:rPr lang="en-US" sz="1600" dirty="0" smtClean="0">
                          <a:solidFill>
                            <a:schemeClr val="bg1"/>
                          </a:solidFill>
                        </a:rPr>
                        <a:t>AUG</a:t>
                      </a:r>
                      <a:endParaRPr lang="en-US" sz="1600" dirty="0">
                        <a:solidFill>
                          <a:schemeClr val="bg1"/>
                        </a:solidFill>
                      </a:endParaRPr>
                    </a:p>
                  </a:txBody>
                  <a:tcPr/>
                </a:tc>
                <a:tc>
                  <a:txBody>
                    <a:bodyPr/>
                    <a:lstStyle/>
                    <a:p>
                      <a:r>
                        <a:rPr lang="en-US" sz="1600" dirty="0" smtClean="0">
                          <a:solidFill>
                            <a:schemeClr val="bg1"/>
                          </a:solidFill>
                        </a:rPr>
                        <a:t>SEP</a:t>
                      </a:r>
                      <a:endParaRPr lang="en-US" sz="1600" dirty="0">
                        <a:solidFill>
                          <a:schemeClr val="bg1"/>
                        </a:solidFill>
                      </a:endParaRPr>
                    </a:p>
                  </a:txBody>
                  <a:tcPr/>
                </a:tc>
                <a:tc>
                  <a:txBody>
                    <a:bodyPr/>
                    <a:lstStyle/>
                    <a:p>
                      <a:r>
                        <a:rPr lang="en-US" sz="1600" dirty="0" smtClean="0">
                          <a:solidFill>
                            <a:schemeClr val="bg1"/>
                          </a:solidFill>
                        </a:rPr>
                        <a:t>OCT</a:t>
                      </a:r>
                      <a:endParaRPr lang="en-US" sz="1600" dirty="0">
                        <a:solidFill>
                          <a:schemeClr val="bg1"/>
                        </a:solidFill>
                      </a:endParaRPr>
                    </a:p>
                  </a:txBody>
                  <a:tcPr/>
                </a:tc>
                <a:tc>
                  <a:txBody>
                    <a:bodyPr/>
                    <a:lstStyle/>
                    <a:p>
                      <a:r>
                        <a:rPr lang="en-US" sz="1600" dirty="0" smtClean="0">
                          <a:solidFill>
                            <a:schemeClr val="bg1"/>
                          </a:solidFill>
                        </a:rPr>
                        <a:t>NOV</a:t>
                      </a:r>
                      <a:endParaRPr lang="en-US" sz="1600" dirty="0">
                        <a:solidFill>
                          <a:schemeClr val="bg1"/>
                        </a:solidFill>
                      </a:endParaRPr>
                    </a:p>
                  </a:txBody>
                  <a:tcPr/>
                </a:tc>
                <a:tc>
                  <a:txBody>
                    <a:bodyPr/>
                    <a:lstStyle/>
                    <a:p>
                      <a:r>
                        <a:rPr lang="en-US" sz="1600" dirty="0" smtClean="0">
                          <a:solidFill>
                            <a:schemeClr val="bg1"/>
                          </a:solidFill>
                        </a:rPr>
                        <a:t>DEC</a:t>
                      </a:r>
                      <a:endParaRPr lang="en-US" sz="1600" dirty="0">
                        <a:solidFill>
                          <a:schemeClr val="bg1"/>
                        </a:solidFill>
                      </a:endParaRPr>
                    </a:p>
                  </a:txBody>
                  <a:tcPr/>
                </a:tc>
              </a:tr>
              <a:tr h="370840">
                <a:tc>
                  <a:txBody>
                    <a:bodyPr/>
                    <a:lstStyle/>
                    <a:p>
                      <a:endParaRPr lang="en-US" sz="1400" dirty="0">
                        <a:solidFill>
                          <a:schemeClr val="bg1"/>
                        </a:solidFill>
                      </a:endParaRPr>
                    </a:p>
                  </a:txBody>
                  <a:tcPr/>
                </a:tc>
                <a:tc>
                  <a:txBody>
                    <a:bodyPr/>
                    <a:lstStyle/>
                    <a:p>
                      <a:r>
                        <a:rPr lang="en-US" sz="1400" dirty="0" smtClean="0">
                          <a:solidFill>
                            <a:schemeClr val="bg1"/>
                          </a:solidFill>
                        </a:rPr>
                        <a:t>EPE</a:t>
                      </a:r>
                      <a:r>
                        <a:rPr lang="en-US" sz="1400" baseline="0" dirty="0" smtClean="0">
                          <a:solidFill>
                            <a:schemeClr val="bg1"/>
                          </a:solidFill>
                        </a:rPr>
                        <a:t> </a:t>
                      </a:r>
                      <a:r>
                        <a:rPr lang="en-US" sz="1400" dirty="0" smtClean="0">
                          <a:solidFill>
                            <a:schemeClr val="bg1"/>
                          </a:solidFill>
                        </a:rPr>
                        <a:t>26</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27</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28</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29</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30</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31</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32</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33</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34</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a:t>
                      </a:r>
                      <a:r>
                        <a:rPr lang="en-US" sz="1400" baseline="0" dirty="0" smtClean="0">
                          <a:solidFill>
                            <a:schemeClr val="bg1"/>
                          </a:solidFill>
                        </a:rPr>
                        <a:t> </a:t>
                      </a:r>
                      <a:r>
                        <a:rPr lang="en-US" sz="1400" dirty="0" smtClean="0">
                          <a:solidFill>
                            <a:schemeClr val="bg1"/>
                          </a:solidFill>
                        </a:rPr>
                        <a:t>35</a:t>
                      </a:r>
                      <a:endParaRPr lang="en-US" sz="1400" dirty="0">
                        <a:solidFill>
                          <a:schemeClr val="bg1"/>
                        </a:solidFill>
                      </a:endParaRPr>
                    </a:p>
                  </a:txBody>
                  <a:tcPr>
                    <a:solidFill>
                      <a:srgbClr val="FFC000"/>
                    </a:solidFill>
                  </a:tcPr>
                </a:tc>
                <a:tc>
                  <a:txBody>
                    <a:bodyPr/>
                    <a:lstStyle/>
                    <a:p>
                      <a:r>
                        <a:rPr lang="en-US" sz="1400" dirty="0" smtClean="0">
                          <a:solidFill>
                            <a:schemeClr val="bg1"/>
                          </a:solidFill>
                        </a:rPr>
                        <a:t>EPE 36</a:t>
                      </a:r>
                      <a:endParaRPr lang="en-US" sz="1400" dirty="0">
                        <a:solidFill>
                          <a:schemeClr val="bg1"/>
                        </a:solidFill>
                      </a:endParaRPr>
                    </a:p>
                  </a:txBody>
                  <a:tcPr>
                    <a:solidFill>
                      <a:srgbClr val="FFC000"/>
                    </a:solidFill>
                  </a:tcPr>
                </a:tc>
                <a:tc>
                  <a:txBody>
                    <a:bodyPr/>
                    <a:lstStyle/>
                    <a:p>
                      <a:endParaRPr lang="en-US" sz="1400" dirty="0">
                        <a:solidFill>
                          <a:schemeClr val="bg1"/>
                        </a:solidFill>
                      </a:endParaRPr>
                    </a:p>
                  </a:txBody>
                  <a:tcPr/>
                </a:tc>
              </a:tr>
            </a:tbl>
          </a:graphicData>
        </a:graphic>
      </p:graphicFrame>
    </p:spTree>
    <p:extLst>
      <p:ext uri="{BB962C8B-B14F-4D97-AF65-F5344CB8AC3E}">
        <p14:creationId xmlns:p14="http://schemas.microsoft.com/office/powerpoint/2010/main" val="2983214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bwMode="auto">
          <a:xfrm>
            <a:off x="3581400" y="1828800"/>
            <a:ext cx="4876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Aft>
                <a:spcPct val="40000"/>
              </a:spcAft>
              <a:buClr>
                <a:srgbClr val="A8C0F6"/>
              </a:buClr>
            </a:pPr>
            <a:r>
              <a:rPr lang="en-US" altLang="en-US" sz="2800" dirty="0" smtClean="0">
                <a:latin typeface="+mj-lt"/>
              </a:rPr>
              <a:t>Qualified individuals will…</a:t>
            </a:r>
          </a:p>
          <a:p>
            <a:pPr marL="233363" indent="-233363" algn="l" eaLnBrk="1" hangingPunct="1">
              <a:buClr>
                <a:srgbClr val="A8C0F6"/>
              </a:buClr>
              <a:buFont typeface="Wingdings" panose="05000000000000000000" pitchFamily="2" charset="2"/>
              <a:buChar char="§"/>
            </a:pPr>
            <a:r>
              <a:rPr lang="en-US" altLang="en-US" sz="2800" dirty="0" smtClean="0">
                <a:latin typeface="+mj-lt"/>
              </a:rPr>
              <a:t>Have a disability according to SSA rules.</a:t>
            </a:r>
          </a:p>
          <a:p>
            <a:pPr marL="233363" indent="-233363" algn="l" eaLnBrk="1" hangingPunct="1">
              <a:buClr>
                <a:srgbClr val="A8C0F6"/>
              </a:buClr>
              <a:buFont typeface="Wingdings" panose="05000000000000000000" pitchFamily="2" charset="2"/>
              <a:buChar char="§"/>
            </a:pPr>
            <a:r>
              <a:rPr lang="en-US" altLang="en-US" sz="2800" dirty="0" smtClean="0">
                <a:latin typeface="+mj-lt"/>
              </a:rPr>
              <a:t>Have a ‘current connection’ to the work force – meet established work requirements</a:t>
            </a:r>
            <a:r>
              <a:rPr lang="en-US" altLang="en-US" sz="2800" b="1" dirty="0" smtClean="0"/>
              <a:t> </a:t>
            </a:r>
          </a:p>
          <a:p>
            <a:pPr marL="233363" indent="-233363" algn="l" eaLnBrk="1" hangingPunct="1">
              <a:buClr>
                <a:srgbClr val="A8C0F6"/>
              </a:buClr>
              <a:buFont typeface="Wingdings" panose="05000000000000000000" pitchFamily="2" charset="2"/>
              <a:buChar char="§"/>
            </a:pPr>
            <a:endParaRPr lang="en-US" altLang="en-US" sz="1800" dirty="0" smtClean="0">
              <a:latin typeface="+mj-lt"/>
            </a:endParaRPr>
          </a:p>
        </p:txBody>
      </p:sp>
      <p:pic>
        <p:nvPicPr>
          <p:cNvPr id="16387" name="Picture 3" descr="j01828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2425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ctrTitle"/>
          </p:nvPr>
        </p:nvSpPr>
        <p:spPr bwMode="auto">
          <a:xfrm>
            <a:off x="0" y="210312"/>
            <a:ext cx="9144000" cy="1618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dirty="0" smtClean="0"/>
              <a:t>Social Security Disability Insurance (SSDI)</a:t>
            </a:r>
            <a:br>
              <a:rPr lang="en-US" altLang="en-US" sz="3200" b="1" dirty="0" smtClean="0"/>
            </a:br>
            <a:r>
              <a:rPr lang="en-US" sz="2800" dirty="0"/>
              <a:t>Benefits paid to disabled </a:t>
            </a:r>
            <a:r>
              <a:rPr lang="en-US" sz="2800" dirty="0" smtClean="0"/>
              <a:t>workers and </a:t>
            </a:r>
            <a:r>
              <a:rPr lang="en-US" sz="2800" dirty="0"/>
              <a:t>their </a:t>
            </a:r>
            <a:r>
              <a:rPr lang="en-US" sz="2800" dirty="0" smtClean="0"/>
              <a:t>families.</a:t>
            </a:r>
            <a:r>
              <a:rPr lang="en-US" altLang="en-US" sz="3200" b="1" dirty="0" smtClean="0">
                <a:solidFill>
                  <a:schemeClr val="tx1"/>
                </a:solidFill>
              </a:rPr>
              <a:t/>
            </a:r>
            <a:br>
              <a:rPr lang="en-US" altLang="en-US" sz="3200" b="1" dirty="0" smtClean="0">
                <a:solidFill>
                  <a:schemeClr val="tx1"/>
                </a:solidFill>
              </a:rPr>
            </a:br>
            <a:endParaRPr lang="en-US" altLang="en-US" sz="2800" b="1" dirty="0" smtClean="0">
              <a:solidFill>
                <a:schemeClr val="tx1"/>
              </a:solidFill>
            </a:endParaRPr>
          </a:p>
        </p:txBody>
      </p:sp>
      <p:sp>
        <p:nvSpPr>
          <p:cNvPr id="2" name="TextBox 1"/>
          <p:cNvSpPr txBox="1"/>
          <p:nvPr/>
        </p:nvSpPr>
        <p:spPr>
          <a:xfrm>
            <a:off x="757100" y="6172200"/>
            <a:ext cx="7929700" cy="369332"/>
          </a:xfrm>
          <a:prstGeom prst="rect">
            <a:avLst/>
          </a:prstGeom>
          <a:noFill/>
        </p:spPr>
        <p:txBody>
          <a:bodyPr wrap="square" rtlCol="0">
            <a:spAutoFit/>
          </a:bodyPr>
          <a:lstStyle/>
          <a:p>
            <a:pPr>
              <a:buNone/>
            </a:pPr>
            <a:r>
              <a:rPr lang="en-US" sz="1800" dirty="0" smtClean="0"/>
              <a:t>             </a:t>
            </a:r>
            <a:r>
              <a:rPr lang="en-US" sz="2000" b="0" dirty="0" smtClean="0"/>
              <a:t>Paid from the Social Security trust funds (FICA contributions)</a:t>
            </a:r>
            <a:endParaRPr lang="en-US" sz="2000" b="0" dirty="0"/>
          </a:p>
        </p:txBody>
      </p:sp>
    </p:spTree>
    <p:extLst>
      <p:ext uri="{BB962C8B-B14F-4D97-AF65-F5344CB8AC3E}">
        <p14:creationId xmlns:p14="http://schemas.microsoft.com/office/powerpoint/2010/main" val="200244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Ticket to Work</a:t>
            </a:r>
            <a:endParaRPr lang="en-US" dirty="0"/>
          </a:p>
        </p:txBody>
      </p:sp>
      <p:sp>
        <p:nvSpPr>
          <p:cNvPr id="3" name="Content Placeholder 2"/>
          <p:cNvSpPr>
            <a:spLocks noGrp="1"/>
          </p:cNvSpPr>
          <p:nvPr>
            <p:ph idx="1"/>
          </p:nvPr>
        </p:nvSpPr>
        <p:spPr>
          <a:xfrm>
            <a:off x="457200" y="1219200"/>
            <a:ext cx="8229600" cy="56388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sz="2400" dirty="0" smtClean="0"/>
          </a:p>
          <a:p>
            <a:pPr marL="0" indent="0">
              <a:buNone/>
            </a:pPr>
            <a:endParaRPr lang="en-US" sz="2400" dirty="0" smtClean="0"/>
          </a:p>
          <a:p>
            <a:pPr marL="0" indent="0" algn="ctr">
              <a:buNone/>
            </a:pPr>
            <a:r>
              <a:rPr lang="en-US" sz="2400" dirty="0" smtClean="0"/>
              <a:t>Ticket to work can be used to obtain </a:t>
            </a:r>
            <a:r>
              <a:rPr lang="en-US" sz="2400" dirty="0" smtClean="0">
                <a:solidFill>
                  <a:srgbClr val="FF0000"/>
                </a:solidFill>
              </a:rPr>
              <a:t>free</a:t>
            </a:r>
            <a:r>
              <a:rPr lang="en-US" sz="2400" dirty="0" smtClean="0"/>
              <a:t> employment support services from an Employment Network or State Vocational Rehabilitation Agency</a:t>
            </a:r>
            <a:endParaRPr lang="en-US"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87" y="838200"/>
            <a:ext cx="780717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677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715962"/>
          </a:xfrm>
        </p:spPr>
        <p:txBody>
          <a:bodyPr/>
          <a:lstStyle/>
          <a:p>
            <a:pPr eaLnBrk="1" hangingPunct="1"/>
            <a:r>
              <a:rPr lang="en-US" dirty="0" smtClean="0"/>
              <a:t>Ticket to Work</a:t>
            </a:r>
          </a:p>
        </p:txBody>
      </p:sp>
      <p:sp>
        <p:nvSpPr>
          <p:cNvPr id="40963" name="Rectangle 3"/>
          <p:cNvSpPr>
            <a:spLocks noGrp="1" noChangeArrowheads="1"/>
          </p:cNvSpPr>
          <p:nvPr>
            <p:ph idx="1"/>
          </p:nvPr>
        </p:nvSpPr>
        <p:spPr>
          <a:xfrm>
            <a:off x="457200" y="990600"/>
            <a:ext cx="8229600" cy="5867400"/>
          </a:xfrm>
        </p:spPr>
        <p:txBody>
          <a:bodyPr/>
          <a:lstStyle/>
          <a:p>
            <a:pPr eaLnBrk="1" hangingPunct="1"/>
            <a:r>
              <a:rPr lang="en-US" sz="2800" dirty="0" smtClean="0"/>
              <a:t>All SSDI/SSI beneficiaries (ages 18-64) are assigned a Ticket to Work</a:t>
            </a:r>
          </a:p>
          <a:p>
            <a:pPr eaLnBrk="1" hangingPunct="1"/>
            <a:r>
              <a:rPr lang="en-US" sz="2800" dirty="0" smtClean="0"/>
              <a:t>The ticket may be assigned to an employment network (EN) to receive employment services</a:t>
            </a:r>
          </a:p>
          <a:p>
            <a:pPr eaLnBrk="1" hangingPunct="1"/>
            <a:r>
              <a:rPr lang="en-US" sz="2800" dirty="0" smtClean="0"/>
              <a:t>Voluntary program</a:t>
            </a:r>
          </a:p>
          <a:p>
            <a:pPr eaLnBrk="1" hangingPunct="1"/>
            <a:r>
              <a:rPr lang="en-US" sz="2800" dirty="0" smtClean="0"/>
              <a:t>An EN can be a state, local or private organization</a:t>
            </a:r>
          </a:p>
          <a:p>
            <a:pPr eaLnBrk="1" hangingPunct="1"/>
            <a:r>
              <a:rPr lang="en-US" sz="2800" dirty="0" smtClean="0"/>
              <a:t>Beneficiaries “making progress” using their ticket will not be scheduled for a Continuing Disability Medical Review</a:t>
            </a:r>
          </a:p>
          <a:p>
            <a:pPr eaLnBrk="1" hangingPunct="1"/>
            <a:endParaRPr lang="en-US" sz="2800" dirty="0" smtClean="0"/>
          </a:p>
          <a:p>
            <a:pPr eaLnBrk="1" hangingPunct="1">
              <a:buFontTx/>
              <a:buNone/>
            </a:pPr>
            <a:r>
              <a:rPr lang="en-US" sz="2800" dirty="0" smtClean="0"/>
              <a:t>             www.yourtickettowork.com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410200"/>
            <a:ext cx="2590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093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Networks (EN) </a:t>
            </a:r>
            <a:br>
              <a:rPr lang="en-US" dirty="0" smtClean="0"/>
            </a:b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smtClean="0"/>
              <a:t>EN’s can provide:</a:t>
            </a:r>
          </a:p>
          <a:p>
            <a:endParaRPr lang="en-US" dirty="0" smtClean="0"/>
          </a:p>
          <a:p>
            <a:pPr>
              <a:buFont typeface="Arial" panose="020B0604020202020204" pitchFamily="34" charset="0"/>
              <a:buChar char="•"/>
            </a:pPr>
            <a:r>
              <a:rPr lang="en-US" dirty="0" smtClean="0"/>
              <a:t>counseling and guidance</a:t>
            </a:r>
          </a:p>
          <a:p>
            <a:r>
              <a:rPr lang="en-US" dirty="0" smtClean="0"/>
              <a:t>job placement services</a:t>
            </a:r>
          </a:p>
          <a:p>
            <a:pPr>
              <a:buFont typeface="Arial" panose="020B0604020202020204" pitchFamily="34" charset="0"/>
              <a:buChar char="•"/>
            </a:pPr>
            <a:r>
              <a:rPr lang="en-US" dirty="0" smtClean="0"/>
              <a:t>job coaching</a:t>
            </a:r>
          </a:p>
          <a:p>
            <a:pPr>
              <a:buFont typeface="Arial" panose="020B0604020202020204" pitchFamily="34" charset="0"/>
              <a:buChar char="•"/>
            </a:pPr>
            <a:r>
              <a:rPr lang="en-US" dirty="0" smtClean="0"/>
              <a:t>other support services to help client enter and retain employment</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371600"/>
            <a:ext cx="3352800" cy="2234306"/>
          </a:xfrm>
          <a:prstGeom prst="rect">
            <a:avLst/>
          </a:prstGeom>
        </p:spPr>
      </p:pic>
    </p:spTree>
    <p:extLst>
      <p:ext uri="{BB962C8B-B14F-4D97-AF65-F5344CB8AC3E}">
        <p14:creationId xmlns:p14="http://schemas.microsoft.com/office/powerpoint/2010/main" val="337090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lIns="92075" tIns="46038" rIns="92075" bIns="46038"/>
          <a:lstStyle/>
          <a:p>
            <a:pPr eaLnBrk="1" hangingPunct="1"/>
            <a:r>
              <a:rPr lang="en-US" dirty="0" smtClean="0"/>
              <a:t>Continuation of Medicare</a:t>
            </a:r>
          </a:p>
        </p:txBody>
      </p:sp>
      <p:sp>
        <p:nvSpPr>
          <p:cNvPr id="38915" name="Rectangle 3"/>
          <p:cNvSpPr>
            <a:spLocks noGrp="1" noChangeArrowheads="1"/>
          </p:cNvSpPr>
          <p:nvPr>
            <p:ph idx="1"/>
          </p:nvPr>
        </p:nvSpPr>
        <p:spPr>
          <a:xfrm>
            <a:off x="609600" y="2774950"/>
            <a:ext cx="8229600" cy="3168650"/>
          </a:xfrm>
          <a:noFill/>
        </p:spPr>
        <p:txBody>
          <a:bodyPr lIns="92075" tIns="46038" rIns="92075" bIns="46038"/>
          <a:lstStyle/>
          <a:p>
            <a:pPr lvl="1" eaLnBrk="1" hangingPunct="1"/>
            <a:endParaRPr lang="en-US" dirty="0" smtClean="0"/>
          </a:p>
          <a:p>
            <a:pPr lvl="1" eaLnBrk="1" hangingPunct="1"/>
            <a:r>
              <a:rPr lang="en-US" dirty="0" smtClean="0"/>
              <a:t>Individuals with disabilities who work will continue to receive at least 93 consecutive months of Medicare after the nine month trial work period</a:t>
            </a:r>
          </a:p>
          <a:p>
            <a:pPr lvl="1" eaLnBrk="1" hangingPunct="1"/>
            <a:r>
              <a:rPr lang="en-US" dirty="0" smtClean="0"/>
              <a:t>Claimant can choose to purchase coverage </a:t>
            </a:r>
          </a:p>
          <a:p>
            <a:pPr eaLnBrk="1" hangingPunct="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881" y="1295400"/>
            <a:ext cx="2662237" cy="1808312"/>
          </a:xfrm>
          <a:prstGeom prst="rect">
            <a:avLst/>
          </a:prstGeom>
        </p:spPr>
      </p:pic>
    </p:spTree>
    <p:extLst>
      <p:ext uri="{BB962C8B-B14F-4D97-AF65-F5344CB8AC3E}">
        <p14:creationId xmlns:p14="http://schemas.microsoft.com/office/powerpoint/2010/main" val="1976594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114800"/>
            <a:ext cx="8229600" cy="914400"/>
          </a:xfrm>
        </p:spPr>
        <p:txBody>
          <a:bodyPr/>
          <a:lstStyle/>
          <a:p>
            <a:pPr algn="l"/>
            <a:r>
              <a:rPr lang="en-US" sz="7200" dirty="0" smtClean="0">
                <a:solidFill>
                  <a:srgbClr val="FFFF00"/>
                </a:solidFill>
              </a:rPr>
              <a:t>   </a:t>
            </a:r>
            <a:br>
              <a:rPr lang="en-US" sz="7200" dirty="0" smtClean="0">
                <a:solidFill>
                  <a:srgbClr val="FFFF00"/>
                </a:solidFill>
              </a:rPr>
            </a:br>
            <a:r>
              <a:rPr lang="en-US" sz="7200" dirty="0" smtClean="0">
                <a:solidFill>
                  <a:srgbClr val="FFFF00"/>
                </a:solidFill>
              </a:rPr>
              <a:t>   </a:t>
            </a:r>
            <a:r>
              <a:rPr lang="en-US" sz="6000" b="1" dirty="0" smtClean="0">
                <a:ln w="22225">
                  <a:solidFill>
                    <a:schemeClr val="accent2"/>
                  </a:solidFill>
                  <a:prstDash val="solid"/>
                </a:ln>
                <a:solidFill>
                  <a:srgbClr val="FFFF00"/>
                </a:solidFill>
              </a:rPr>
              <a:t>SSI Work Incentives</a:t>
            </a:r>
            <a:r>
              <a:rPr lang="en-US" sz="6000" b="1" dirty="0">
                <a:ln w="22225">
                  <a:solidFill>
                    <a:schemeClr val="accent2"/>
                  </a:solidFill>
                  <a:prstDash val="solid"/>
                </a:ln>
                <a:solidFill>
                  <a:schemeClr val="accent2">
                    <a:lumMod val="40000"/>
                    <a:lumOff val="60000"/>
                  </a:schemeClr>
                </a:solidFill>
              </a:rPr>
              <a:t/>
            </a:r>
            <a:br>
              <a:rPr lang="en-US" sz="6000" b="1" dirty="0">
                <a:ln w="22225">
                  <a:solidFill>
                    <a:schemeClr val="accent2"/>
                  </a:solidFill>
                  <a:prstDash val="solid"/>
                </a:ln>
                <a:solidFill>
                  <a:schemeClr val="accent2">
                    <a:lumMod val="40000"/>
                    <a:lumOff val="60000"/>
                  </a:schemeClr>
                </a:solidFill>
              </a:rPr>
            </a:br>
            <a:endParaRPr lang="en-US" sz="6000" dirty="0">
              <a:solidFill>
                <a:srgbClr val="FFFF00"/>
              </a:solidFill>
            </a:endParaRPr>
          </a:p>
        </p:txBody>
      </p:sp>
      <p:sp>
        <p:nvSpPr>
          <p:cNvPr id="3" name="Content Placeholder 2"/>
          <p:cNvSpPr>
            <a:spLocks noGrp="1"/>
          </p:cNvSpPr>
          <p:nvPr>
            <p:ph idx="1"/>
          </p:nvPr>
        </p:nvSpPr>
        <p:spPr>
          <a:xfrm>
            <a:off x="457200" y="990601"/>
            <a:ext cx="8229600" cy="2286000"/>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sz="6600" dirty="0" smtClean="0"/>
              <a:t>         </a:t>
            </a:r>
            <a:endParaRPr lang="en-US" sz="66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25" y="717551"/>
            <a:ext cx="4248150" cy="2832100"/>
          </a:xfrm>
          <a:prstGeom prst="rect">
            <a:avLst/>
          </a:prstGeom>
        </p:spPr>
      </p:pic>
    </p:spTree>
    <p:extLst>
      <p:ext uri="{BB962C8B-B14F-4D97-AF65-F5344CB8AC3E}">
        <p14:creationId xmlns:p14="http://schemas.microsoft.com/office/powerpoint/2010/main" val="3023639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sz="4800" smtClean="0"/>
              <a:t>Let’s look at some </a:t>
            </a:r>
            <a:br>
              <a:rPr lang="en-US" sz="4800" smtClean="0"/>
            </a:br>
            <a:r>
              <a:rPr lang="en-US" sz="4800" smtClean="0"/>
              <a:t>SSI Work Incentives</a:t>
            </a:r>
          </a:p>
        </p:txBody>
      </p:sp>
      <p:sp>
        <p:nvSpPr>
          <p:cNvPr id="44035" name="Rectangle 3"/>
          <p:cNvSpPr>
            <a:spLocks noGrp="1" noChangeArrowheads="1"/>
          </p:cNvSpPr>
          <p:nvPr>
            <p:ph idx="1"/>
          </p:nvPr>
        </p:nvSpPr>
        <p:spPr>
          <a:xfrm>
            <a:off x="228600" y="1981200"/>
            <a:ext cx="8839200" cy="4144963"/>
          </a:xfrm>
        </p:spPr>
        <p:txBody>
          <a:bodyPr/>
          <a:lstStyle/>
          <a:p>
            <a:pPr eaLnBrk="1" hangingPunct="1"/>
            <a:endParaRPr lang="en-US" dirty="0" smtClean="0"/>
          </a:p>
          <a:p>
            <a:pPr eaLnBrk="1" hangingPunct="1"/>
            <a:endParaRPr lang="en-US" dirty="0"/>
          </a:p>
          <a:p>
            <a:pPr eaLnBrk="1" hangingPunct="1"/>
            <a:endParaRPr lang="en-US" dirty="0" smtClean="0"/>
          </a:p>
          <a:p>
            <a:pPr eaLnBrk="1" hangingPunct="1"/>
            <a:r>
              <a:rPr lang="en-US" dirty="0" smtClean="0"/>
              <a:t>Earned Income Exclusion</a:t>
            </a:r>
          </a:p>
          <a:p>
            <a:pPr eaLnBrk="1" hangingPunct="1"/>
            <a:r>
              <a:rPr lang="en-US" dirty="0" smtClean="0"/>
              <a:t>Student Earned Income Exclusion</a:t>
            </a:r>
          </a:p>
          <a:p>
            <a:pPr eaLnBrk="1" hangingPunct="1"/>
            <a:r>
              <a:rPr lang="en-US" dirty="0" smtClean="0"/>
              <a:t>Continued Medical Assistance under 1619(b)</a:t>
            </a:r>
          </a:p>
          <a:p>
            <a:pPr eaLnBrk="1" hangingPunct="1"/>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700" y="1676400"/>
            <a:ext cx="2514600" cy="1676400"/>
          </a:xfrm>
          <a:prstGeom prst="rect">
            <a:avLst/>
          </a:prstGeom>
        </p:spPr>
      </p:pic>
    </p:spTree>
    <p:extLst>
      <p:ext uri="{BB962C8B-B14F-4D97-AF65-F5344CB8AC3E}">
        <p14:creationId xmlns:p14="http://schemas.microsoft.com/office/powerpoint/2010/main" val="1027907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6"/>
          <p:cNvSpPr>
            <a:spLocks noGrp="1"/>
          </p:cNvSpPr>
          <p:nvPr>
            <p:ph type="title"/>
          </p:nvPr>
        </p:nvSpPr>
        <p:spPr/>
        <p:txBody>
          <a:bodyPr/>
          <a:lstStyle/>
          <a:p>
            <a:pPr eaLnBrk="1" hangingPunct="1"/>
            <a:r>
              <a:rPr lang="en-US" smtClean="0"/>
              <a:t>SSA Doesn’t Count All of Your Income...</a:t>
            </a:r>
          </a:p>
        </p:txBody>
      </p:sp>
      <p:sp>
        <p:nvSpPr>
          <p:cNvPr id="1027" name="Rectangle 3"/>
          <p:cNvSpPr>
            <a:spLocks noGrp="1" noChangeArrowheads="1"/>
          </p:cNvSpPr>
          <p:nvPr>
            <p:ph idx="1"/>
          </p:nvPr>
        </p:nvSpPr>
        <p:spPr>
          <a:xfrm>
            <a:off x="304800" y="2209800"/>
            <a:ext cx="7772400" cy="4648200"/>
          </a:xfrm>
          <a:noFill/>
        </p:spPr>
        <p:txBody>
          <a:bodyPr lIns="92075" tIns="46038" rIns="92075" bIns="46038"/>
          <a:lstStyle/>
          <a:p>
            <a:pPr eaLnBrk="1" hangingPunct="1"/>
            <a:r>
              <a:rPr lang="en-US" sz="3600" dirty="0" smtClean="0"/>
              <a:t>General Income Exclusion of $20	</a:t>
            </a:r>
          </a:p>
          <a:p>
            <a:pPr eaLnBrk="1" hangingPunct="1">
              <a:buFontTx/>
              <a:buNone/>
            </a:pPr>
            <a:r>
              <a:rPr lang="en-US" sz="3600" dirty="0" smtClean="0"/>
              <a:t>	</a:t>
            </a:r>
            <a:r>
              <a:rPr lang="en-US" dirty="0" smtClean="0"/>
              <a:t>Deducted first from unearned income</a:t>
            </a:r>
          </a:p>
          <a:p>
            <a:pPr eaLnBrk="1" hangingPunct="1"/>
            <a:r>
              <a:rPr lang="en-US" sz="3600" dirty="0" smtClean="0"/>
              <a:t>Earned Income Exclusion	</a:t>
            </a:r>
          </a:p>
          <a:p>
            <a:pPr eaLnBrk="1" hangingPunct="1">
              <a:buFontTx/>
              <a:buNone/>
            </a:pPr>
            <a:r>
              <a:rPr lang="en-US" dirty="0" smtClean="0"/>
              <a:t>	$65 per month - plus 1/2 of the rest</a:t>
            </a:r>
          </a:p>
          <a:p>
            <a:pPr marL="0" indent="0" eaLnBrk="1" hangingPunct="1">
              <a:buNone/>
            </a:pPr>
            <a:r>
              <a:rPr lang="en-US" b="1" dirty="0" smtClean="0">
                <a:solidFill>
                  <a:srgbClr val="0066FF"/>
                </a:solidFill>
              </a:rPr>
              <a:t>                  </a:t>
            </a:r>
            <a:r>
              <a:rPr lang="en-US" b="1" dirty="0" smtClean="0">
                <a:solidFill>
                  <a:srgbClr val="FFFF00"/>
                </a:solidFill>
              </a:rPr>
              <a:t>It Pays to Work!</a:t>
            </a:r>
          </a:p>
          <a:p>
            <a:pPr marL="0" indent="0" eaLnBrk="1" hangingPunct="1">
              <a:buNone/>
            </a:pPr>
            <a:r>
              <a:rPr lang="en-US" b="1" dirty="0">
                <a:solidFill>
                  <a:srgbClr val="0066FF"/>
                </a:solidFill>
              </a:rPr>
              <a:t> </a:t>
            </a:r>
            <a:r>
              <a:rPr lang="en-US" b="1" dirty="0" smtClean="0">
                <a:solidFill>
                  <a:srgbClr val="0066FF"/>
                </a:solidFill>
              </a:rPr>
              <a:t>          </a:t>
            </a:r>
            <a:r>
              <a:rPr lang="en-US" sz="2800" dirty="0" smtClean="0"/>
              <a:t>2018 SSI Federal Benefit Rate $750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581400"/>
            <a:ext cx="1402556" cy="1227769"/>
          </a:xfrm>
          <a:prstGeom prst="rect">
            <a:avLst/>
          </a:prstGeom>
        </p:spPr>
      </p:pic>
    </p:spTree>
    <p:extLst>
      <p:ext uri="{BB962C8B-B14F-4D97-AF65-F5344CB8AC3E}">
        <p14:creationId xmlns:p14="http://schemas.microsoft.com/office/powerpoint/2010/main" val="106475513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SSI Earned Income Example</a:t>
            </a:r>
            <a:endParaRPr lang="en-US" sz="3600" dirty="0"/>
          </a:p>
        </p:txBody>
      </p:sp>
      <p:sp>
        <p:nvSpPr>
          <p:cNvPr id="3" name="Content Placeholder 2"/>
          <p:cNvSpPr>
            <a:spLocks noGrp="1"/>
          </p:cNvSpPr>
          <p:nvPr>
            <p:ph idx="1"/>
          </p:nvPr>
        </p:nvSpPr>
        <p:spPr>
          <a:xfrm>
            <a:off x="457200" y="2209800"/>
            <a:ext cx="8229600" cy="4419600"/>
          </a:xfrm>
        </p:spPr>
        <p:txBody>
          <a:bodyPr/>
          <a:lstStyle/>
          <a:p>
            <a:pPr marL="0" indent="0">
              <a:buNone/>
            </a:pPr>
            <a:r>
              <a:rPr lang="en-US" dirty="0" smtClean="0"/>
              <a:t>      Dorothy receives SSI benefits of $750 mo, she starts working and earns $1285 mo</a:t>
            </a:r>
          </a:p>
          <a:p>
            <a:endParaRPr lang="en-US" dirty="0" smtClean="0"/>
          </a:p>
          <a:p>
            <a:pPr marL="0" indent="0">
              <a:buNone/>
            </a:pPr>
            <a:r>
              <a:rPr lang="en-US" dirty="0" smtClean="0"/>
              <a:t>$1285 – 85 = 1200/2 = $600 countable income</a:t>
            </a:r>
          </a:p>
          <a:p>
            <a:pPr marL="0" indent="0">
              <a:buNone/>
            </a:pPr>
            <a:r>
              <a:rPr lang="en-US" dirty="0" smtClean="0"/>
              <a:t>SSI rate $750 - $600 = $150 SSI payment</a:t>
            </a:r>
            <a:endParaRPr lang="en-US" dirty="0"/>
          </a:p>
          <a:p>
            <a:pPr marL="0" indent="0" algn="ctr">
              <a:buNone/>
            </a:pPr>
            <a:r>
              <a:rPr lang="en-US" dirty="0" smtClean="0"/>
              <a:t>Dorothy’s income : </a:t>
            </a:r>
          </a:p>
          <a:p>
            <a:pPr marL="0" indent="0" algn="ctr">
              <a:buNone/>
            </a:pPr>
            <a:r>
              <a:rPr lang="en-US" dirty="0" smtClean="0"/>
              <a:t>$1285 </a:t>
            </a:r>
            <a:r>
              <a:rPr lang="en-US" sz="2400" dirty="0" smtClean="0"/>
              <a:t>(wages) </a:t>
            </a:r>
            <a:r>
              <a:rPr lang="en-US" dirty="0" smtClean="0"/>
              <a:t>+$150 </a:t>
            </a:r>
            <a:r>
              <a:rPr lang="en-US" sz="2400" dirty="0" smtClean="0"/>
              <a:t>(SSI) </a:t>
            </a:r>
            <a:r>
              <a:rPr lang="en-US" dirty="0" smtClean="0"/>
              <a:t>= </a:t>
            </a:r>
            <a:r>
              <a:rPr lang="en-US" dirty="0" smtClean="0">
                <a:solidFill>
                  <a:srgbClr val="FF0000"/>
                </a:solidFill>
              </a:rPr>
              <a:t>$1435                           </a:t>
            </a:r>
            <a:endParaRPr lang="en-US"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0"/>
            <a:ext cx="1962150" cy="1308100"/>
          </a:xfrm>
          <a:prstGeom prst="rect">
            <a:avLst/>
          </a:prstGeom>
        </p:spPr>
      </p:pic>
    </p:spTree>
    <p:extLst>
      <p:ext uri="{BB962C8B-B14F-4D97-AF65-F5344CB8AC3E}">
        <p14:creationId xmlns:p14="http://schemas.microsoft.com/office/powerpoint/2010/main" val="36600390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SSI – Student Exclusion	</a:t>
            </a:r>
          </a:p>
        </p:txBody>
      </p:sp>
      <p:sp>
        <p:nvSpPr>
          <p:cNvPr id="46083" name="Rectangle 3"/>
          <p:cNvSpPr>
            <a:spLocks noGrp="1" noChangeArrowheads="1"/>
          </p:cNvSpPr>
          <p:nvPr>
            <p:ph idx="1"/>
          </p:nvPr>
        </p:nvSpPr>
        <p:spPr/>
        <p:txBody>
          <a:bodyPr/>
          <a:lstStyle/>
          <a:p>
            <a:pPr eaLnBrk="1" hangingPunct="1"/>
            <a:r>
              <a:rPr lang="en-US" sz="2800" dirty="0" smtClean="0"/>
              <a:t>Under age 22</a:t>
            </a:r>
          </a:p>
          <a:p>
            <a:pPr eaLnBrk="1" hangingPunct="1"/>
            <a:r>
              <a:rPr lang="en-US" sz="2800" dirty="0" smtClean="0"/>
              <a:t>“regularly attending school”</a:t>
            </a:r>
          </a:p>
          <a:p>
            <a:pPr lvl="1" eaLnBrk="1" hangingPunct="1"/>
            <a:r>
              <a:rPr lang="en-US" dirty="0" smtClean="0"/>
              <a:t>Could be high school or college</a:t>
            </a:r>
          </a:p>
          <a:p>
            <a:pPr lvl="1" eaLnBrk="1" hangingPunct="1"/>
            <a:r>
              <a:rPr lang="en-US" dirty="0" smtClean="0"/>
              <a:t>Could be home study or work study</a:t>
            </a:r>
          </a:p>
          <a:p>
            <a:pPr eaLnBrk="1" hangingPunct="1"/>
            <a:r>
              <a:rPr lang="en-US" sz="2800" dirty="0" smtClean="0"/>
              <a:t>2018 maximum exclusion of $7350 per year or $1820 per month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4419600"/>
            <a:ext cx="2514600" cy="1954203"/>
          </a:xfrm>
          <a:prstGeom prst="rect">
            <a:avLst/>
          </a:prstGeom>
        </p:spPr>
      </p:pic>
    </p:spTree>
    <p:extLst>
      <p:ext uri="{BB962C8B-B14F-4D97-AF65-F5344CB8AC3E}">
        <p14:creationId xmlns:p14="http://schemas.microsoft.com/office/powerpoint/2010/main" val="3558434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Status</a:t>
            </a:r>
            <a:endParaRPr lang="en-US" dirty="0"/>
          </a:p>
        </p:txBody>
      </p:sp>
      <p:sp>
        <p:nvSpPr>
          <p:cNvPr id="3" name="Content Placeholder 2"/>
          <p:cNvSpPr>
            <a:spLocks noGrp="1"/>
          </p:cNvSpPr>
          <p:nvPr>
            <p:ph idx="1"/>
          </p:nvPr>
        </p:nvSpPr>
        <p:spPr/>
        <p:txBody>
          <a:bodyPr/>
          <a:lstStyle/>
          <a:p>
            <a:pPr>
              <a:lnSpc>
                <a:spcPct val="70000"/>
              </a:lnSpc>
              <a:buFont typeface="Wingdings" pitchFamily="2" charset="2"/>
              <a:buNone/>
            </a:pPr>
            <a:endParaRPr lang="en-US" sz="2400" dirty="0" smtClean="0">
              <a:solidFill>
                <a:srgbClr val="002060"/>
              </a:solidFill>
            </a:endParaRPr>
          </a:p>
          <a:p>
            <a:pPr>
              <a:lnSpc>
                <a:spcPct val="70000"/>
              </a:lnSpc>
              <a:buFont typeface="Wingdings" pitchFamily="2" charset="2"/>
              <a:buNone/>
            </a:pPr>
            <a:r>
              <a:rPr lang="en-US" sz="2400" dirty="0" smtClean="0"/>
              <a:t>“Regularly </a:t>
            </a:r>
            <a:r>
              <a:rPr lang="en-US" sz="2400" dirty="0"/>
              <a:t>attending School” means the person takes one or more courses of study and attends classes:</a:t>
            </a:r>
          </a:p>
          <a:p>
            <a:pPr>
              <a:lnSpc>
                <a:spcPct val="70000"/>
              </a:lnSpc>
            </a:pPr>
            <a:endParaRPr lang="en-US" sz="2400" dirty="0"/>
          </a:p>
          <a:p>
            <a:pPr lvl="2">
              <a:lnSpc>
                <a:spcPct val="70000"/>
              </a:lnSpc>
              <a:buFont typeface="Symbol" pitchFamily="18" charset="2"/>
              <a:buChar char="·"/>
            </a:pPr>
            <a:r>
              <a:rPr lang="en-US" dirty="0"/>
              <a:t>In a college or university for eight (8) hours a week,</a:t>
            </a:r>
          </a:p>
          <a:p>
            <a:pPr algn="ctr">
              <a:lnSpc>
                <a:spcPct val="70000"/>
              </a:lnSpc>
              <a:buFont typeface="Wingdings" pitchFamily="2" charset="2"/>
              <a:buNone/>
            </a:pPr>
            <a:r>
              <a:rPr lang="en-US" sz="2400" dirty="0">
                <a:solidFill>
                  <a:srgbClr val="002060"/>
                </a:solidFill>
              </a:rPr>
              <a:t>OR</a:t>
            </a:r>
          </a:p>
          <a:p>
            <a:pPr lvl="2">
              <a:lnSpc>
                <a:spcPct val="70000"/>
              </a:lnSpc>
              <a:buFont typeface="Symbol" pitchFamily="18" charset="2"/>
              <a:buChar char="·"/>
            </a:pPr>
            <a:r>
              <a:rPr lang="en-US" dirty="0"/>
              <a:t>In grades 7-12 for twelve hours a week;</a:t>
            </a:r>
          </a:p>
          <a:p>
            <a:pPr algn="ctr">
              <a:lnSpc>
                <a:spcPct val="70000"/>
              </a:lnSpc>
              <a:buFont typeface="Wingdings" pitchFamily="2" charset="2"/>
              <a:buNone/>
            </a:pPr>
            <a:r>
              <a:rPr lang="en-US" sz="2400" dirty="0">
                <a:solidFill>
                  <a:srgbClr val="002060"/>
                </a:solidFill>
              </a:rPr>
              <a:t>OR</a:t>
            </a:r>
          </a:p>
          <a:p>
            <a:pPr lvl="2">
              <a:lnSpc>
                <a:spcPct val="70000"/>
              </a:lnSpc>
              <a:buFont typeface="Symbol" pitchFamily="18" charset="2"/>
              <a:buChar char="·"/>
            </a:pPr>
            <a:r>
              <a:rPr lang="en-US" dirty="0"/>
              <a:t>In a training course to prepare for employment for 12 hours a week (15 hours per week if the course involves shop practice)’</a:t>
            </a:r>
          </a:p>
          <a:p>
            <a:pPr algn="ctr">
              <a:lnSpc>
                <a:spcPct val="70000"/>
              </a:lnSpc>
              <a:buFont typeface="Wingdings" pitchFamily="2" charset="2"/>
              <a:buNone/>
            </a:pPr>
            <a:r>
              <a:rPr lang="en-US" sz="2400" dirty="0">
                <a:solidFill>
                  <a:srgbClr val="002060"/>
                </a:solidFill>
              </a:rPr>
              <a:t>OR</a:t>
            </a:r>
          </a:p>
          <a:p>
            <a:pPr lvl="2">
              <a:lnSpc>
                <a:spcPct val="70000"/>
              </a:lnSpc>
              <a:buFont typeface="Symbol" pitchFamily="18" charset="2"/>
              <a:buChar char="·"/>
            </a:pPr>
            <a:r>
              <a:rPr lang="en-US" dirty="0"/>
              <a:t>For less time indicated above for reasons beyond control, such as illness.</a:t>
            </a:r>
          </a:p>
          <a:p>
            <a:endParaRPr lang="en-US" dirty="0"/>
          </a:p>
        </p:txBody>
      </p:sp>
      <p:pic>
        <p:nvPicPr>
          <p:cNvPr id="7170" name="Picture 2" descr="C:\Users\469801\AppData\Local\Microsoft\Windows\Temporary Internet Files\Content.IE5\WY3QISVL\MP9004088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1952" y="108552"/>
            <a:ext cx="2179178"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29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469801\AppData\Local\Microsoft\Windows\Temporary Internet Files\Content.IE5\7XXSNPW9\MP9004486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219200"/>
            <a:ext cx="187960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rgbClr val="00B0F0"/>
                </a:solidFill>
              </a:rPr>
              <a:t>How much is a SSDI benefit?</a:t>
            </a:r>
            <a:endParaRPr lang="en-US" dirty="0">
              <a:solidFill>
                <a:srgbClr val="00B0F0"/>
              </a:solidFill>
            </a:endParaRPr>
          </a:p>
        </p:txBody>
      </p:sp>
      <p:sp>
        <p:nvSpPr>
          <p:cNvPr id="5" name="Content Placeholder 4"/>
          <p:cNvSpPr>
            <a:spLocks noGrp="1"/>
          </p:cNvSpPr>
          <p:nvPr>
            <p:ph idx="1"/>
          </p:nvPr>
        </p:nvSpPr>
        <p:spPr/>
        <p:txBody>
          <a:bodyPr/>
          <a:lstStyle/>
          <a:p>
            <a:endParaRPr lang="en-US" sz="2800" dirty="0" smtClean="0"/>
          </a:p>
          <a:p>
            <a:endParaRPr lang="en-US" sz="2800" dirty="0" smtClean="0"/>
          </a:p>
          <a:p>
            <a:endParaRPr lang="en-US" sz="2800" dirty="0" smtClean="0"/>
          </a:p>
          <a:p>
            <a:r>
              <a:rPr lang="en-US" sz="2800" dirty="0" smtClean="0"/>
              <a:t>Different for each wage earner</a:t>
            </a:r>
          </a:p>
          <a:p>
            <a:r>
              <a:rPr lang="en-US" sz="2800" dirty="0" smtClean="0"/>
              <a:t>Based on the individual’s average lifetime covered* earnings</a:t>
            </a:r>
          </a:p>
          <a:p>
            <a:endParaRPr lang="en-US" sz="2800" dirty="0" smtClean="0"/>
          </a:p>
          <a:p>
            <a:pPr marL="0" indent="0">
              <a:buNone/>
            </a:pPr>
            <a:r>
              <a:rPr lang="en-US" sz="2800" dirty="0" smtClean="0"/>
              <a:t>* </a:t>
            </a:r>
            <a:r>
              <a:rPr lang="en-US" sz="2800" i="1" dirty="0" smtClean="0"/>
              <a:t>Earnings on which FICA taxes were paid</a:t>
            </a:r>
            <a:endParaRPr lang="en-US" sz="2800" i="1" dirty="0"/>
          </a:p>
        </p:txBody>
      </p:sp>
    </p:spTree>
    <p:extLst>
      <p:ext uri="{BB962C8B-B14F-4D97-AF65-F5344CB8AC3E}">
        <p14:creationId xmlns:p14="http://schemas.microsoft.com/office/powerpoint/2010/main" val="2739716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06400" y="228600"/>
            <a:ext cx="7772400" cy="1828800"/>
          </a:xfrm>
          <a:noFill/>
        </p:spPr>
        <p:txBody>
          <a:bodyPr lIns="92075" tIns="46038" rIns="92075" bIns="46038"/>
          <a:lstStyle/>
          <a:p>
            <a:pPr eaLnBrk="1" hangingPunct="1"/>
            <a:r>
              <a:rPr lang="en-US" dirty="0" smtClean="0"/>
              <a:t>Continued Medical Assistance </a:t>
            </a:r>
            <a:br>
              <a:rPr lang="en-US" dirty="0" smtClean="0"/>
            </a:br>
            <a:r>
              <a:rPr lang="en-US" dirty="0" smtClean="0"/>
              <a:t>Section 1619 (b)</a:t>
            </a:r>
          </a:p>
        </p:txBody>
      </p:sp>
      <p:sp>
        <p:nvSpPr>
          <p:cNvPr id="48131" name="Rectangle 3"/>
          <p:cNvSpPr>
            <a:spLocks noGrp="1" noChangeArrowheads="1"/>
          </p:cNvSpPr>
          <p:nvPr>
            <p:ph idx="1"/>
          </p:nvPr>
        </p:nvSpPr>
        <p:spPr>
          <a:xfrm>
            <a:off x="457200" y="2666999"/>
            <a:ext cx="8229600" cy="3459163"/>
          </a:xfrm>
          <a:noFill/>
        </p:spPr>
        <p:txBody>
          <a:bodyPr lIns="92075" tIns="46038" rIns="92075" bIns="46038"/>
          <a:lstStyle/>
          <a:p>
            <a:pPr eaLnBrk="1" hangingPunct="1">
              <a:lnSpc>
                <a:spcPct val="90000"/>
              </a:lnSpc>
            </a:pPr>
            <a:endParaRPr lang="en-US" sz="2800" dirty="0" smtClean="0"/>
          </a:p>
          <a:p>
            <a:pPr eaLnBrk="1" hangingPunct="1">
              <a:lnSpc>
                <a:spcPct val="90000"/>
              </a:lnSpc>
            </a:pPr>
            <a:r>
              <a:rPr lang="en-US" sz="2800" dirty="0" smtClean="0"/>
              <a:t>When work earnings reduce SSI payments to zero, MA will continue if yearly wages are below the “threshold” </a:t>
            </a:r>
          </a:p>
          <a:p>
            <a:pPr eaLnBrk="1" hangingPunct="1">
              <a:lnSpc>
                <a:spcPct val="90000"/>
              </a:lnSpc>
              <a:buFontTx/>
              <a:buNone/>
            </a:pPr>
            <a:r>
              <a:rPr lang="en-US" sz="2800" dirty="0" smtClean="0"/>
              <a:t>             2017 Wisconsin = $33,173</a:t>
            </a:r>
          </a:p>
          <a:p>
            <a:pPr eaLnBrk="1" hangingPunct="1">
              <a:lnSpc>
                <a:spcPct val="90000"/>
              </a:lnSpc>
            </a:pPr>
            <a:endParaRPr lang="en-US" sz="2800" dirty="0" smtClean="0"/>
          </a:p>
          <a:p>
            <a:pPr eaLnBrk="1" hangingPunct="1">
              <a:lnSpc>
                <a:spcPct val="90000"/>
              </a:lnSpc>
            </a:pPr>
            <a:r>
              <a:rPr lang="en-US" sz="2800" dirty="0" smtClean="0"/>
              <a:t>Individual Thresholds can be higher based on an individual’s actual MA 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0" y="1905000"/>
            <a:ext cx="3124200" cy="1181852"/>
          </a:xfrm>
          <a:prstGeom prst="rect">
            <a:avLst/>
          </a:prstGeom>
        </p:spPr>
      </p:pic>
    </p:spTree>
    <p:extLst>
      <p:ext uri="{BB962C8B-B14F-4D97-AF65-F5344CB8AC3E}">
        <p14:creationId xmlns:p14="http://schemas.microsoft.com/office/powerpoint/2010/main" val="891515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868362"/>
          </a:xfrm>
        </p:spPr>
        <p:txBody>
          <a:bodyPr/>
          <a:lstStyle/>
          <a:p>
            <a:r>
              <a:rPr lang="en-US" sz="3600" dirty="0" smtClean="0"/>
              <a:t>Social Security and Representative Payee</a:t>
            </a:r>
            <a:endParaRPr lang="en-US" sz="3600" dirty="0"/>
          </a:p>
        </p:txBody>
      </p:sp>
      <p:sp>
        <p:nvSpPr>
          <p:cNvPr id="3" name="Content Placeholder 2"/>
          <p:cNvSpPr>
            <a:spLocks noGrp="1"/>
          </p:cNvSpPr>
          <p:nvPr>
            <p:ph idx="1"/>
          </p:nvPr>
        </p:nvSpPr>
        <p:spPr>
          <a:xfrm>
            <a:off x="457200" y="1143000"/>
            <a:ext cx="8229600" cy="5715000"/>
          </a:xfrm>
        </p:spPr>
        <p:txBody>
          <a:bodyPr/>
          <a:lstStyle/>
          <a:p>
            <a:pPr marL="0" indent="0">
              <a:buNone/>
            </a:pPr>
            <a:r>
              <a:rPr lang="en-US" sz="2800" dirty="0" smtClean="0"/>
              <a:t>Does the beneficiary need help managing their money?</a:t>
            </a:r>
          </a:p>
          <a:p>
            <a:r>
              <a:rPr lang="en-US" sz="2800" dirty="0" smtClean="0"/>
              <a:t>Evidence of capability:</a:t>
            </a:r>
          </a:p>
          <a:p>
            <a:pPr marL="0" indent="0">
              <a:buNone/>
            </a:pPr>
            <a:r>
              <a:rPr lang="en-US" dirty="0" smtClean="0"/>
              <a:t>     </a:t>
            </a:r>
            <a:r>
              <a:rPr lang="en-US" dirty="0"/>
              <a:t> </a:t>
            </a:r>
            <a:r>
              <a:rPr lang="en-US" sz="2000" dirty="0" smtClean="0"/>
              <a:t>Legal</a:t>
            </a:r>
          </a:p>
          <a:p>
            <a:pPr marL="0" indent="0">
              <a:buNone/>
            </a:pPr>
            <a:r>
              <a:rPr lang="en-US" sz="2000" dirty="0" smtClean="0"/>
              <a:t>         Lay</a:t>
            </a:r>
          </a:p>
          <a:p>
            <a:pPr marL="0" indent="0">
              <a:buNone/>
            </a:pPr>
            <a:r>
              <a:rPr lang="en-US" sz="2000" dirty="0" smtClean="0"/>
              <a:t>         Medical</a:t>
            </a:r>
          </a:p>
          <a:p>
            <a:r>
              <a:rPr lang="en-US" sz="2800" dirty="0" smtClean="0"/>
              <a:t>Payee preference:</a:t>
            </a:r>
          </a:p>
          <a:p>
            <a:pPr marL="0" indent="0">
              <a:buNone/>
            </a:pPr>
            <a:r>
              <a:rPr lang="en-US" sz="2400" dirty="0" smtClean="0"/>
              <a:t>        </a:t>
            </a:r>
            <a:r>
              <a:rPr lang="en-US" sz="2000" dirty="0" smtClean="0"/>
              <a:t>Legal guardian</a:t>
            </a:r>
          </a:p>
          <a:p>
            <a:pPr marL="0" indent="0">
              <a:buNone/>
            </a:pPr>
            <a:r>
              <a:rPr lang="en-US" sz="2000" dirty="0" smtClean="0"/>
              <a:t>         Parent</a:t>
            </a:r>
          </a:p>
          <a:p>
            <a:pPr marL="0" indent="0">
              <a:buNone/>
            </a:pPr>
            <a:r>
              <a:rPr lang="en-US" sz="2000" dirty="0" smtClean="0"/>
              <a:t>         Relative</a:t>
            </a:r>
          </a:p>
          <a:p>
            <a:pPr marL="0" indent="0">
              <a:buNone/>
            </a:pPr>
            <a:r>
              <a:rPr lang="en-US" sz="2000" dirty="0" smtClean="0"/>
              <a:t>         Friend</a:t>
            </a:r>
          </a:p>
          <a:p>
            <a:pPr marL="0" indent="0">
              <a:buNone/>
            </a:pPr>
            <a:r>
              <a:rPr lang="en-US" sz="2000" dirty="0" smtClean="0"/>
              <a:t>         Agency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276600"/>
            <a:ext cx="3886200" cy="2584323"/>
          </a:xfrm>
          <a:prstGeom prst="rect">
            <a:avLst/>
          </a:prstGeom>
        </p:spPr>
      </p:pic>
    </p:spTree>
    <p:extLst>
      <p:ext uri="{BB962C8B-B14F-4D97-AF65-F5344CB8AC3E}">
        <p14:creationId xmlns:p14="http://schemas.microsoft.com/office/powerpoint/2010/main" val="569079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Security On-Line Services</a:t>
            </a:r>
            <a:endParaRPr lang="en-US" sz="4000" dirty="0"/>
          </a:p>
        </p:txBody>
      </p:sp>
      <p:sp>
        <p:nvSpPr>
          <p:cNvPr id="3" name="Content Placeholder 2"/>
          <p:cNvSpPr>
            <a:spLocks noGrp="1"/>
          </p:cNvSpPr>
          <p:nvPr>
            <p:ph idx="1"/>
          </p:nvPr>
        </p:nvSpPr>
        <p:spPr>
          <a:xfrm>
            <a:off x="152400" y="1600200"/>
            <a:ext cx="8839200" cy="4525963"/>
          </a:xfrm>
        </p:spPr>
        <p:txBody>
          <a:bodyPr/>
          <a:lstStyle/>
          <a:p>
            <a:pPr marL="0" indent="0">
              <a:buNone/>
            </a:pPr>
            <a:r>
              <a:rPr lang="en-US" dirty="0" smtClean="0">
                <a:solidFill>
                  <a:srgbClr val="FFFF00"/>
                </a:solidFill>
              </a:rPr>
              <a:t>If you are </a:t>
            </a:r>
            <a:r>
              <a:rPr lang="en-US" i="1" u="sng" dirty="0" smtClean="0">
                <a:solidFill>
                  <a:srgbClr val="FFFF00"/>
                </a:solidFill>
              </a:rPr>
              <a:t>not</a:t>
            </a:r>
            <a:r>
              <a:rPr lang="en-US" dirty="0" smtClean="0">
                <a:solidFill>
                  <a:srgbClr val="FFFF00"/>
                </a:solidFill>
              </a:rPr>
              <a:t> receiving benefits:</a:t>
            </a:r>
          </a:p>
          <a:p>
            <a:r>
              <a:rPr lang="en-US" dirty="0" smtClean="0"/>
              <a:t>Apply for benefits</a:t>
            </a:r>
          </a:p>
          <a:p>
            <a:endParaRPr lang="en-US" dirty="0" smtClean="0"/>
          </a:p>
          <a:p>
            <a:r>
              <a:rPr lang="en-US" dirty="0" smtClean="0"/>
              <a:t>Get your Social Security Statement to review:  </a:t>
            </a:r>
          </a:p>
          <a:p>
            <a:pPr marL="400050" lvl="1" indent="0">
              <a:buNone/>
            </a:pPr>
            <a:r>
              <a:rPr lang="en-US" dirty="0" smtClean="0"/>
              <a:t>       estimates of your benefits</a:t>
            </a:r>
          </a:p>
          <a:p>
            <a:pPr marL="400050" lvl="1" indent="0">
              <a:buNone/>
            </a:pPr>
            <a:r>
              <a:rPr lang="en-US" dirty="0" smtClean="0"/>
              <a:t>       your earnings record</a:t>
            </a:r>
          </a:p>
          <a:p>
            <a:pPr marL="400050" lvl="1" indent="0">
              <a:buNone/>
            </a:pPr>
            <a:r>
              <a:rPr lang="en-US" dirty="0" smtClean="0"/>
              <a:t>       Social Security and Medicare taxes you’ve paid</a:t>
            </a:r>
          </a:p>
          <a:p>
            <a:pPr marL="400050" lvl="1" indent="0">
              <a:buNone/>
            </a:pPr>
            <a:endParaRPr lang="en-US" dirty="0" smtClean="0"/>
          </a:p>
          <a:p>
            <a:r>
              <a:rPr lang="en-US" dirty="0" smtClean="0"/>
              <a:t>Request a replacement Social Security Card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6177" y="1219200"/>
            <a:ext cx="1597493" cy="1798777"/>
          </a:xfrm>
          <a:prstGeom prst="rect">
            <a:avLst/>
          </a:prstGeom>
        </p:spPr>
      </p:pic>
    </p:spTree>
    <p:extLst>
      <p:ext uri="{BB962C8B-B14F-4D97-AF65-F5344CB8AC3E}">
        <p14:creationId xmlns:p14="http://schemas.microsoft.com/office/powerpoint/2010/main" val="6902923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Security On-Line Services</a:t>
            </a:r>
            <a:endParaRPr lang="en-US" sz="4000"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If you </a:t>
            </a:r>
            <a:r>
              <a:rPr lang="en-US" i="1" u="sng" dirty="0" smtClean="0">
                <a:solidFill>
                  <a:srgbClr val="FFFF00"/>
                </a:solidFill>
              </a:rPr>
              <a:t>are</a:t>
            </a:r>
            <a:r>
              <a:rPr lang="en-US" dirty="0" smtClean="0">
                <a:solidFill>
                  <a:srgbClr val="FFFF00"/>
                </a:solidFill>
              </a:rPr>
              <a:t> receiving benefits:</a:t>
            </a:r>
          </a:p>
          <a:p>
            <a:r>
              <a:rPr lang="en-US" dirty="0"/>
              <a:t>G</a:t>
            </a:r>
            <a:r>
              <a:rPr lang="en-US" dirty="0" smtClean="0"/>
              <a:t>et your benefit verification letter</a:t>
            </a:r>
          </a:p>
          <a:p>
            <a:r>
              <a:rPr lang="en-US" dirty="0" smtClean="0"/>
              <a:t>Change your address and phone # (SSDI)</a:t>
            </a:r>
          </a:p>
          <a:p>
            <a:r>
              <a:rPr lang="en-US" dirty="0" smtClean="0"/>
              <a:t>Start or change your direct deposit</a:t>
            </a:r>
          </a:p>
          <a:p>
            <a:r>
              <a:rPr lang="en-US" dirty="0" smtClean="0"/>
              <a:t>Get a replacement SSA 1099</a:t>
            </a:r>
          </a:p>
          <a:p>
            <a:r>
              <a:rPr lang="en-US" dirty="0" smtClean="0"/>
              <a:t>Get a replacement Medicare card</a:t>
            </a:r>
          </a:p>
          <a:p>
            <a:r>
              <a:rPr lang="en-US" dirty="0" smtClean="0"/>
              <a:t>Report your wages (SSDI)</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5257800"/>
            <a:ext cx="2895600" cy="1441044"/>
          </a:xfrm>
          <a:prstGeom prst="rect">
            <a:avLst/>
          </a:prstGeom>
        </p:spPr>
      </p:pic>
    </p:spTree>
    <p:extLst>
      <p:ext uri="{BB962C8B-B14F-4D97-AF65-F5344CB8AC3E}">
        <p14:creationId xmlns:p14="http://schemas.microsoft.com/office/powerpoint/2010/main" val="2115510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Who else can help?</a:t>
            </a:r>
            <a:br>
              <a:rPr lang="en-US" dirty="0" smtClean="0"/>
            </a:br>
            <a:endParaRPr lang="en-US" u="sng" dirty="0"/>
          </a:p>
        </p:txBody>
      </p:sp>
      <p:sp>
        <p:nvSpPr>
          <p:cNvPr id="3" name="Content Placeholder 2"/>
          <p:cNvSpPr>
            <a:spLocks noGrp="1"/>
          </p:cNvSpPr>
          <p:nvPr>
            <p:ph idx="1"/>
          </p:nvPr>
        </p:nvSpPr>
        <p:spPr>
          <a:xfrm>
            <a:off x="457200" y="762000"/>
            <a:ext cx="8229600" cy="6096000"/>
          </a:xfrm>
        </p:spPr>
        <p:txBody>
          <a:bodyPr/>
          <a:lstStyle/>
          <a:p>
            <a:pPr marL="0" indent="0">
              <a:buNone/>
            </a:pPr>
            <a:r>
              <a:rPr lang="en-US" sz="2400" dirty="0" smtClean="0"/>
              <a:t>                </a:t>
            </a:r>
          </a:p>
          <a:p>
            <a:pPr marL="0" indent="0">
              <a:buNone/>
            </a:pPr>
            <a:r>
              <a:rPr lang="en-US" sz="2800" dirty="0">
                <a:solidFill>
                  <a:schemeClr val="bg2">
                    <a:lumMod val="40000"/>
                    <a:lumOff val="60000"/>
                  </a:schemeClr>
                </a:solidFill>
              </a:rPr>
              <a:t>Work Incentives Planning and Assistance  (WIPA)</a:t>
            </a:r>
          </a:p>
          <a:p>
            <a:pPr marL="0" indent="0">
              <a:buNone/>
            </a:pPr>
            <a:r>
              <a:rPr lang="en-US" sz="2400" dirty="0"/>
              <a:t>Community based organizations that work </a:t>
            </a:r>
            <a:r>
              <a:rPr lang="en-US" sz="2400" dirty="0" smtClean="0"/>
              <a:t>to enable </a:t>
            </a:r>
            <a:r>
              <a:rPr lang="en-US" sz="2400" dirty="0"/>
              <a:t>beneficiaries to make informed </a:t>
            </a:r>
            <a:r>
              <a:rPr lang="en-US" sz="2400" dirty="0" smtClean="0"/>
              <a:t>choices about </a:t>
            </a:r>
            <a:r>
              <a:rPr lang="en-US" sz="2400" dirty="0"/>
              <a:t>work and to support working </a:t>
            </a:r>
            <a:r>
              <a:rPr lang="en-US" sz="2400" dirty="0" smtClean="0"/>
              <a:t>beneficiaries to </a:t>
            </a:r>
            <a:r>
              <a:rPr lang="en-US" sz="2400" dirty="0"/>
              <a:t>make a successful transition to financial </a:t>
            </a:r>
            <a:r>
              <a:rPr lang="en-US" sz="2400" dirty="0" smtClean="0"/>
              <a:t>independence</a:t>
            </a:r>
          </a:p>
          <a:p>
            <a:pPr marL="0" indent="0">
              <a:buNone/>
            </a:pPr>
            <a:r>
              <a:rPr lang="en-US" sz="2000" dirty="0" smtClean="0">
                <a:solidFill>
                  <a:schemeClr val="tx2"/>
                </a:solidFill>
              </a:rPr>
              <a:t>        WI WIPA – Employment Resources Inc. (877) 242-1357</a:t>
            </a:r>
          </a:p>
          <a:p>
            <a:pPr marL="0" indent="0">
              <a:buNone/>
            </a:pPr>
            <a:endParaRPr lang="en-US" sz="2000" dirty="0" smtClean="0">
              <a:solidFill>
                <a:schemeClr val="tx2"/>
              </a:solidFill>
            </a:endParaRPr>
          </a:p>
          <a:p>
            <a:pPr marL="0" indent="0">
              <a:buNone/>
            </a:pPr>
            <a:r>
              <a:rPr lang="en-US" sz="2400" dirty="0" smtClean="0"/>
              <a:t>                  </a:t>
            </a:r>
            <a:r>
              <a:rPr lang="en-US" sz="2800" dirty="0" smtClean="0">
                <a:solidFill>
                  <a:schemeClr val="bg2">
                    <a:lumMod val="40000"/>
                    <a:lumOff val="60000"/>
                  </a:schemeClr>
                </a:solidFill>
              </a:rPr>
              <a:t>Disability Benefit Specialists </a:t>
            </a:r>
            <a:endParaRPr lang="en-US" sz="2800" dirty="0">
              <a:solidFill>
                <a:schemeClr val="bg2">
                  <a:lumMod val="40000"/>
                  <a:lumOff val="60000"/>
                </a:schemeClr>
              </a:solidFill>
            </a:endParaRPr>
          </a:p>
          <a:p>
            <a:pPr marL="0" indent="0">
              <a:buNone/>
            </a:pPr>
            <a:r>
              <a:rPr lang="en-US" sz="2400" dirty="0" smtClean="0"/>
              <a:t>DBSs are in every county in WI.  They are available to help answer questions, file applications and solve problems related to Social Security, Medicare, health insurance and other benefits for people with disabilities between the ages of 18-59</a:t>
            </a:r>
          </a:p>
          <a:p>
            <a:pPr marL="0" indent="0">
              <a:buNone/>
            </a:pPr>
            <a:r>
              <a:rPr lang="en-US" sz="2400" dirty="0" smtClean="0"/>
              <a:t>       </a:t>
            </a:r>
            <a:r>
              <a:rPr lang="en-US" sz="2000" dirty="0" smtClean="0">
                <a:solidFill>
                  <a:schemeClr val="tx2"/>
                </a:solidFill>
              </a:rPr>
              <a:t>www.dhs.wisconsin.gov/disabilities/benspecs/program.htm</a:t>
            </a:r>
          </a:p>
          <a:p>
            <a:pPr marL="0" indent="0">
              <a:buNone/>
            </a:pPr>
            <a:endParaRPr lang="en-US" sz="2400" dirty="0" smtClean="0"/>
          </a:p>
          <a:p>
            <a:pPr marL="0" indent="0">
              <a:buNone/>
            </a:pPr>
            <a:r>
              <a:rPr lang="en-US" sz="2400" dirty="0" smtClean="0"/>
              <a:t>                        </a:t>
            </a:r>
          </a:p>
          <a:p>
            <a:endParaRPr lang="en-US" sz="2400" dirty="0"/>
          </a:p>
          <a:p>
            <a:endParaRPr lang="en-US" dirty="0"/>
          </a:p>
        </p:txBody>
      </p:sp>
    </p:spTree>
    <p:extLst>
      <p:ext uri="{BB962C8B-B14F-4D97-AF65-F5344CB8AC3E}">
        <p14:creationId xmlns:p14="http://schemas.microsoft.com/office/powerpoint/2010/main" val="617087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52600" y="1676400"/>
            <a:ext cx="5976937" cy="3363913"/>
          </a:xfrm>
        </p:spPr>
      </p:pic>
    </p:spTree>
    <p:extLst>
      <p:ext uri="{BB962C8B-B14F-4D97-AF65-F5344CB8AC3E}">
        <p14:creationId xmlns:p14="http://schemas.microsoft.com/office/powerpoint/2010/main" val="1342309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sz="3600" dirty="0" smtClean="0"/>
              <a:t>When does the SSDI benefit begin?</a:t>
            </a:r>
          </a:p>
        </p:txBody>
      </p:sp>
      <p:sp>
        <p:nvSpPr>
          <p:cNvPr id="9219" name="Rectangle 3"/>
          <p:cNvSpPr>
            <a:spLocks noGrp="1" noRot="1" noChangeArrowheads="1"/>
          </p:cNvSpPr>
          <p:nvPr>
            <p:ph idx="1"/>
          </p:nvPr>
        </p:nvSpPr>
        <p:spPr>
          <a:xfrm>
            <a:off x="457200" y="1295400"/>
            <a:ext cx="8229600" cy="5562600"/>
          </a:xfrm>
        </p:spPr>
        <p:txBody>
          <a:bodyPr/>
          <a:lstStyle/>
          <a:p>
            <a:pPr eaLnBrk="1" hangingPunct="1">
              <a:lnSpc>
                <a:spcPct val="90000"/>
              </a:lnSpc>
              <a:buFont typeface="Arial" panose="020B0604020202020204" pitchFamily="34" charset="0"/>
              <a:buChar char="•"/>
            </a:pPr>
            <a:r>
              <a:rPr lang="en-US" sz="3060" dirty="0" smtClean="0"/>
              <a:t>A State agency applies SSA rules and determines when the disabling condition began (Date of Onset).</a:t>
            </a:r>
          </a:p>
          <a:p>
            <a:pPr eaLnBrk="1" hangingPunct="1">
              <a:lnSpc>
                <a:spcPct val="90000"/>
              </a:lnSpc>
              <a:buFont typeface="Arial" panose="020B0604020202020204" pitchFamily="34" charset="0"/>
              <a:buChar char="•"/>
            </a:pPr>
            <a:r>
              <a:rPr lang="en-US" sz="3060" dirty="0" smtClean="0"/>
              <a:t>5 month waiting period during which no benefits are payable.</a:t>
            </a:r>
          </a:p>
          <a:p>
            <a:pPr eaLnBrk="1" hangingPunct="1">
              <a:lnSpc>
                <a:spcPct val="90000"/>
              </a:lnSpc>
              <a:buFont typeface="Arial" panose="020B0604020202020204" pitchFamily="34" charset="0"/>
              <a:buChar char="•"/>
            </a:pPr>
            <a:r>
              <a:rPr lang="en-US" sz="3060" dirty="0" smtClean="0"/>
              <a:t>SSDI benefits can be paid retroactively (up to 12 months prior to the date of filing)</a:t>
            </a:r>
          </a:p>
          <a:p>
            <a:pPr eaLnBrk="1" hangingPunct="1">
              <a:lnSpc>
                <a:spcPct val="90000"/>
              </a:lnSpc>
              <a:buFont typeface="Arial" panose="020B0604020202020204" pitchFamily="34" charset="0"/>
              <a:buChar char="•"/>
            </a:pPr>
            <a:r>
              <a:rPr lang="en-US" sz="3060" dirty="0" smtClean="0"/>
              <a:t>Benefits are paid the month after they are due. (i.e. April check paid in May)</a:t>
            </a:r>
          </a:p>
          <a:p>
            <a:pPr eaLnBrk="1" hangingPunct="1">
              <a:lnSpc>
                <a:spcPct val="90000"/>
              </a:lnSpc>
              <a:buFont typeface="Arial" panose="020B0604020202020204" pitchFamily="34" charset="0"/>
              <a:buChar char="•"/>
            </a:pPr>
            <a:endParaRPr lang="en-US" sz="3060" dirty="0" smtClean="0"/>
          </a:p>
        </p:txBody>
      </p:sp>
      <p:pic>
        <p:nvPicPr>
          <p:cNvPr id="2050" name="Picture 2" descr="C:\Users\469801\AppData\Local\Microsoft\Windows\Temporary Internet Files\Content.IE5\6IXM1BNO\MP9003096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105400"/>
            <a:ext cx="2149267" cy="153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31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j04117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0" y="228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DDDDDD"/>
                </a:solidFill>
                <a:latin typeface="Times New Roman" panose="02020603050405020304" pitchFamily="18" charset="0"/>
              </a:defRPr>
            </a:lvl1pPr>
            <a:lvl2pPr marL="742950" indent="-285750" eaLnBrk="0" hangingPunct="0">
              <a:defRPr sz="2400" b="1">
                <a:solidFill>
                  <a:srgbClr val="DDDDDD"/>
                </a:solidFill>
                <a:latin typeface="Times New Roman" panose="02020603050405020304" pitchFamily="18" charset="0"/>
              </a:defRPr>
            </a:lvl2pPr>
            <a:lvl3pPr marL="1143000" indent="-228600" eaLnBrk="0" hangingPunct="0">
              <a:defRPr sz="2400" b="1">
                <a:solidFill>
                  <a:srgbClr val="DDDDDD"/>
                </a:solidFill>
                <a:latin typeface="Times New Roman" panose="02020603050405020304" pitchFamily="18" charset="0"/>
              </a:defRPr>
            </a:lvl3pPr>
            <a:lvl4pPr marL="1600200" indent="-228600" eaLnBrk="0" hangingPunct="0">
              <a:defRPr sz="2400" b="1">
                <a:solidFill>
                  <a:srgbClr val="DDDDDD"/>
                </a:solidFill>
                <a:latin typeface="Times New Roman" panose="02020603050405020304" pitchFamily="18" charset="0"/>
              </a:defRPr>
            </a:lvl4pPr>
            <a:lvl5pPr marL="2057400" indent="-228600" eaLnBrk="0" hangingPunct="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buNone/>
            </a:pPr>
            <a:r>
              <a:rPr lang="en-US" altLang="en-US" sz="3600" dirty="0">
                <a:solidFill>
                  <a:schemeClr val="tx2"/>
                </a:solidFill>
                <a:latin typeface="+mj-lt"/>
              </a:rPr>
              <a:t>Work Credits</a:t>
            </a:r>
          </a:p>
        </p:txBody>
      </p:sp>
      <p:sp>
        <p:nvSpPr>
          <p:cNvPr id="17412" name="TextBox 1"/>
          <p:cNvSpPr txBox="1">
            <a:spLocks noChangeArrowheads="1"/>
          </p:cNvSpPr>
          <p:nvPr/>
        </p:nvSpPr>
        <p:spPr bwMode="auto">
          <a:xfrm>
            <a:off x="533400" y="1600200"/>
            <a:ext cx="5486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DDDDDD"/>
                </a:solidFill>
                <a:latin typeface="Times New Roman" panose="02020603050405020304" pitchFamily="18" charset="0"/>
              </a:defRPr>
            </a:lvl1pPr>
            <a:lvl2pPr marL="742950" indent="-285750" eaLnBrk="0" hangingPunct="0">
              <a:defRPr sz="2400" b="1">
                <a:solidFill>
                  <a:srgbClr val="DDDDDD"/>
                </a:solidFill>
                <a:latin typeface="Times New Roman" panose="02020603050405020304" pitchFamily="18" charset="0"/>
              </a:defRPr>
            </a:lvl2pPr>
            <a:lvl3pPr marL="1143000" indent="-228600" eaLnBrk="0" hangingPunct="0">
              <a:defRPr sz="2400" b="1">
                <a:solidFill>
                  <a:srgbClr val="DDDDDD"/>
                </a:solidFill>
                <a:latin typeface="Times New Roman" panose="02020603050405020304" pitchFamily="18" charset="0"/>
              </a:defRPr>
            </a:lvl3pPr>
            <a:lvl4pPr marL="1600200" indent="-228600" eaLnBrk="0" hangingPunct="0">
              <a:defRPr sz="2400" b="1">
                <a:solidFill>
                  <a:srgbClr val="DDDDDD"/>
                </a:solidFill>
                <a:latin typeface="Times New Roman" panose="02020603050405020304" pitchFamily="18" charset="0"/>
              </a:defRPr>
            </a:lvl4pPr>
            <a:lvl5pPr marL="2057400" indent="-228600" eaLnBrk="0" hangingPunct="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eaLnBrk="1" hangingPunct="1"/>
            <a:r>
              <a:rPr lang="en-US" altLang="en-US" b="0" dirty="0">
                <a:solidFill>
                  <a:schemeClr val="tx1"/>
                </a:solidFill>
                <a:latin typeface="+mj-lt"/>
              </a:rPr>
              <a:t>When you work and pay Social Security taxes, you earn up to a maximum of 4 work credits each </a:t>
            </a:r>
            <a:r>
              <a:rPr lang="en-US" altLang="en-US" b="0" dirty="0" smtClean="0">
                <a:solidFill>
                  <a:schemeClr val="tx1"/>
                </a:solidFill>
                <a:latin typeface="+mj-lt"/>
              </a:rPr>
              <a:t>year</a:t>
            </a:r>
            <a:endParaRPr lang="en-US" altLang="en-US" b="0" dirty="0">
              <a:solidFill>
                <a:schemeClr val="tx1"/>
              </a:solidFill>
              <a:latin typeface="+mj-lt"/>
            </a:endParaRPr>
          </a:p>
          <a:p>
            <a:pPr eaLnBrk="1" hangingPunct="1"/>
            <a:endParaRPr lang="en-US" altLang="en-US" b="0" dirty="0">
              <a:solidFill>
                <a:schemeClr val="tx1"/>
              </a:solidFill>
              <a:latin typeface="+mj-lt"/>
            </a:endParaRPr>
          </a:p>
          <a:p>
            <a:pPr eaLnBrk="1" hangingPunct="1"/>
            <a:r>
              <a:rPr lang="en-US" altLang="en-US" b="0" dirty="0" smtClean="0">
                <a:solidFill>
                  <a:schemeClr val="tx1"/>
                </a:solidFill>
                <a:latin typeface="+mj-lt"/>
              </a:rPr>
              <a:t>Work </a:t>
            </a:r>
            <a:r>
              <a:rPr lang="en-US" altLang="en-US" b="0" dirty="0">
                <a:solidFill>
                  <a:schemeClr val="tx1"/>
                </a:solidFill>
                <a:latin typeface="+mj-lt"/>
              </a:rPr>
              <a:t>credits are based on </a:t>
            </a:r>
            <a:r>
              <a:rPr lang="en-US" altLang="en-US" b="0" dirty="0" smtClean="0">
                <a:solidFill>
                  <a:schemeClr val="tx1"/>
                </a:solidFill>
                <a:latin typeface="+mj-lt"/>
              </a:rPr>
              <a:t>the </a:t>
            </a:r>
            <a:r>
              <a:rPr lang="en-US" altLang="en-US" b="0" dirty="0">
                <a:solidFill>
                  <a:schemeClr val="tx1"/>
                </a:solidFill>
                <a:latin typeface="+mj-lt"/>
              </a:rPr>
              <a:t>total amount of your wages or self-employment income during the </a:t>
            </a:r>
            <a:r>
              <a:rPr lang="en-US" altLang="en-US" b="0" dirty="0" smtClean="0">
                <a:solidFill>
                  <a:schemeClr val="tx1"/>
                </a:solidFill>
                <a:latin typeface="+mj-lt"/>
              </a:rPr>
              <a:t>year  </a:t>
            </a:r>
            <a:endParaRPr lang="en-US" altLang="en-US" b="0" dirty="0">
              <a:solidFill>
                <a:schemeClr val="tx1"/>
              </a:solidFill>
              <a:latin typeface="+mj-lt"/>
            </a:endParaRPr>
          </a:p>
          <a:p>
            <a:pPr eaLnBrk="1" hangingPunct="1"/>
            <a:endParaRPr lang="en-US" altLang="en-US" b="0" dirty="0">
              <a:solidFill>
                <a:schemeClr val="tx1"/>
              </a:solidFill>
              <a:latin typeface="+mj-lt"/>
            </a:endParaRPr>
          </a:p>
          <a:p>
            <a:pPr eaLnBrk="1" hangingPunct="1"/>
            <a:r>
              <a:rPr lang="en-US" altLang="en-US" b="0" dirty="0">
                <a:solidFill>
                  <a:schemeClr val="tx1"/>
                </a:solidFill>
                <a:latin typeface="+mj-lt"/>
              </a:rPr>
              <a:t>The amount of earnings needed to earn a work credit changes each </a:t>
            </a:r>
            <a:r>
              <a:rPr lang="en-US" altLang="en-US" b="0" dirty="0" smtClean="0">
                <a:solidFill>
                  <a:schemeClr val="tx1"/>
                </a:solidFill>
                <a:latin typeface="+mj-lt"/>
              </a:rPr>
              <a:t>year </a:t>
            </a:r>
            <a:endParaRPr lang="en-US" altLang="en-US" b="0" dirty="0">
              <a:solidFill>
                <a:schemeClr val="tx1"/>
              </a:solidFill>
              <a:latin typeface="+mj-lt"/>
            </a:endParaRPr>
          </a:p>
          <a:p>
            <a:pPr eaLnBrk="1" hangingPunct="1">
              <a:buNone/>
            </a:pPr>
            <a:r>
              <a:rPr lang="en-US" altLang="en-US" b="0" dirty="0" smtClean="0">
                <a:solidFill>
                  <a:schemeClr val="tx1"/>
                </a:solidFill>
                <a:latin typeface="+mj-lt"/>
              </a:rPr>
              <a:t>   2018 </a:t>
            </a:r>
            <a:r>
              <a:rPr lang="en-US" altLang="en-US" b="0" dirty="0">
                <a:solidFill>
                  <a:schemeClr val="tx1"/>
                </a:solidFill>
                <a:latin typeface="+mj-lt"/>
              </a:rPr>
              <a:t>– one work credit is $</a:t>
            </a:r>
            <a:r>
              <a:rPr lang="en-US" altLang="en-US" b="0" dirty="0" smtClean="0">
                <a:solidFill>
                  <a:schemeClr val="tx1"/>
                </a:solidFill>
                <a:latin typeface="+mj-lt"/>
              </a:rPr>
              <a:t>1320</a:t>
            </a:r>
            <a:endParaRPr lang="en-US" altLang="en-US" b="0" dirty="0">
              <a:solidFill>
                <a:schemeClr val="tx1"/>
              </a:solidFill>
              <a:latin typeface="+mj-lt"/>
            </a:endParaRPr>
          </a:p>
        </p:txBody>
      </p:sp>
    </p:spTree>
    <p:extLst>
      <p:ext uri="{BB962C8B-B14F-4D97-AF65-F5344CB8AC3E}">
        <p14:creationId xmlns:p14="http://schemas.microsoft.com/office/powerpoint/2010/main" val="113683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676400"/>
            <a:ext cx="7696200" cy="345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2393903" algn="ctr" rotWithShape="0">
                    <a:schemeClr val="tx1">
                      <a:alpha val="50000"/>
                    </a:schemeClr>
                  </a:outerShdw>
                </a:effectLst>
              </a14:hiddenEffects>
            </a:ext>
          </a:extLst>
        </p:spPr>
        <p:txBody>
          <a:bodyPr wrap="square">
            <a:spAutoFit/>
          </a:bodyPr>
          <a:lstStyle>
            <a:lvl1pPr eaLnBrk="0" hangingPunct="0">
              <a:tabLst>
                <a:tab pos="233363" algn="l"/>
                <a:tab pos="625475" algn="l"/>
              </a:tabLst>
              <a:defRPr sz="2400" b="1">
                <a:solidFill>
                  <a:srgbClr val="DDDDDD"/>
                </a:solidFill>
                <a:latin typeface="Times New Roman" panose="02020603050405020304" pitchFamily="18" charset="0"/>
              </a:defRPr>
            </a:lvl1pPr>
            <a:lvl2pPr marL="114300" eaLnBrk="0" hangingPunct="0">
              <a:tabLst>
                <a:tab pos="233363" algn="l"/>
                <a:tab pos="625475" algn="l"/>
              </a:tabLst>
              <a:defRPr sz="2400" b="1">
                <a:solidFill>
                  <a:srgbClr val="DDDDDD"/>
                </a:solidFill>
                <a:latin typeface="Times New Roman" panose="02020603050405020304" pitchFamily="18" charset="0"/>
              </a:defRPr>
            </a:lvl2pPr>
            <a:lvl3pPr marL="1143000" indent="-228600" eaLnBrk="0" hangingPunct="0">
              <a:tabLst>
                <a:tab pos="233363" algn="l"/>
                <a:tab pos="625475" algn="l"/>
              </a:tabLst>
              <a:defRPr sz="2400" b="1">
                <a:solidFill>
                  <a:srgbClr val="DDDDDD"/>
                </a:solidFill>
                <a:latin typeface="Times New Roman" panose="02020603050405020304" pitchFamily="18" charset="0"/>
              </a:defRPr>
            </a:lvl3pPr>
            <a:lvl4pPr marL="1600200" indent="-228600" eaLnBrk="0" hangingPunct="0">
              <a:tabLst>
                <a:tab pos="233363" algn="l"/>
                <a:tab pos="625475" algn="l"/>
              </a:tabLst>
              <a:defRPr sz="2400" b="1">
                <a:solidFill>
                  <a:srgbClr val="DDDDDD"/>
                </a:solidFill>
                <a:latin typeface="Times New Roman" panose="02020603050405020304" pitchFamily="18" charset="0"/>
              </a:defRPr>
            </a:lvl4pPr>
            <a:lvl5pPr marL="2057400" indent="-228600" eaLnBrk="0" hangingPunct="0">
              <a:tabLst>
                <a:tab pos="233363" algn="l"/>
                <a:tab pos="625475" algn="l"/>
              </a:tabLst>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tabLst>
                <a:tab pos="233363" algn="l"/>
                <a:tab pos="625475" algn="l"/>
              </a:tabLs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tabLst>
                <a:tab pos="233363" algn="l"/>
                <a:tab pos="625475" algn="l"/>
              </a:tabLs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tabLst>
                <a:tab pos="233363" algn="l"/>
                <a:tab pos="625475" algn="l"/>
              </a:tabLs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tabLst>
                <a:tab pos="233363" algn="l"/>
                <a:tab pos="625475" algn="l"/>
              </a:tabLst>
              <a:defRPr sz="2400" b="1">
                <a:solidFill>
                  <a:srgbClr val="DDDDDD"/>
                </a:solidFill>
                <a:latin typeface="Times New Roman" panose="02020603050405020304" pitchFamily="18" charset="0"/>
              </a:defRPr>
            </a:lvl9pPr>
          </a:lstStyle>
          <a:p>
            <a:pPr eaLnBrk="1" hangingPunct="1">
              <a:spcBef>
                <a:spcPct val="20000"/>
              </a:spcBef>
              <a:buNone/>
            </a:pPr>
            <a:r>
              <a:rPr lang="en-US" altLang="en-US" b="0" dirty="0" smtClean="0">
                <a:solidFill>
                  <a:schemeClr val="tx1"/>
                </a:solidFill>
                <a:latin typeface="+mj-lt"/>
              </a:rPr>
              <a:t>Before </a:t>
            </a:r>
            <a:r>
              <a:rPr lang="en-US" altLang="en-US" b="0" dirty="0">
                <a:solidFill>
                  <a:schemeClr val="tx1"/>
                </a:solidFill>
                <a:latin typeface="+mj-lt"/>
              </a:rPr>
              <a:t>age 24</a:t>
            </a:r>
          </a:p>
          <a:p>
            <a:pPr eaLnBrk="1" hangingPunct="1">
              <a:spcBef>
                <a:spcPct val="20000"/>
              </a:spcBef>
              <a:buNone/>
            </a:pPr>
            <a:r>
              <a:rPr lang="en-US" altLang="en-US" b="0" dirty="0">
                <a:solidFill>
                  <a:schemeClr val="tx1"/>
                </a:solidFill>
                <a:latin typeface="+mj-lt"/>
              </a:rPr>
              <a:t> </a:t>
            </a:r>
            <a:r>
              <a:rPr lang="en-US" altLang="en-US" b="0" dirty="0" smtClean="0">
                <a:solidFill>
                  <a:schemeClr val="tx1"/>
                </a:solidFill>
                <a:latin typeface="+mj-lt"/>
              </a:rPr>
              <a:t>         </a:t>
            </a:r>
            <a:r>
              <a:rPr lang="en-US" altLang="en-US" dirty="0" smtClean="0">
                <a:solidFill>
                  <a:schemeClr val="tx1"/>
                </a:solidFill>
                <a:latin typeface="+mj-lt"/>
              </a:rPr>
              <a:t> </a:t>
            </a:r>
            <a:r>
              <a:rPr lang="en-US" altLang="en-US" b="0" dirty="0">
                <a:solidFill>
                  <a:schemeClr val="tx1"/>
                </a:solidFill>
                <a:latin typeface="+mj-lt"/>
              </a:rPr>
              <a:t>1-1/2 years of work in a </a:t>
            </a:r>
            <a:r>
              <a:rPr lang="en-US" altLang="en-US" b="0" dirty="0" smtClean="0">
                <a:solidFill>
                  <a:schemeClr val="tx1"/>
                </a:solidFill>
                <a:latin typeface="+mj-lt"/>
              </a:rPr>
              <a:t>3 year </a:t>
            </a:r>
            <a:r>
              <a:rPr lang="en-US" altLang="en-US" b="0" dirty="0">
                <a:solidFill>
                  <a:schemeClr val="tx1"/>
                </a:solidFill>
                <a:latin typeface="+mj-lt"/>
              </a:rPr>
              <a:t/>
            </a:r>
            <a:br>
              <a:rPr lang="en-US" altLang="en-US" b="0" dirty="0">
                <a:solidFill>
                  <a:schemeClr val="tx1"/>
                </a:solidFill>
                <a:latin typeface="+mj-lt"/>
              </a:rPr>
            </a:br>
            <a:r>
              <a:rPr lang="en-US" altLang="en-US" b="0" dirty="0">
                <a:solidFill>
                  <a:schemeClr val="tx1"/>
                </a:solidFill>
                <a:latin typeface="+mj-lt"/>
              </a:rPr>
              <a:t>		</a:t>
            </a:r>
            <a:r>
              <a:rPr lang="en-US" altLang="en-US" b="0" dirty="0" smtClean="0">
                <a:solidFill>
                  <a:schemeClr val="tx1"/>
                </a:solidFill>
                <a:latin typeface="+mj-lt"/>
              </a:rPr>
              <a:t>     period </a:t>
            </a:r>
            <a:r>
              <a:rPr lang="en-US" altLang="en-US" b="0" dirty="0">
                <a:solidFill>
                  <a:schemeClr val="tx1"/>
                </a:solidFill>
                <a:latin typeface="+mj-lt"/>
              </a:rPr>
              <a:t>before becoming disabled</a:t>
            </a:r>
          </a:p>
          <a:p>
            <a:pPr marL="342900" indent="-342900" eaLnBrk="1" hangingPunct="1"/>
            <a:r>
              <a:rPr lang="en-US" altLang="en-US" b="0" dirty="0" smtClean="0">
                <a:solidFill>
                  <a:schemeClr val="tx1"/>
                </a:solidFill>
                <a:latin typeface="+mj-lt"/>
              </a:rPr>
              <a:t> Age </a:t>
            </a:r>
            <a:r>
              <a:rPr lang="en-US" altLang="en-US" b="0" dirty="0">
                <a:solidFill>
                  <a:schemeClr val="tx1"/>
                </a:solidFill>
                <a:latin typeface="+mj-lt"/>
              </a:rPr>
              <a:t>24-31</a:t>
            </a:r>
          </a:p>
          <a:p>
            <a:pPr lvl="1" eaLnBrk="1" hangingPunct="1">
              <a:spcBef>
                <a:spcPct val="20000"/>
              </a:spcBef>
              <a:buNone/>
            </a:pPr>
            <a:r>
              <a:rPr lang="en-US" altLang="en-US" b="0" dirty="0" smtClean="0">
                <a:solidFill>
                  <a:schemeClr val="tx1"/>
                </a:solidFill>
                <a:latin typeface="+mj-lt"/>
              </a:rPr>
              <a:t>          work </a:t>
            </a:r>
            <a:r>
              <a:rPr lang="en-US" altLang="en-US" b="0" dirty="0">
                <a:solidFill>
                  <a:schemeClr val="tx1"/>
                </a:solidFill>
                <a:latin typeface="+mj-lt"/>
              </a:rPr>
              <a:t>during half the time between age </a:t>
            </a:r>
            <a:br>
              <a:rPr lang="en-US" altLang="en-US" b="0" dirty="0">
                <a:solidFill>
                  <a:schemeClr val="tx1"/>
                </a:solidFill>
                <a:latin typeface="+mj-lt"/>
              </a:rPr>
            </a:br>
            <a:r>
              <a:rPr lang="en-US" altLang="en-US" b="0" dirty="0">
                <a:solidFill>
                  <a:schemeClr val="tx1"/>
                </a:solidFill>
                <a:latin typeface="+mj-lt"/>
              </a:rPr>
              <a:t>		</a:t>
            </a:r>
            <a:r>
              <a:rPr lang="en-US" altLang="en-US" b="0" dirty="0" smtClean="0">
                <a:solidFill>
                  <a:schemeClr val="tx1"/>
                </a:solidFill>
                <a:latin typeface="+mj-lt"/>
              </a:rPr>
              <a:t>     21 </a:t>
            </a:r>
            <a:r>
              <a:rPr lang="en-US" altLang="en-US" b="0" dirty="0">
                <a:solidFill>
                  <a:schemeClr val="tx1"/>
                </a:solidFill>
                <a:latin typeface="+mj-lt"/>
              </a:rPr>
              <a:t>and the time the disability began</a:t>
            </a:r>
          </a:p>
          <a:p>
            <a:pPr marL="457200" lvl="1" indent="-342900" eaLnBrk="1" hangingPunct="1">
              <a:buClr>
                <a:srgbClr val="A8C0F6"/>
              </a:buClr>
            </a:pPr>
            <a:r>
              <a:rPr lang="en-US" altLang="en-US" b="0" dirty="0" smtClean="0">
                <a:solidFill>
                  <a:schemeClr val="tx1"/>
                </a:solidFill>
                <a:latin typeface="+mj-lt"/>
              </a:rPr>
              <a:t>Age </a:t>
            </a:r>
            <a:r>
              <a:rPr lang="en-US" altLang="en-US" b="0" dirty="0">
                <a:solidFill>
                  <a:schemeClr val="tx1"/>
                </a:solidFill>
                <a:latin typeface="+mj-lt"/>
              </a:rPr>
              <a:t>31 or older</a:t>
            </a:r>
          </a:p>
          <a:p>
            <a:pPr lvl="1" eaLnBrk="1" hangingPunct="1">
              <a:spcBef>
                <a:spcPct val="20000"/>
              </a:spcBef>
              <a:buNone/>
            </a:pPr>
            <a:r>
              <a:rPr lang="en-US" altLang="en-US" b="0" dirty="0">
                <a:solidFill>
                  <a:schemeClr val="tx1"/>
                </a:solidFill>
                <a:latin typeface="+mj-lt"/>
              </a:rPr>
              <a:t> </a:t>
            </a:r>
            <a:r>
              <a:rPr lang="en-US" altLang="en-US" b="0" dirty="0" smtClean="0">
                <a:solidFill>
                  <a:schemeClr val="tx1"/>
                </a:solidFill>
                <a:latin typeface="+mj-lt"/>
              </a:rPr>
              <a:t>          work </a:t>
            </a:r>
            <a:r>
              <a:rPr lang="en-US" altLang="en-US" b="0" dirty="0">
                <a:solidFill>
                  <a:schemeClr val="tx1"/>
                </a:solidFill>
                <a:latin typeface="+mj-lt"/>
              </a:rPr>
              <a:t>during 5</a:t>
            </a:r>
            <a:r>
              <a:rPr lang="en-US" altLang="en-US" b="0" dirty="0" smtClean="0">
                <a:solidFill>
                  <a:schemeClr val="tx1"/>
                </a:solidFill>
                <a:latin typeface="+mj-lt"/>
              </a:rPr>
              <a:t> </a:t>
            </a:r>
            <a:r>
              <a:rPr lang="en-US" altLang="en-US" b="0" dirty="0">
                <a:solidFill>
                  <a:schemeClr val="tx1"/>
                </a:solidFill>
                <a:latin typeface="+mj-lt"/>
              </a:rPr>
              <a:t>out of the 10 years 		</a:t>
            </a:r>
            <a:r>
              <a:rPr lang="en-US" altLang="en-US" b="0" dirty="0" smtClean="0">
                <a:solidFill>
                  <a:schemeClr val="tx1"/>
                </a:solidFill>
                <a:latin typeface="+mj-lt"/>
              </a:rPr>
              <a:t>           </a:t>
            </a:r>
            <a:r>
              <a:rPr lang="en-US" altLang="en-US" b="0" dirty="0">
                <a:solidFill>
                  <a:schemeClr val="tx1"/>
                </a:solidFill>
                <a:latin typeface="+mj-lt"/>
              </a:rPr>
              <a:t>	</a:t>
            </a:r>
            <a:r>
              <a:rPr lang="en-US" altLang="en-US" b="0" dirty="0" smtClean="0">
                <a:solidFill>
                  <a:schemeClr val="tx1"/>
                </a:solidFill>
                <a:latin typeface="+mj-lt"/>
              </a:rPr>
              <a:t>          before </a:t>
            </a:r>
            <a:r>
              <a:rPr lang="en-US" altLang="en-US" b="0" dirty="0">
                <a:solidFill>
                  <a:schemeClr val="tx1"/>
                </a:solidFill>
                <a:latin typeface="+mj-lt"/>
              </a:rPr>
              <a:t>the disability began</a:t>
            </a:r>
            <a:r>
              <a:rPr lang="en-US" altLang="en-US" b="0" i="1" dirty="0">
                <a:solidFill>
                  <a:schemeClr val="tx1"/>
                </a:solidFill>
                <a:latin typeface="+mj-lt"/>
              </a:rPr>
              <a:t>   </a:t>
            </a:r>
          </a:p>
        </p:txBody>
      </p:sp>
      <p:sp>
        <p:nvSpPr>
          <p:cNvPr id="18435" name="Rectangle 3"/>
          <p:cNvSpPr>
            <a:spLocks noChangeArrowheads="1"/>
          </p:cNvSpPr>
          <p:nvPr/>
        </p:nvSpPr>
        <p:spPr bwMode="auto">
          <a:xfrm>
            <a:off x="0" y="228600"/>
            <a:ext cx="891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DDDDDD"/>
                </a:solidFill>
                <a:latin typeface="Times New Roman" panose="02020603050405020304" pitchFamily="18" charset="0"/>
              </a:defRPr>
            </a:lvl1pPr>
            <a:lvl2pPr marL="742950" indent="-285750" eaLnBrk="0" hangingPunct="0">
              <a:defRPr sz="2400" b="1">
                <a:solidFill>
                  <a:srgbClr val="DDDDDD"/>
                </a:solidFill>
                <a:latin typeface="Times New Roman" panose="02020603050405020304" pitchFamily="18" charset="0"/>
              </a:defRPr>
            </a:lvl2pPr>
            <a:lvl3pPr marL="1143000" indent="-228600" eaLnBrk="0" hangingPunct="0">
              <a:defRPr sz="2400" b="1">
                <a:solidFill>
                  <a:srgbClr val="DDDDDD"/>
                </a:solidFill>
                <a:latin typeface="Times New Roman" panose="02020603050405020304" pitchFamily="18" charset="0"/>
              </a:defRPr>
            </a:lvl3pPr>
            <a:lvl4pPr marL="1600200" indent="-228600" eaLnBrk="0" hangingPunct="0">
              <a:defRPr sz="2400" b="1">
                <a:solidFill>
                  <a:srgbClr val="DDDDDD"/>
                </a:solidFill>
                <a:latin typeface="Times New Roman" panose="02020603050405020304" pitchFamily="18" charset="0"/>
              </a:defRPr>
            </a:lvl4pPr>
            <a:lvl5pPr marL="2057400" indent="-228600" eaLnBrk="0" hangingPunct="0">
              <a:defRPr sz="2400" b="1">
                <a:solidFill>
                  <a:srgbClr val="DDDDDD"/>
                </a:solidFill>
                <a:latin typeface="Times New Roman" panose="02020603050405020304" pitchFamily="18" charset="0"/>
              </a:defRPr>
            </a:lvl5pPr>
            <a:lvl6pPr marL="2514600" indent="-228600" eaLnBrk="0" fontAlgn="base" hangingPunct="0">
              <a:spcBef>
                <a:spcPct val="0"/>
              </a:spcBef>
              <a:spcAft>
                <a:spcPct val="0"/>
              </a:spcAft>
              <a:defRPr sz="2400" b="1">
                <a:solidFill>
                  <a:srgbClr val="DDDDDD"/>
                </a:solidFill>
                <a:latin typeface="Times New Roman" panose="02020603050405020304" pitchFamily="18" charset="0"/>
              </a:defRPr>
            </a:lvl6pPr>
            <a:lvl7pPr marL="2971800" indent="-228600" eaLnBrk="0" fontAlgn="base" hangingPunct="0">
              <a:spcBef>
                <a:spcPct val="0"/>
              </a:spcBef>
              <a:spcAft>
                <a:spcPct val="0"/>
              </a:spcAft>
              <a:defRPr sz="2400" b="1">
                <a:solidFill>
                  <a:srgbClr val="DDDDDD"/>
                </a:solidFill>
                <a:latin typeface="Times New Roman" panose="02020603050405020304" pitchFamily="18" charset="0"/>
              </a:defRPr>
            </a:lvl7pPr>
            <a:lvl8pPr marL="3429000" indent="-228600" eaLnBrk="0" fontAlgn="base" hangingPunct="0">
              <a:spcBef>
                <a:spcPct val="0"/>
              </a:spcBef>
              <a:spcAft>
                <a:spcPct val="0"/>
              </a:spcAft>
              <a:defRPr sz="2400" b="1">
                <a:solidFill>
                  <a:srgbClr val="DDDDDD"/>
                </a:solidFill>
                <a:latin typeface="Times New Roman" panose="02020603050405020304" pitchFamily="18" charset="0"/>
              </a:defRPr>
            </a:lvl8pPr>
            <a:lvl9pPr marL="3886200" indent="-228600" eaLnBrk="0" fontAlgn="base" hangingPunct="0">
              <a:spcBef>
                <a:spcPct val="0"/>
              </a:spcBef>
              <a:spcAft>
                <a:spcPct val="0"/>
              </a:spcAft>
              <a:defRPr sz="2400" b="1">
                <a:solidFill>
                  <a:srgbClr val="DDDDDD"/>
                </a:solidFill>
                <a:latin typeface="Times New Roman" panose="02020603050405020304" pitchFamily="18" charset="0"/>
              </a:defRPr>
            </a:lvl9pPr>
          </a:lstStyle>
          <a:p>
            <a:pPr algn="ctr" eaLnBrk="1" hangingPunct="1">
              <a:buNone/>
            </a:pPr>
            <a:r>
              <a:rPr lang="en-US" altLang="en-US" sz="3600" dirty="0">
                <a:solidFill>
                  <a:schemeClr val="tx2"/>
                </a:solidFill>
                <a:latin typeface="+mj-lt"/>
              </a:rPr>
              <a:t>Work Requirements for Disability</a:t>
            </a:r>
          </a:p>
        </p:txBody>
      </p:sp>
    </p:spTree>
    <p:extLst>
      <p:ext uri="{BB962C8B-B14F-4D97-AF65-F5344CB8AC3E}">
        <p14:creationId xmlns:p14="http://schemas.microsoft.com/office/powerpoint/2010/main" val="114885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629400" cy="1669409"/>
          </a:xfrm>
          <a:ln>
            <a:miter lim="800000"/>
            <a:headEnd/>
            <a:tailEnd/>
          </a:ln>
          <a:extLst/>
        </p:spPr>
        <p:txBody>
          <a:bodyPr/>
          <a:lstStyle/>
          <a:p>
            <a:pPr algn="ctr" eaLnBrk="1" fontAlgn="auto" hangingPunct="1">
              <a:spcAft>
                <a:spcPts val="0"/>
              </a:spcAft>
              <a:defRPr/>
            </a:pPr>
            <a:r>
              <a:rPr sz="3600" b="0" dirty="0" smtClean="0"/>
              <a:t>Social Security Benefits for your Family</a:t>
            </a:r>
            <a:endParaRPr sz="3600" b="0" dirty="0"/>
          </a:p>
        </p:txBody>
      </p:sp>
      <p:sp>
        <p:nvSpPr>
          <p:cNvPr id="13315" name="Text Placeholder 2"/>
          <p:cNvSpPr>
            <a:spLocks noGrp="1"/>
          </p:cNvSpPr>
          <p:nvPr>
            <p:ph type="body" idx="1"/>
          </p:nvPr>
        </p:nvSpPr>
        <p:spPr>
          <a:xfrm>
            <a:off x="304800" y="2362200"/>
            <a:ext cx="8534400" cy="4267200"/>
          </a:xfrm>
        </p:spPr>
        <p:txBody>
          <a:bodyPr/>
          <a:lstStyle/>
          <a:p>
            <a:pPr eaLnBrk="1" hangingPunct="1">
              <a:buClr>
                <a:schemeClr val="bg2">
                  <a:lumMod val="40000"/>
                  <a:lumOff val="60000"/>
                </a:schemeClr>
              </a:buClr>
              <a:defRPr/>
            </a:pPr>
            <a:r>
              <a:rPr lang="en-US" sz="2400" dirty="0"/>
              <a:t>A</a:t>
            </a:r>
            <a:r>
              <a:rPr lang="en-US" sz="2400" dirty="0" smtClean="0"/>
              <a:t>dditional benefits may be payable to:</a:t>
            </a:r>
          </a:p>
          <a:p>
            <a:pPr marL="457200" indent="-457200" eaLnBrk="1" hangingPunct="1">
              <a:buClr>
                <a:schemeClr val="bg2">
                  <a:lumMod val="40000"/>
                  <a:lumOff val="60000"/>
                </a:schemeClr>
              </a:buClr>
              <a:buFont typeface="Arial" panose="020B0604020202020204" pitchFamily="34" charset="0"/>
              <a:buChar char="•"/>
              <a:defRPr/>
            </a:pPr>
            <a:r>
              <a:rPr lang="en-US" sz="2400" dirty="0" smtClean="0"/>
              <a:t>Unmarried children, under age 18</a:t>
            </a:r>
          </a:p>
          <a:p>
            <a:pPr marL="457200" indent="-457200" eaLnBrk="1" hangingPunct="1">
              <a:buClr>
                <a:schemeClr val="bg2">
                  <a:lumMod val="40000"/>
                  <a:lumOff val="60000"/>
                </a:schemeClr>
              </a:buClr>
              <a:buFont typeface="Arial" panose="020B0604020202020204" pitchFamily="34" charset="0"/>
              <a:buChar char="•"/>
              <a:defRPr/>
            </a:pPr>
            <a:r>
              <a:rPr lang="en-US" sz="2400" dirty="0" smtClean="0"/>
              <a:t>Unmarried children, age 18-19 and still in high school.</a:t>
            </a:r>
          </a:p>
          <a:p>
            <a:pPr marL="457200" indent="-457200" eaLnBrk="1" hangingPunct="1">
              <a:buClr>
                <a:schemeClr val="bg2">
                  <a:lumMod val="40000"/>
                  <a:lumOff val="60000"/>
                </a:schemeClr>
              </a:buClr>
              <a:buFont typeface="Arial" panose="020B0604020202020204" pitchFamily="34" charset="0"/>
              <a:buChar char="•"/>
              <a:defRPr/>
            </a:pPr>
            <a:r>
              <a:rPr lang="en-US" sz="2400" dirty="0" smtClean="0"/>
              <a:t>Unmarried children, any age with a disability which began prior to age 22.</a:t>
            </a:r>
          </a:p>
          <a:p>
            <a:pPr marL="457200" indent="-457200" eaLnBrk="1" hangingPunct="1">
              <a:buClr>
                <a:schemeClr val="bg2">
                  <a:lumMod val="40000"/>
                  <a:lumOff val="60000"/>
                </a:schemeClr>
              </a:buClr>
              <a:buFont typeface="Arial" panose="020B0604020202020204" pitchFamily="34" charset="0"/>
              <a:buChar char="•"/>
              <a:defRPr/>
            </a:pPr>
            <a:r>
              <a:rPr lang="en-US" sz="2400" dirty="0" smtClean="0"/>
              <a:t>Spouse, age 62 or older</a:t>
            </a:r>
          </a:p>
          <a:p>
            <a:pPr marL="457200" indent="-457200" eaLnBrk="1" hangingPunct="1">
              <a:buClr>
                <a:schemeClr val="bg2">
                  <a:lumMod val="40000"/>
                  <a:lumOff val="60000"/>
                </a:schemeClr>
              </a:buClr>
              <a:buFont typeface="Arial" panose="020B0604020202020204" pitchFamily="34" charset="0"/>
              <a:buChar char="•"/>
              <a:defRPr/>
            </a:pPr>
            <a:r>
              <a:rPr lang="en-US" sz="2400" dirty="0" smtClean="0"/>
              <a:t>Spouse, any age if caring for a child under age 16 (or a child of any age who has a disability)</a:t>
            </a:r>
          </a:p>
          <a:p>
            <a:pPr eaLnBrk="1" hangingPunct="1">
              <a:buClr>
                <a:schemeClr val="bg2">
                  <a:lumMod val="40000"/>
                  <a:lumOff val="60000"/>
                </a:schemeClr>
              </a:buClr>
              <a:defRPr/>
            </a:pPr>
            <a:endParaRPr lang="en-US" sz="2400" dirty="0"/>
          </a:p>
          <a:p>
            <a:pPr eaLnBrk="1" hangingPunct="1">
              <a:buClr>
                <a:schemeClr val="bg2">
                  <a:lumMod val="40000"/>
                  <a:lumOff val="60000"/>
                </a:schemeClr>
              </a:buClr>
              <a:defRPr/>
            </a:pPr>
            <a:r>
              <a:rPr lang="en-US" sz="2400" dirty="0" smtClean="0"/>
              <a:t>Note:  Benefits paid to family members are limited to a ‘family maximum’ and will not lower the benefits paid to the wage earner.</a:t>
            </a:r>
            <a:endParaRPr lang="en-US" sz="1800" dirty="0" smtClean="0"/>
          </a:p>
        </p:txBody>
      </p:sp>
      <p:pic>
        <p:nvPicPr>
          <p:cNvPr id="6" name="Content Placeholder 6" descr="C:\Documents and Settings\658131\Desktop\Pictures to Use\poster ppics\92492596.jpg"/>
          <p:cNvPicPr>
            <a:picLocks noChangeAspect="1" noChangeArrowheads="1"/>
          </p:cNvPicPr>
          <p:nvPr/>
        </p:nvPicPr>
        <p:blipFill>
          <a:blip r:embed="rId2"/>
          <a:srcRect/>
          <a:stretch>
            <a:fillRect/>
          </a:stretch>
        </p:blipFill>
        <p:spPr bwMode="auto">
          <a:xfrm>
            <a:off x="7315200" y="304800"/>
            <a:ext cx="1219200" cy="1833638"/>
          </a:xfrm>
          <a:prstGeom prst="rect">
            <a:avLst/>
          </a:prstGeom>
          <a:noFill/>
          <a:ln w="88900">
            <a:solidFill>
              <a:srgbClr val="FFFFFF">
                <a:alpha val="81961"/>
              </a:srgbClr>
            </a:solidFill>
            <a:miter lim="800000"/>
            <a:headEnd/>
            <a:tailEnd/>
          </a:ln>
          <a:effectLst>
            <a:outerShdw blurRad="50800" dist="50800" dir="5400000" algn="ctr" rotWithShape="0">
              <a:srgbClr val="000000">
                <a:alpha val="40000"/>
              </a:srgbClr>
            </a:outerShdw>
          </a:effectLst>
        </p:spPr>
      </p:pic>
    </p:spTree>
    <p:extLst>
      <p:ext uri="{BB962C8B-B14F-4D97-AF65-F5344CB8AC3E}">
        <p14:creationId xmlns:p14="http://schemas.microsoft.com/office/powerpoint/2010/main" val="3482038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ans serif font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CC00"/>
        </a:solid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4936</TotalTime>
  <Words>2395</Words>
  <Application>Microsoft Office PowerPoint</Application>
  <PresentationFormat>On-screen Show (4:3)</PresentationFormat>
  <Paragraphs>566</Paragraphs>
  <Slides>55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 Unicode MS</vt:lpstr>
      <vt:lpstr>SimSun</vt:lpstr>
      <vt:lpstr>Arial</vt:lpstr>
      <vt:lpstr>Marlett</vt:lpstr>
      <vt:lpstr>Symbol</vt:lpstr>
      <vt:lpstr>Times New Roman</vt:lpstr>
      <vt:lpstr>Wingdings</vt:lpstr>
      <vt:lpstr>Default Design</vt:lpstr>
      <vt:lpstr>PowerPoint Presentation</vt:lpstr>
      <vt:lpstr>Today’s Topics</vt:lpstr>
      <vt:lpstr>PowerPoint Presentation</vt:lpstr>
      <vt:lpstr>Social Security Disability Insurance (SSDI) Benefits paid to disabled workers and their families. </vt:lpstr>
      <vt:lpstr>How much is a SSDI benefit?</vt:lpstr>
      <vt:lpstr>When does the SSDI benefit begin?</vt:lpstr>
      <vt:lpstr>PowerPoint Presentation</vt:lpstr>
      <vt:lpstr>PowerPoint Presentation</vt:lpstr>
      <vt:lpstr>Social Security Benefits for your Family</vt:lpstr>
      <vt:lpstr>Supplemental Security Income (SSI)</vt:lpstr>
      <vt:lpstr>SSI Financial Eligibility 2018 Rates</vt:lpstr>
      <vt:lpstr>SSI</vt:lpstr>
      <vt:lpstr>PowerPoint Presentation</vt:lpstr>
      <vt:lpstr>Example</vt:lpstr>
      <vt:lpstr>PowerPoint Presentation</vt:lpstr>
      <vt:lpstr>SSI Resources</vt:lpstr>
      <vt:lpstr>The Disability Process</vt:lpstr>
      <vt:lpstr>Disability - Adult</vt:lpstr>
      <vt:lpstr>Disability - Child</vt:lpstr>
      <vt:lpstr>Disability Determination</vt:lpstr>
      <vt:lpstr>How to Contact SSA for a Disability Application</vt:lpstr>
      <vt:lpstr>How to file a Disability Application: http://www.socialsecurity.gov/pgm/disability.htm </vt:lpstr>
      <vt:lpstr>What Happens After You Complete the Application</vt:lpstr>
      <vt:lpstr>And Then What?</vt:lpstr>
      <vt:lpstr>PowerPoint Presentation</vt:lpstr>
      <vt:lpstr>If Your Claim Is Denied</vt:lpstr>
      <vt:lpstr>Appeal On-Line</vt:lpstr>
      <vt:lpstr>Medical Continuing Disability Review</vt:lpstr>
      <vt:lpstr>Transitioning from Benefits to Work</vt:lpstr>
      <vt:lpstr>What are Work Incentives and Employment Supports?</vt:lpstr>
      <vt:lpstr>PowerPoint Presentation</vt:lpstr>
      <vt:lpstr>Let’s look at some SSDI Work Incentives:</vt:lpstr>
      <vt:lpstr>Trial Work Period</vt:lpstr>
      <vt:lpstr>     Trial Work Period Example – Joe </vt:lpstr>
      <vt:lpstr>Substantial Gainful Activity </vt:lpstr>
      <vt:lpstr>Cessation Example - Joe</vt:lpstr>
      <vt:lpstr>How SSA evaluates an employee’s work and earnings and decides if they are at the SGA-level</vt:lpstr>
      <vt:lpstr>Extended Period of Eligibility (EPE)</vt:lpstr>
      <vt:lpstr>EPE Example - Joe</vt:lpstr>
      <vt:lpstr>Ticket to Work</vt:lpstr>
      <vt:lpstr>Ticket to Work</vt:lpstr>
      <vt:lpstr>Employment Networks (EN)  </vt:lpstr>
      <vt:lpstr>Continuation of Medicare</vt:lpstr>
      <vt:lpstr>       SSI Work Incentives </vt:lpstr>
      <vt:lpstr>Let’s look at some  SSI Work Incentives</vt:lpstr>
      <vt:lpstr>SSA Doesn’t Count All of Your Income...</vt:lpstr>
      <vt:lpstr>              SSI Earned Income Example</vt:lpstr>
      <vt:lpstr>SSI – Student Exclusion </vt:lpstr>
      <vt:lpstr>Student Status</vt:lpstr>
      <vt:lpstr>Continued Medical Assistance  Section 1619 (b)</vt:lpstr>
      <vt:lpstr>Social Security and Representative Payee</vt:lpstr>
      <vt:lpstr>Social Security On-Line Services</vt:lpstr>
      <vt:lpstr>Social Security On-Line Services</vt:lpstr>
      <vt:lpstr>Who else can help? </vt:lpstr>
      <vt:lpstr>PowerPoint Presentation</vt:lpstr>
    </vt:vector>
  </TitlesOfParts>
  <Company>Social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408154</dc:creator>
  <cp:lastModifiedBy>DaValt, Connie</cp:lastModifiedBy>
  <cp:revision>281</cp:revision>
  <cp:lastPrinted>2016-10-12T16:42:21Z</cp:lastPrinted>
  <dcterms:created xsi:type="dcterms:W3CDTF">2007-10-03T16:00:04Z</dcterms:created>
  <dcterms:modified xsi:type="dcterms:W3CDTF">2018-05-16T15:38:14Z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