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33"/>
  </p:notesMasterIdLst>
  <p:handoutMasterIdLst>
    <p:handoutMasterId r:id="rId34"/>
  </p:handoutMasterIdLst>
  <p:sldIdLst>
    <p:sldId id="256" r:id="rId3"/>
    <p:sldId id="579" r:id="rId4"/>
    <p:sldId id="648" r:id="rId5"/>
    <p:sldId id="647" r:id="rId6"/>
    <p:sldId id="632" r:id="rId7"/>
    <p:sldId id="652" r:id="rId8"/>
    <p:sldId id="633" r:id="rId9"/>
    <p:sldId id="590" r:id="rId10"/>
    <p:sldId id="638" r:id="rId11"/>
    <p:sldId id="637" r:id="rId12"/>
    <p:sldId id="601" r:id="rId13"/>
    <p:sldId id="591" r:id="rId14"/>
    <p:sldId id="596" r:id="rId15"/>
    <p:sldId id="606" r:id="rId16"/>
    <p:sldId id="600" r:id="rId17"/>
    <p:sldId id="603" r:id="rId18"/>
    <p:sldId id="602" r:id="rId19"/>
    <p:sldId id="645" r:id="rId20"/>
    <p:sldId id="646" r:id="rId21"/>
    <p:sldId id="642" r:id="rId22"/>
    <p:sldId id="604" r:id="rId23"/>
    <p:sldId id="634" r:id="rId24"/>
    <p:sldId id="643" r:id="rId25"/>
    <p:sldId id="605" r:id="rId26"/>
    <p:sldId id="644" r:id="rId27"/>
    <p:sldId id="649" r:id="rId28"/>
    <p:sldId id="650" r:id="rId29"/>
    <p:sldId id="651" r:id="rId30"/>
    <p:sldId id="599" r:id="rId31"/>
    <p:sldId id="58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39" autoAdjust="0"/>
    <p:restoredTop sz="95274" autoAdjust="0"/>
  </p:normalViewPr>
  <p:slideViewPr>
    <p:cSldViewPr snapToGrid="0">
      <p:cViewPr varScale="1">
        <p:scale>
          <a:sx n="114" d="100"/>
          <a:sy n="114" d="100"/>
        </p:scale>
        <p:origin x="630" y="10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iagrams/_rels/data4.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6" Type="http://schemas.openxmlformats.org/officeDocument/2006/relationships/image" Target="../media/image28.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6" Type="http://schemas.openxmlformats.org/officeDocument/2006/relationships/image" Target="../media/image28.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F8CDE-D3D7-499A-98C2-59A3458266B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8DD4B6B-AA10-42CF-BC31-7464E9A1BC94}">
      <dgm:prSet/>
      <dgm:spPr/>
      <dgm:t>
        <a:bodyPr/>
        <a:lstStyle/>
        <a:p>
          <a:r>
            <a:rPr lang="en-US" b="1" i="0"/>
            <a:t>A focus on authentic engagement from youth with lived expertise of homelessness</a:t>
          </a:r>
          <a:endParaRPr lang="en-US"/>
        </a:p>
      </dgm:t>
    </dgm:pt>
    <dgm:pt modelId="{8188289C-54E3-4147-816D-FFC28BE04C09}" type="parTrans" cxnId="{84A540FE-6605-4C30-A5EB-AFA416D0509E}">
      <dgm:prSet/>
      <dgm:spPr/>
      <dgm:t>
        <a:bodyPr/>
        <a:lstStyle/>
        <a:p>
          <a:endParaRPr lang="en-US"/>
        </a:p>
      </dgm:t>
    </dgm:pt>
    <dgm:pt modelId="{4C24FA51-48BC-4350-8303-1EDD4A8EB3B6}" type="sibTrans" cxnId="{84A540FE-6605-4C30-A5EB-AFA416D0509E}">
      <dgm:prSet/>
      <dgm:spPr/>
      <dgm:t>
        <a:bodyPr/>
        <a:lstStyle/>
        <a:p>
          <a:endParaRPr lang="en-US"/>
        </a:p>
      </dgm:t>
    </dgm:pt>
    <dgm:pt modelId="{13EC9CB7-3DF2-4016-BF5C-746F15FA4D75}">
      <dgm:prSet/>
      <dgm:spPr/>
      <dgm:t>
        <a:bodyPr/>
        <a:lstStyle/>
        <a:p>
          <a:r>
            <a:rPr lang="en-US" b="0" i="0"/>
            <a:t>As planners, decision makers, and leaders</a:t>
          </a:r>
          <a:endParaRPr lang="en-US"/>
        </a:p>
      </dgm:t>
    </dgm:pt>
    <dgm:pt modelId="{DDACE6EB-E31F-4401-A2CD-11251F99E0A3}" type="parTrans" cxnId="{BC073BF3-98D3-4E77-B89C-D395BB8B17EA}">
      <dgm:prSet/>
      <dgm:spPr/>
      <dgm:t>
        <a:bodyPr/>
        <a:lstStyle/>
        <a:p>
          <a:endParaRPr lang="en-US"/>
        </a:p>
      </dgm:t>
    </dgm:pt>
    <dgm:pt modelId="{6E9A102B-A03F-4254-82AD-D27DCB6418FD}" type="sibTrans" cxnId="{BC073BF3-98D3-4E77-B89C-D395BB8B17EA}">
      <dgm:prSet/>
      <dgm:spPr/>
      <dgm:t>
        <a:bodyPr/>
        <a:lstStyle/>
        <a:p>
          <a:endParaRPr lang="en-US"/>
        </a:p>
      </dgm:t>
    </dgm:pt>
    <dgm:pt modelId="{7DBE5325-A56F-4CC9-B279-61B97EE7FAA3}">
      <dgm:prSet/>
      <dgm:spPr/>
      <dgm:t>
        <a:bodyPr/>
        <a:lstStyle/>
        <a:p>
          <a:r>
            <a:rPr lang="en-US" b="1" i="0"/>
            <a:t>Focus on specific values &amp; principles </a:t>
          </a:r>
          <a:endParaRPr lang="en-US"/>
        </a:p>
      </dgm:t>
    </dgm:pt>
    <dgm:pt modelId="{FD6C4F51-4C3E-4C06-BD6D-E22E86C3283F}" type="parTrans" cxnId="{409BA443-9835-4A5A-BD69-3E7D5B8739C8}">
      <dgm:prSet/>
      <dgm:spPr/>
      <dgm:t>
        <a:bodyPr/>
        <a:lstStyle/>
        <a:p>
          <a:endParaRPr lang="en-US"/>
        </a:p>
      </dgm:t>
    </dgm:pt>
    <dgm:pt modelId="{2F626F2B-2786-468F-8FB3-9E5CB7F22E77}" type="sibTrans" cxnId="{409BA443-9835-4A5A-BD69-3E7D5B8739C8}">
      <dgm:prSet/>
      <dgm:spPr/>
      <dgm:t>
        <a:bodyPr/>
        <a:lstStyle/>
        <a:p>
          <a:endParaRPr lang="en-US"/>
        </a:p>
      </dgm:t>
    </dgm:pt>
    <dgm:pt modelId="{661E11A3-25E5-4577-B401-195C72377008}">
      <dgm:prSet/>
      <dgm:spPr/>
      <dgm:t>
        <a:bodyPr/>
        <a:lstStyle/>
        <a:p>
          <a:r>
            <a:rPr lang="en-US" b="0" i="0" dirty="0"/>
            <a:t>Equity, family engagement, housing first, positive youth development &amp; trauma informed care, unsheltered homelessness, youth choice, individualized &amp; client driven supports, Social and community integration, coordinated entry, and focus on special populations of youth</a:t>
          </a:r>
          <a:endParaRPr lang="en-US" dirty="0"/>
        </a:p>
      </dgm:t>
    </dgm:pt>
    <dgm:pt modelId="{086BA64E-CB5E-4DBF-9385-0AB772416679}" type="parTrans" cxnId="{0D188F5C-B3BF-4D34-BBC7-455BA8232E5E}">
      <dgm:prSet/>
      <dgm:spPr/>
      <dgm:t>
        <a:bodyPr/>
        <a:lstStyle/>
        <a:p>
          <a:endParaRPr lang="en-US"/>
        </a:p>
      </dgm:t>
    </dgm:pt>
    <dgm:pt modelId="{9FAF2077-A314-448D-A8E4-7E727EA71D70}" type="sibTrans" cxnId="{0D188F5C-B3BF-4D34-BBC7-455BA8232E5E}">
      <dgm:prSet/>
      <dgm:spPr/>
      <dgm:t>
        <a:bodyPr/>
        <a:lstStyle/>
        <a:p>
          <a:endParaRPr lang="en-US"/>
        </a:p>
      </dgm:t>
    </dgm:pt>
    <dgm:pt modelId="{E2E460ED-1D40-464B-9978-29074830A94C}">
      <dgm:prSet/>
      <dgm:spPr/>
      <dgm:t>
        <a:bodyPr/>
        <a:lstStyle/>
        <a:p>
          <a:r>
            <a:rPr lang="en-US" b="1" i="0"/>
            <a:t>The Coordinated Community Plan (CCP) requirement</a:t>
          </a:r>
          <a:endParaRPr lang="en-US"/>
        </a:p>
      </dgm:t>
    </dgm:pt>
    <dgm:pt modelId="{A2B9B236-4AD2-4FDC-9059-3A0D915D8A8D}" type="parTrans" cxnId="{3C932FA9-B888-4BAF-B3AA-C97D0098A05D}">
      <dgm:prSet/>
      <dgm:spPr/>
      <dgm:t>
        <a:bodyPr/>
        <a:lstStyle/>
        <a:p>
          <a:endParaRPr lang="en-US"/>
        </a:p>
      </dgm:t>
    </dgm:pt>
    <dgm:pt modelId="{D26DF866-B55A-4063-BD10-1FD0D2066220}" type="sibTrans" cxnId="{3C932FA9-B888-4BAF-B3AA-C97D0098A05D}">
      <dgm:prSet/>
      <dgm:spPr/>
      <dgm:t>
        <a:bodyPr/>
        <a:lstStyle/>
        <a:p>
          <a:endParaRPr lang="en-US"/>
        </a:p>
      </dgm:t>
    </dgm:pt>
    <dgm:pt modelId="{A93488F4-3551-471C-8AA4-8DD673DF1669}">
      <dgm:prSet/>
      <dgm:spPr/>
      <dgm:t>
        <a:bodyPr/>
        <a:lstStyle/>
        <a:p>
          <a:r>
            <a:rPr lang="en-US" b="0" i="0"/>
            <a:t>Intentional time is set aside for local planning on how we will prevent and end homelessness </a:t>
          </a:r>
          <a:endParaRPr lang="en-US"/>
        </a:p>
      </dgm:t>
    </dgm:pt>
    <dgm:pt modelId="{925E3D57-3BCB-4025-BF12-E199C54C6DF0}" type="parTrans" cxnId="{858232A2-EA5D-46CD-8C7B-8B461663A323}">
      <dgm:prSet/>
      <dgm:spPr/>
      <dgm:t>
        <a:bodyPr/>
        <a:lstStyle/>
        <a:p>
          <a:endParaRPr lang="en-US"/>
        </a:p>
      </dgm:t>
    </dgm:pt>
    <dgm:pt modelId="{B804E154-7A0D-419B-A838-8BE18D8C8176}" type="sibTrans" cxnId="{858232A2-EA5D-46CD-8C7B-8B461663A323}">
      <dgm:prSet/>
      <dgm:spPr/>
      <dgm:t>
        <a:bodyPr/>
        <a:lstStyle/>
        <a:p>
          <a:endParaRPr lang="en-US"/>
        </a:p>
      </dgm:t>
    </dgm:pt>
    <dgm:pt modelId="{2D34F861-46F9-4C4A-9964-0F90193387E6}">
      <dgm:prSet/>
      <dgm:spPr/>
      <dgm:t>
        <a:bodyPr/>
        <a:lstStyle/>
        <a:p>
          <a:r>
            <a:rPr lang="en-US" b="0" i="0"/>
            <a:t>Plan must be approved by HUD before access to project funding is made available</a:t>
          </a:r>
          <a:endParaRPr lang="en-US"/>
        </a:p>
      </dgm:t>
    </dgm:pt>
    <dgm:pt modelId="{9ECB6228-04F4-4946-8670-2AE3D4AD2373}" type="parTrans" cxnId="{E22885C2-A18C-49F5-A285-8EF30284A52E}">
      <dgm:prSet/>
      <dgm:spPr/>
      <dgm:t>
        <a:bodyPr/>
        <a:lstStyle/>
        <a:p>
          <a:endParaRPr lang="en-US"/>
        </a:p>
      </dgm:t>
    </dgm:pt>
    <dgm:pt modelId="{98087A5C-E062-40B2-95E3-BD524D0D5406}" type="sibTrans" cxnId="{E22885C2-A18C-49F5-A285-8EF30284A52E}">
      <dgm:prSet/>
      <dgm:spPr/>
      <dgm:t>
        <a:bodyPr/>
        <a:lstStyle/>
        <a:p>
          <a:endParaRPr lang="en-US"/>
        </a:p>
      </dgm:t>
    </dgm:pt>
    <dgm:pt modelId="{53F06C86-B4BB-4F44-A6DD-A344AFEE7644}">
      <dgm:prSet/>
      <dgm:spPr/>
      <dgm:t>
        <a:bodyPr/>
        <a:lstStyle/>
        <a:p>
          <a:r>
            <a:rPr lang="en-US" b="1" i="0"/>
            <a:t>YHDP comes with robust and intensive Technical Assistance as support and capacity building</a:t>
          </a:r>
          <a:endParaRPr lang="en-US"/>
        </a:p>
      </dgm:t>
    </dgm:pt>
    <dgm:pt modelId="{3E0C0D53-B855-4199-B16E-A7A880FD84D1}" type="parTrans" cxnId="{1F3C554F-7B42-4F94-B05B-72D21B51E50E}">
      <dgm:prSet/>
      <dgm:spPr/>
      <dgm:t>
        <a:bodyPr/>
        <a:lstStyle/>
        <a:p>
          <a:endParaRPr lang="en-US"/>
        </a:p>
      </dgm:t>
    </dgm:pt>
    <dgm:pt modelId="{D8E8D99F-0007-47F9-A526-B6C4B56ABE4B}" type="sibTrans" cxnId="{1F3C554F-7B42-4F94-B05B-72D21B51E50E}">
      <dgm:prSet/>
      <dgm:spPr/>
      <dgm:t>
        <a:bodyPr/>
        <a:lstStyle/>
        <a:p>
          <a:endParaRPr lang="en-US"/>
        </a:p>
      </dgm:t>
    </dgm:pt>
    <dgm:pt modelId="{A9741A9A-385A-478B-8396-8DE4596D5CD7}" type="pres">
      <dgm:prSet presAssocID="{9EAF8CDE-D3D7-499A-98C2-59A3458266B9}" presName="linear" presStyleCnt="0">
        <dgm:presLayoutVars>
          <dgm:animLvl val="lvl"/>
          <dgm:resizeHandles val="exact"/>
        </dgm:presLayoutVars>
      </dgm:prSet>
      <dgm:spPr/>
    </dgm:pt>
    <dgm:pt modelId="{2CC57CBF-3B75-4933-8525-53F8C4905967}" type="pres">
      <dgm:prSet presAssocID="{68DD4B6B-AA10-42CF-BC31-7464E9A1BC94}" presName="parentText" presStyleLbl="node1" presStyleIdx="0" presStyleCnt="4">
        <dgm:presLayoutVars>
          <dgm:chMax val="0"/>
          <dgm:bulletEnabled val="1"/>
        </dgm:presLayoutVars>
      </dgm:prSet>
      <dgm:spPr/>
    </dgm:pt>
    <dgm:pt modelId="{4D770AA4-10CE-4609-941F-375F3FED2990}" type="pres">
      <dgm:prSet presAssocID="{68DD4B6B-AA10-42CF-BC31-7464E9A1BC94}" presName="childText" presStyleLbl="revTx" presStyleIdx="0" presStyleCnt="3">
        <dgm:presLayoutVars>
          <dgm:bulletEnabled val="1"/>
        </dgm:presLayoutVars>
      </dgm:prSet>
      <dgm:spPr/>
    </dgm:pt>
    <dgm:pt modelId="{CBBE9518-B711-4818-A597-E66678DE5CE1}" type="pres">
      <dgm:prSet presAssocID="{7DBE5325-A56F-4CC9-B279-61B97EE7FAA3}" presName="parentText" presStyleLbl="node1" presStyleIdx="1" presStyleCnt="4">
        <dgm:presLayoutVars>
          <dgm:chMax val="0"/>
          <dgm:bulletEnabled val="1"/>
        </dgm:presLayoutVars>
      </dgm:prSet>
      <dgm:spPr/>
    </dgm:pt>
    <dgm:pt modelId="{F4FF5285-F60B-4568-96E6-751B253A0C8C}" type="pres">
      <dgm:prSet presAssocID="{7DBE5325-A56F-4CC9-B279-61B97EE7FAA3}" presName="childText" presStyleLbl="revTx" presStyleIdx="1" presStyleCnt="3">
        <dgm:presLayoutVars>
          <dgm:bulletEnabled val="1"/>
        </dgm:presLayoutVars>
      </dgm:prSet>
      <dgm:spPr/>
    </dgm:pt>
    <dgm:pt modelId="{A9314AF4-ABCD-4A6B-9267-65542A0D9145}" type="pres">
      <dgm:prSet presAssocID="{E2E460ED-1D40-464B-9978-29074830A94C}" presName="parentText" presStyleLbl="node1" presStyleIdx="2" presStyleCnt="4">
        <dgm:presLayoutVars>
          <dgm:chMax val="0"/>
          <dgm:bulletEnabled val="1"/>
        </dgm:presLayoutVars>
      </dgm:prSet>
      <dgm:spPr/>
    </dgm:pt>
    <dgm:pt modelId="{08C8F054-E73D-48BE-834A-289325DF57E0}" type="pres">
      <dgm:prSet presAssocID="{E2E460ED-1D40-464B-9978-29074830A94C}" presName="childText" presStyleLbl="revTx" presStyleIdx="2" presStyleCnt="3">
        <dgm:presLayoutVars>
          <dgm:bulletEnabled val="1"/>
        </dgm:presLayoutVars>
      </dgm:prSet>
      <dgm:spPr/>
    </dgm:pt>
    <dgm:pt modelId="{325DA784-C15F-4D15-8F02-5DB124B96130}" type="pres">
      <dgm:prSet presAssocID="{53F06C86-B4BB-4F44-A6DD-A344AFEE7644}" presName="parentText" presStyleLbl="node1" presStyleIdx="3" presStyleCnt="4">
        <dgm:presLayoutVars>
          <dgm:chMax val="0"/>
          <dgm:bulletEnabled val="1"/>
        </dgm:presLayoutVars>
      </dgm:prSet>
      <dgm:spPr/>
    </dgm:pt>
  </dgm:ptLst>
  <dgm:cxnLst>
    <dgm:cxn modelId="{2968750A-A32C-47EB-A3AA-39CE85DEE389}" type="presOf" srcId="{9EAF8CDE-D3D7-499A-98C2-59A3458266B9}" destId="{A9741A9A-385A-478B-8396-8DE4596D5CD7}" srcOrd="0" destOrd="0" presId="urn:microsoft.com/office/officeart/2005/8/layout/vList2"/>
    <dgm:cxn modelId="{0D188F5C-B3BF-4D34-BBC7-455BA8232E5E}" srcId="{7DBE5325-A56F-4CC9-B279-61B97EE7FAA3}" destId="{661E11A3-25E5-4577-B401-195C72377008}" srcOrd="0" destOrd="0" parTransId="{086BA64E-CB5E-4DBF-9385-0AB772416679}" sibTransId="{9FAF2077-A314-448D-A8E4-7E727EA71D70}"/>
    <dgm:cxn modelId="{AD190C41-5494-469E-9466-7E79BB914E9B}" type="presOf" srcId="{2D34F861-46F9-4C4A-9964-0F90193387E6}" destId="{08C8F054-E73D-48BE-834A-289325DF57E0}" srcOrd="0" destOrd="1" presId="urn:microsoft.com/office/officeart/2005/8/layout/vList2"/>
    <dgm:cxn modelId="{409BA443-9835-4A5A-BD69-3E7D5B8739C8}" srcId="{9EAF8CDE-D3D7-499A-98C2-59A3458266B9}" destId="{7DBE5325-A56F-4CC9-B279-61B97EE7FAA3}" srcOrd="1" destOrd="0" parTransId="{FD6C4F51-4C3E-4C06-BD6D-E22E86C3283F}" sibTransId="{2F626F2B-2786-468F-8FB3-9E5CB7F22E77}"/>
    <dgm:cxn modelId="{44A69A64-B512-41F7-956F-44690A520FB3}" type="presOf" srcId="{A93488F4-3551-471C-8AA4-8DD673DF1669}" destId="{08C8F054-E73D-48BE-834A-289325DF57E0}" srcOrd="0" destOrd="0" presId="urn:microsoft.com/office/officeart/2005/8/layout/vList2"/>
    <dgm:cxn modelId="{A8C9754B-9140-420A-8D08-6FED57AB7B81}" type="presOf" srcId="{68DD4B6B-AA10-42CF-BC31-7464E9A1BC94}" destId="{2CC57CBF-3B75-4933-8525-53F8C4905967}" srcOrd="0" destOrd="0" presId="urn:microsoft.com/office/officeart/2005/8/layout/vList2"/>
    <dgm:cxn modelId="{1F3C554F-7B42-4F94-B05B-72D21B51E50E}" srcId="{9EAF8CDE-D3D7-499A-98C2-59A3458266B9}" destId="{53F06C86-B4BB-4F44-A6DD-A344AFEE7644}" srcOrd="3" destOrd="0" parTransId="{3E0C0D53-B855-4199-B16E-A7A880FD84D1}" sibTransId="{D8E8D99F-0007-47F9-A526-B6C4B56ABE4B}"/>
    <dgm:cxn modelId="{9F35B650-46B1-4995-8DDC-C7C2E22ABACB}" type="presOf" srcId="{E2E460ED-1D40-464B-9978-29074830A94C}" destId="{A9314AF4-ABCD-4A6B-9267-65542A0D9145}" srcOrd="0" destOrd="0" presId="urn:microsoft.com/office/officeart/2005/8/layout/vList2"/>
    <dgm:cxn modelId="{6F93879B-5C56-4186-962F-15EACE58DAF2}" type="presOf" srcId="{13EC9CB7-3DF2-4016-BF5C-746F15FA4D75}" destId="{4D770AA4-10CE-4609-941F-375F3FED2990}" srcOrd="0" destOrd="0" presId="urn:microsoft.com/office/officeart/2005/8/layout/vList2"/>
    <dgm:cxn modelId="{858232A2-EA5D-46CD-8C7B-8B461663A323}" srcId="{E2E460ED-1D40-464B-9978-29074830A94C}" destId="{A93488F4-3551-471C-8AA4-8DD673DF1669}" srcOrd="0" destOrd="0" parTransId="{925E3D57-3BCB-4025-BF12-E199C54C6DF0}" sibTransId="{B804E154-7A0D-419B-A838-8BE18D8C8176}"/>
    <dgm:cxn modelId="{3C932FA9-B888-4BAF-B3AA-C97D0098A05D}" srcId="{9EAF8CDE-D3D7-499A-98C2-59A3458266B9}" destId="{E2E460ED-1D40-464B-9978-29074830A94C}" srcOrd="2" destOrd="0" parTransId="{A2B9B236-4AD2-4FDC-9059-3A0D915D8A8D}" sibTransId="{D26DF866-B55A-4063-BD10-1FD0D2066220}"/>
    <dgm:cxn modelId="{E22885C2-A18C-49F5-A285-8EF30284A52E}" srcId="{E2E460ED-1D40-464B-9978-29074830A94C}" destId="{2D34F861-46F9-4C4A-9964-0F90193387E6}" srcOrd="1" destOrd="0" parTransId="{9ECB6228-04F4-4946-8670-2AE3D4AD2373}" sibTransId="{98087A5C-E062-40B2-95E3-BD524D0D5406}"/>
    <dgm:cxn modelId="{19CA53CF-764D-48B4-9FC4-FB9CF0A42598}" type="presOf" srcId="{7DBE5325-A56F-4CC9-B279-61B97EE7FAA3}" destId="{CBBE9518-B711-4818-A597-E66678DE5CE1}" srcOrd="0" destOrd="0" presId="urn:microsoft.com/office/officeart/2005/8/layout/vList2"/>
    <dgm:cxn modelId="{6E49B6EB-2611-451C-B8B2-065C1C0C8F31}" type="presOf" srcId="{661E11A3-25E5-4577-B401-195C72377008}" destId="{F4FF5285-F60B-4568-96E6-751B253A0C8C}" srcOrd="0" destOrd="0" presId="urn:microsoft.com/office/officeart/2005/8/layout/vList2"/>
    <dgm:cxn modelId="{D11962ED-C9C1-482B-870A-A9F7875DFA9F}" type="presOf" srcId="{53F06C86-B4BB-4F44-A6DD-A344AFEE7644}" destId="{325DA784-C15F-4D15-8F02-5DB124B96130}" srcOrd="0" destOrd="0" presId="urn:microsoft.com/office/officeart/2005/8/layout/vList2"/>
    <dgm:cxn modelId="{BC073BF3-98D3-4E77-B89C-D395BB8B17EA}" srcId="{68DD4B6B-AA10-42CF-BC31-7464E9A1BC94}" destId="{13EC9CB7-3DF2-4016-BF5C-746F15FA4D75}" srcOrd="0" destOrd="0" parTransId="{DDACE6EB-E31F-4401-A2CD-11251F99E0A3}" sibTransId="{6E9A102B-A03F-4254-82AD-D27DCB6418FD}"/>
    <dgm:cxn modelId="{84A540FE-6605-4C30-A5EB-AFA416D0509E}" srcId="{9EAF8CDE-D3D7-499A-98C2-59A3458266B9}" destId="{68DD4B6B-AA10-42CF-BC31-7464E9A1BC94}" srcOrd="0" destOrd="0" parTransId="{8188289C-54E3-4147-816D-FFC28BE04C09}" sibTransId="{4C24FA51-48BC-4350-8303-1EDD4A8EB3B6}"/>
    <dgm:cxn modelId="{D553A7C3-69DC-45C5-B651-CDEC6B00FD4A}" type="presParOf" srcId="{A9741A9A-385A-478B-8396-8DE4596D5CD7}" destId="{2CC57CBF-3B75-4933-8525-53F8C4905967}" srcOrd="0" destOrd="0" presId="urn:microsoft.com/office/officeart/2005/8/layout/vList2"/>
    <dgm:cxn modelId="{61BC5AD4-FD89-4CE6-B97B-637CE4F3B300}" type="presParOf" srcId="{A9741A9A-385A-478B-8396-8DE4596D5CD7}" destId="{4D770AA4-10CE-4609-941F-375F3FED2990}" srcOrd="1" destOrd="0" presId="urn:microsoft.com/office/officeart/2005/8/layout/vList2"/>
    <dgm:cxn modelId="{5C54244F-32CD-4EC9-8991-FFC7B265E8E0}" type="presParOf" srcId="{A9741A9A-385A-478B-8396-8DE4596D5CD7}" destId="{CBBE9518-B711-4818-A597-E66678DE5CE1}" srcOrd="2" destOrd="0" presId="urn:microsoft.com/office/officeart/2005/8/layout/vList2"/>
    <dgm:cxn modelId="{4DF14D13-74B4-4977-AA78-750B6C1C7A9C}" type="presParOf" srcId="{A9741A9A-385A-478B-8396-8DE4596D5CD7}" destId="{F4FF5285-F60B-4568-96E6-751B253A0C8C}" srcOrd="3" destOrd="0" presId="urn:microsoft.com/office/officeart/2005/8/layout/vList2"/>
    <dgm:cxn modelId="{F3DB4FFF-252F-4F3F-81AA-60F90C8DEDC6}" type="presParOf" srcId="{A9741A9A-385A-478B-8396-8DE4596D5CD7}" destId="{A9314AF4-ABCD-4A6B-9267-65542A0D9145}" srcOrd="4" destOrd="0" presId="urn:microsoft.com/office/officeart/2005/8/layout/vList2"/>
    <dgm:cxn modelId="{2C3D358A-90BE-4C00-845D-BC684E0D2289}" type="presParOf" srcId="{A9741A9A-385A-478B-8396-8DE4596D5CD7}" destId="{08C8F054-E73D-48BE-834A-289325DF57E0}" srcOrd="5" destOrd="0" presId="urn:microsoft.com/office/officeart/2005/8/layout/vList2"/>
    <dgm:cxn modelId="{C6E4AB73-0E03-4C34-BC1A-E3598E31A500}" type="presParOf" srcId="{A9741A9A-385A-478B-8396-8DE4596D5CD7}" destId="{325DA784-C15F-4D15-8F02-5DB124B9613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CE3503-AAB7-4302-B1EF-A676713F5C9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198598-12CC-41B6-B30A-ECE4BE3EB954}">
      <dgm:prSet/>
      <dgm:spPr/>
      <dgm:t>
        <a:bodyPr/>
        <a:lstStyle/>
        <a:p>
          <a:r>
            <a:rPr lang="en-US" b="0" i="0"/>
            <a:t>Equity </a:t>
          </a:r>
          <a:endParaRPr lang="en-US"/>
        </a:p>
      </dgm:t>
    </dgm:pt>
    <dgm:pt modelId="{55D917F3-D046-4367-B170-8A80B9D88596}" type="parTrans" cxnId="{3C25D65D-7B14-42F8-B548-E9A0660B64CE}">
      <dgm:prSet/>
      <dgm:spPr/>
      <dgm:t>
        <a:bodyPr/>
        <a:lstStyle/>
        <a:p>
          <a:endParaRPr lang="en-US"/>
        </a:p>
      </dgm:t>
    </dgm:pt>
    <dgm:pt modelId="{F512418C-108C-4FF0-83ED-8EE6A005BD4F}" type="sibTrans" cxnId="{3C25D65D-7B14-42F8-B548-E9A0660B64CE}">
      <dgm:prSet/>
      <dgm:spPr/>
      <dgm:t>
        <a:bodyPr/>
        <a:lstStyle/>
        <a:p>
          <a:endParaRPr lang="en-US"/>
        </a:p>
      </dgm:t>
    </dgm:pt>
    <dgm:pt modelId="{DD925BF5-B278-495A-8C50-080E7A874126}">
      <dgm:prSet/>
      <dgm:spPr/>
      <dgm:t>
        <a:bodyPr/>
        <a:lstStyle/>
        <a:p>
          <a:r>
            <a:rPr lang="en-US" b="0" i="0"/>
            <a:t>Special Populations</a:t>
          </a:r>
          <a:endParaRPr lang="en-US"/>
        </a:p>
      </dgm:t>
    </dgm:pt>
    <dgm:pt modelId="{F326354D-356B-4796-AEDE-024B5840EB06}" type="parTrans" cxnId="{46D0C6DB-95F3-4F80-AA52-0E83A475822A}">
      <dgm:prSet/>
      <dgm:spPr/>
      <dgm:t>
        <a:bodyPr/>
        <a:lstStyle/>
        <a:p>
          <a:endParaRPr lang="en-US"/>
        </a:p>
      </dgm:t>
    </dgm:pt>
    <dgm:pt modelId="{81FC0DEF-2A1C-4E5A-9E64-784C527D243C}" type="sibTrans" cxnId="{46D0C6DB-95F3-4F80-AA52-0E83A475822A}">
      <dgm:prSet/>
      <dgm:spPr/>
      <dgm:t>
        <a:bodyPr/>
        <a:lstStyle/>
        <a:p>
          <a:endParaRPr lang="en-US"/>
        </a:p>
      </dgm:t>
    </dgm:pt>
    <dgm:pt modelId="{4B36B40F-CD2B-4850-83B9-168FDBFB0AF1}">
      <dgm:prSet/>
      <dgm:spPr/>
      <dgm:t>
        <a:bodyPr/>
        <a:lstStyle/>
        <a:p>
          <a:r>
            <a:rPr lang="en-US" b="0" i="0"/>
            <a:t>Positive Youth Development  &amp; Trauma-Informed Care </a:t>
          </a:r>
          <a:endParaRPr lang="en-US"/>
        </a:p>
      </dgm:t>
    </dgm:pt>
    <dgm:pt modelId="{31C79B68-0C1E-4E9E-AAB8-3B2B7E0ED7B8}" type="parTrans" cxnId="{C000E9C5-8D8C-4992-AF52-ACEEAB8BEF98}">
      <dgm:prSet/>
      <dgm:spPr/>
      <dgm:t>
        <a:bodyPr/>
        <a:lstStyle/>
        <a:p>
          <a:endParaRPr lang="en-US"/>
        </a:p>
      </dgm:t>
    </dgm:pt>
    <dgm:pt modelId="{3EBB875E-4778-45E4-AE15-60C0EFE2E095}" type="sibTrans" cxnId="{C000E9C5-8D8C-4992-AF52-ACEEAB8BEF98}">
      <dgm:prSet/>
      <dgm:spPr/>
      <dgm:t>
        <a:bodyPr/>
        <a:lstStyle/>
        <a:p>
          <a:endParaRPr lang="en-US"/>
        </a:p>
      </dgm:t>
    </dgm:pt>
    <dgm:pt modelId="{5BB98800-2E61-4EF5-85EA-158E6E77282B}">
      <dgm:prSet/>
      <dgm:spPr/>
      <dgm:t>
        <a:bodyPr/>
        <a:lstStyle/>
        <a:p>
          <a:r>
            <a:rPr lang="en-US" b="0" i="0"/>
            <a:t>Family Engagement </a:t>
          </a:r>
          <a:endParaRPr lang="en-US"/>
        </a:p>
      </dgm:t>
    </dgm:pt>
    <dgm:pt modelId="{6B451799-D701-4005-9097-F76CC52804D5}" type="parTrans" cxnId="{96F8CDC2-CD03-4A6E-927A-E279C4D74F59}">
      <dgm:prSet/>
      <dgm:spPr/>
      <dgm:t>
        <a:bodyPr/>
        <a:lstStyle/>
        <a:p>
          <a:endParaRPr lang="en-US"/>
        </a:p>
      </dgm:t>
    </dgm:pt>
    <dgm:pt modelId="{1C1B0D68-297D-4F97-9186-028E8A2821F0}" type="sibTrans" cxnId="{96F8CDC2-CD03-4A6E-927A-E279C4D74F59}">
      <dgm:prSet/>
      <dgm:spPr/>
      <dgm:t>
        <a:bodyPr/>
        <a:lstStyle/>
        <a:p>
          <a:endParaRPr lang="en-US"/>
        </a:p>
      </dgm:t>
    </dgm:pt>
    <dgm:pt modelId="{6FE1C326-A51B-466C-A468-8FA0FFEA426D}">
      <dgm:prSet/>
      <dgm:spPr/>
      <dgm:t>
        <a:bodyPr/>
        <a:lstStyle/>
        <a:p>
          <a:r>
            <a:rPr lang="en-US" b="0" i="0"/>
            <a:t>Housing First </a:t>
          </a:r>
          <a:endParaRPr lang="en-US"/>
        </a:p>
      </dgm:t>
    </dgm:pt>
    <dgm:pt modelId="{FC85AF94-9BB1-41D6-B313-2340BDB0BB80}" type="parTrans" cxnId="{965CE809-A91F-44E9-ABCB-06D5294880C2}">
      <dgm:prSet/>
      <dgm:spPr/>
      <dgm:t>
        <a:bodyPr/>
        <a:lstStyle/>
        <a:p>
          <a:endParaRPr lang="en-US"/>
        </a:p>
      </dgm:t>
    </dgm:pt>
    <dgm:pt modelId="{BFCE95A0-190B-4A30-90D7-A5914532B612}" type="sibTrans" cxnId="{965CE809-A91F-44E9-ABCB-06D5294880C2}">
      <dgm:prSet/>
      <dgm:spPr/>
      <dgm:t>
        <a:bodyPr/>
        <a:lstStyle/>
        <a:p>
          <a:endParaRPr lang="en-US"/>
        </a:p>
      </dgm:t>
    </dgm:pt>
    <dgm:pt modelId="{47F7A65E-4EC5-4C7C-80A8-256BDBFB8D6A}">
      <dgm:prSet/>
      <dgm:spPr/>
      <dgm:t>
        <a:bodyPr/>
        <a:lstStyle/>
        <a:p>
          <a:r>
            <a:rPr lang="en-US" b="0" i="0"/>
            <a:t>Unsheltered Homelessness</a:t>
          </a:r>
          <a:endParaRPr lang="en-US"/>
        </a:p>
      </dgm:t>
    </dgm:pt>
    <dgm:pt modelId="{532A905E-3E04-4815-A2F4-215C1BEA2139}" type="parTrans" cxnId="{9D4877DD-9EB4-429A-9976-1D413D2EE081}">
      <dgm:prSet/>
      <dgm:spPr/>
      <dgm:t>
        <a:bodyPr/>
        <a:lstStyle/>
        <a:p>
          <a:endParaRPr lang="en-US"/>
        </a:p>
      </dgm:t>
    </dgm:pt>
    <dgm:pt modelId="{393C2FC7-106C-4EB6-980E-BCC148C839E8}" type="sibTrans" cxnId="{9D4877DD-9EB4-429A-9976-1D413D2EE081}">
      <dgm:prSet/>
      <dgm:spPr/>
      <dgm:t>
        <a:bodyPr/>
        <a:lstStyle/>
        <a:p>
          <a:endParaRPr lang="en-US"/>
        </a:p>
      </dgm:t>
    </dgm:pt>
    <dgm:pt modelId="{C701E496-8941-42D2-8742-13877A0437B0}">
      <dgm:prSet/>
      <dgm:spPr/>
      <dgm:t>
        <a:bodyPr/>
        <a:lstStyle/>
        <a:p>
          <a:r>
            <a:rPr lang="en-US" b="0" i="0"/>
            <a:t>Youth Choice</a:t>
          </a:r>
          <a:endParaRPr lang="en-US"/>
        </a:p>
      </dgm:t>
    </dgm:pt>
    <dgm:pt modelId="{DA2596D3-FD09-4B94-91CE-CB8EFCA8DF7E}" type="parTrans" cxnId="{BD6A4B24-F1A9-4AB1-9D97-A3218693CB51}">
      <dgm:prSet/>
      <dgm:spPr/>
      <dgm:t>
        <a:bodyPr/>
        <a:lstStyle/>
        <a:p>
          <a:endParaRPr lang="en-US"/>
        </a:p>
      </dgm:t>
    </dgm:pt>
    <dgm:pt modelId="{961926A9-8F75-490B-8069-59F262833BF2}" type="sibTrans" cxnId="{BD6A4B24-F1A9-4AB1-9D97-A3218693CB51}">
      <dgm:prSet/>
      <dgm:spPr/>
      <dgm:t>
        <a:bodyPr/>
        <a:lstStyle/>
        <a:p>
          <a:endParaRPr lang="en-US"/>
        </a:p>
      </dgm:t>
    </dgm:pt>
    <dgm:pt modelId="{3734FFEA-CC36-4853-ACD8-9C3EC8D98BA2}">
      <dgm:prSet/>
      <dgm:spPr/>
      <dgm:t>
        <a:bodyPr/>
        <a:lstStyle/>
        <a:p>
          <a:r>
            <a:rPr lang="en-US" b="0" i="0"/>
            <a:t>Individualized and client-driven supports</a:t>
          </a:r>
          <a:endParaRPr lang="en-US"/>
        </a:p>
      </dgm:t>
    </dgm:pt>
    <dgm:pt modelId="{D7908254-E2D4-4411-B248-B170E5AA168C}" type="parTrans" cxnId="{BD99CB7C-0712-49FA-A322-A818FCC55026}">
      <dgm:prSet/>
      <dgm:spPr/>
      <dgm:t>
        <a:bodyPr/>
        <a:lstStyle/>
        <a:p>
          <a:endParaRPr lang="en-US"/>
        </a:p>
      </dgm:t>
    </dgm:pt>
    <dgm:pt modelId="{2C28B86E-CA45-4409-8B3C-3E582E23367A}" type="sibTrans" cxnId="{BD99CB7C-0712-49FA-A322-A818FCC55026}">
      <dgm:prSet/>
      <dgm:spPr/>
      <dgm:t>
        <a:bodyPr/>
        <a:lstStyle/>
        <a:p>
          <a:endParaRPr lang="en-US"/>
        </a:p>
      </dgm:t>
    </dgm:pt>
    <dgm:pt modelId="{E152A434-3725-41D6-8177-49AE5718E14B}">
      <dgm:prSet/>
      <dgm:spPr/>
      <dgm:t>
        <a:bodyPr/>
        <a:lstStyle/>
        <a:p>
          <a:r>
            <a:rPr lang="en-US" b="0" i="0"/>
            <a:t>Social and Community Integration </a:t>
          </a:r>
          <a:endParaRPr lang="en-US"/>
        </a:p>
      </dgm:t>
    </dgm:pt>
    <dgm:pt modelId="{9CF6CB5B-B765-46F2-9128-A56547989F73}" type="parTrans" cxnId="{20E1C510-B11B-4B6E-B3E4-C3F498824568}">
      <dgm:prSet/>
      <dgm:spPr/>
      <dgm:t>
        <a:bodyPr/>
        <a:lstStyle/>
        <a:p>
          <a:endParaRPr lang="en-US"/>
        </a:p>
      </dgm:t>
    </dgm:pt>
    <dgm:pt modelId="{32931296-82EA-4C78-B999-FBB71C55712F}" type="sibTrans" cxnId="{20E1C510-B11B-4B6E-B3E4-C3F498824568}">
      <dgm:prSet/>
      <dgm:spPr/>
      <dgm:t>
        <a:bodyPr/>
        <a:lstStyle/>
        <a:p>
          <a:endParaRPr lang="en-US"/>
        </a:p>
      </dgm:t>
    </dgm:pt>
    <dgm:pt modelId="{BCB43301-59C5-4D8E-AA71-00E3FBFA320F}">
      <dgm:prSet/>
      <dgm:spPr/>
      <dgm:t>
        <a:bodyPr/>
        <a:lstStyle/>
        <a:p>
          <a:r>
            <a:rPr lang="en-US" b="0" i="0"/>
            <a:t>Coordinated Entry </a:t>
          </a:r>
          <a:endParaRPr lang="en-US"/>
        </a:p>
      </dgm:t>
    </dgm:pt>
    <dgm:pt modelId="{8C8C7B38-4C29-4C31-B2BA-DA9B266250B2}" type="parTrans" cxnId="{EB2F86C0-4769-495E-9A52-878A416C79A8}">
      <dgm:prSet/>
      <dgm:spPr/>
      <dgm:t>
        <a:bodyPr/>
        <a:lstStyle/>
        <a:p>
          <a:endParaRPr lang="en-US"/>
        </a:p>
      </dgm:t>
    </dgm:pt>
    <dgm:pt modelId="{44A891C8-DAAA-431C-B9B4-CF63B3EFBCA3}" type="sibTrans" cxnId="{EB2F86C0-4769-495E-9A52-878A416C79A8}">
      <dgm:prSet/>
      <dgm:spPr/>
      <dgm:t>
        <a:bodyPr/>
        <a:lstStyle/>
        <a:p>
          <a:endParaRPr lang="en-US"/>
        </a:p>
      </dgm:t>
    </dgm:pt>
    <dgm:pt modelId="{C9B40253-F7F5-4673-A3C7-EA2547338B5F}" type="pres">
      <dgm:prSet presAssocID="{37CE3503-AAB7-4302-B1EF-A676713F5C9B}" presName="linear" presStyleCnt="0">
        <dgm:presLayoutVars>
          <dgm:animLvl val="lvl"/>
          <dgm:resizeHandles val="exact"/>
        </dgm:presLayoutVars>
      </dgm:prSet>
      <dgm:spPr/>
    </dgm:pt>
    <dgm:pt modelId="{3CD82C9A-FE78-439C-8DBF-7ADE1854A36C}" type="pres">
      <dgm:prSet presAssocID="{27198598-12CC-41B6-B30A-ECE4BE3EB954}" presName="parentText" presStyleLbl="node1" presStyleIdx="0" presStyleCnt="10">
        <dgm:presLayoutVars>
          <dgm:chMax val="0"/>
          <dgm:bulletEnabled val="1"/>
        </dgm:presLayoutVars>
      </dgm:prSet>
      <dgm:spPr/>
    </dgm:pt>
    <dgm:pt modelId="{AD317105-7BC1-4058-B77E-1D44C6C88976}" type="pres">
      <dgm:prSet presAssocID="{F512418C-108C-4FF0-83ED-8EE6A005BD4F}" presName="spacer" presStyleCnt="0"/>
      <dgm:spPr/>
    </dgm:pt>
    <dgm:pt modelId="{FC2D10C0-211A-4FB9-A68E-2E2F0C4B6536}" type="pres">
      <dgm:prSet presAssocID="{DD925BF5-B278-495A-8C50-080E7A874126}" presName="parentText" presStyleLbl="node1" presStyleIdx="1" presStyleCnt="10">
        <dgm:presLayoutVars>
          <dgm:chMax val="0"/>
          <dgm:bulletEnabled val="1"/>
        </dgm:presLayoutVars>
      </dgm:prSet>
      <dgm:spPr/>
    </dgm:pt>
    <dgm:pt modelId="{B5BF38DE-9221-42BA-B362-788E782D5A8D}" type="pres">
      <dgm:prSet presAssocID="{81FC0DEF-2A1C-4E5A-9E64-784C527D243C}" presName="spacer" presStyleCnt="0"/>
      <dgm:spPr/>
    </dgm:pt>
    <dgm:pt modelId="{EBE7103B-174F-49E6-857B-2FFC776E527A}" type="pres">
      <dgm:prSet presAssocID="{4B36B40F-CD2B-4850-83B9-168FDBFB0AF1}" presName="parentText" presStyleLbl="node1" presStyleIdx="2" presStyleCnt="10">
        <dgm:presLayoutVars>
          <dgm:chMax val="0"/>
          <dgm:bulletEnabled val="1"/>
        </dgm:presLayoutVars>
      </dgm:prSet>
      <dgm:spPr/>
    </dgm:pt>
    <dgm:pt modelId="{CBE100D1-4876-4AE5-B902-247ED58804CC}" type="pres">
      <dgm:prSet presAssocID="{3EBB875E-4778-45E4-AE15-60C0EFE2E095}" presName="spacer" presStyleCnt="0"/>
      <dgm:spPr/>
    </dgm:pt>
    <dgm:pt modelId="{FDF3051A-74FB-40CA-85D6-0E58F94BFA64}" type="pres">
      <dgm:prSet presAssocID="{5BB98800-2E61-4EF5-85EA-158E6E77282B}" presName="parentText" presStyleLbl="node1" presStyleIdx="3" presStyleCnt="10">
        <dgm:presLayoutVars>
          <dgm:chMax val="0"/>
          <dgm:bulletEnabled val="1"/>
        </dgm:presLayoutVars>
      </dgm:prSet>
      <dgm:spPr/>
    </dgm:pt>
    <dgm:pt modelId="{F6024878-EF04-4C43-938C-4D4ED5597CE6}" type="pres">
      <dgm:prSet presAssocID="{1C1B0D68-297D-4F97-9186-028E8A2821F0}" presName="spacer" presStyleCnt="0"/>
      <dgm:spPr/>
    </dgm:pt>
    <dgm:pt modelId="{9E3F2BA9-848A-4955-81E1-6C441D394A7E}" type="pres">
      <dgm:prSet presAssocID="{6FE1C326-A51B-466C-A468-8FA0FFEA426D}" presName="parentText" presStyleLbl="node1" presStyleIdx="4" presStyleCnt="10">
        <dgm:presLayoutVars>
          <dgm:chMax val="0"/>
          <dgm:bulletEnabled val="1"/>
        </dgm:presLayoutVars>
      </dgm:prSet>
      <dgm:spPr/>
    </dgm:pt>
    <dgm:pt modelId="{C5E6A832-593A-4945-B6FE-E1FE44EF8EFA}" type="pres">
      <dgm:prSet presAssocID="{BFCE95A0-190B-4A30-90D7-A5914532B612}" presName="spacer" presStyleCnt="0"/>
      <dgm:spPr/>
    </dgm:pt>
    <dgm:pt modelId="{393F36F9-21C4-41F6-A25C-DD78580E7B61}" type="pres">
      <dgm:prSet presAssocID="{47F7A65E-4EC5-4C7C-80A8-256BDBFB8D6A}" presName="parentText" presStyleLbl="node1" presStyleIdx="5" presStyleCnt="10">
        <dgm:presLayoutVars>
          <dgm:chMax val="0"/>
          <dgm:bulletEnabled val="1"/>
        </dgm:presLayoutVars>
      </dgm:prSet>
      <dgm:spPr/>
    </dgm:pt>
    <dgm:pt modelId="{ABE00AE2-EC43-434A-B5BF-2F4C66035944}" type="pres">
      <dgm:prSet presAssocID="{393C2FC7-106C-4EB6-980E-BCC148C839E8}" presName="spacer" presStyleCnt="0"/>
      <dgm:spPr/>
    </dgm:pt>
    <dgm:pt modelId="{61169FB0-23FB-48E4-B4AB-A7FFA8896341}" type="pres">
      <dgm:prSet presAssocID="{C701E496-8941-42D2-8742-13877A0437B0}" presName="parentText" presStyleLbl="node1" presStyleIdx="6" presStyleCnt="10">
        <dgm:presLayoutVars>
          <dgm:chMax val="0"/>
          <dgm:bulletEnabled val="1"/>
        </dgm:presLayoutVars>
      </dgm:prSet>
      <dgm:spPr/>
    </dgm:pt>
    <dgm:pt modelId="{B6B24221-69D9-4923-86F0-005F2186533C}" type="pres">
      <dgm:prSet presAssocID="{961926A9-8F75-490B-8069-59F262833BF2}" presName="spacer" presStyleCnt="0"/>
      <dgm:spPr/>
    </dgm:pt>
    <dgm:pt modelId="{726FB9CD-0EC8-466D-817A-03B392B9C91E}" type="pres">
      <dgm:prSet presAssocID="{3734FFEA-CC36-4853-ACD8-9C3EC8D98BA2}" presName="parentText" presStyleLbl="node1" presStyleIdx="7" presStyleCnt="10">
        <dgm:presLayoutVars>
          <dgm:chMax val="0"/>
          <dgm:bulletEnabled val="1"/>
        </dgm:presLayoutVars>
      </dgm:prSet>
      <dgm:spPr/>
    </dgm:pt>
    <dgm:pt modelId="{771EB797-764E-4C03-BFE1-2E2F214BDBD7}" type="pres">
      <dgm:prSet presAssocID="{2C28B86E-CA45-4409-8B3C-3E582E23367A}" presName="spacer" presStyleCnt="0"/>
      <dgm:spPr/>
    </dgm:pt>
    <dgm:pt modelId="{084FDD5C-B691-400A-BBA1-C1644EE44EA6}" type="pres">
      <dgm:prSet presAssocID="{E152A434-3725-41D6-8177-49AE5718E14B}" presName="parentText" presStyleLbl="node1" presStyleIdx="8" presStyleCnt="10">
        <dgm:presLayoutVars>
          <dgm:chMax val="0"/>
          <dgm:bulletEnabled val="1"/>
        </dgm:presLayoutVars>
      </dgm:prSet>
      <dgm:spPr/>
    </dgm:pt>
    <dgm:pt modelId="{19F754EA-E824-4DFC-BB25-F3F1ED08062F}" type="pres">
      <dgm:prSet presAssocID="{32931296-82EA-4C78-B999-FBB71C55712F}" presName="spacer" presStyleCnt="0"/>
      <dgm:spPr/>
    </dgm:pt>
    <dgm:pt modelId="{A0CF980D-08FF-4A70-8D52-A2F19BFD2159}" type="pres">
      <dgm:prSet presAssocID="{BCB43301-59C5-4D8E-AA71-00E3FBFA320F}" presName="parentText" presStyleLbl="node1" presStyleIdx="9" presStyleCnt="10">
        <dgm:presLayoutVars>
          <dgm:chMax val="0"/>
          <dgm:bulletEnabled val="1"/>
        </dgm:presLayoutVars>
      </dgm:prSet>
      <dgm:spPr/>
    </dgm:pt>
  </dgm:ptLst>
  <dgm:cxnLst>
    <dgm:cxn modelId="{965CE809-A91F-44E9-ABCB-06D5294880C2}" srcId="{37CE3503-AAB7-4302-B1EF-A676713F5C9B}" destId="{6FE1C326-A51B-466C-A468-8FA0FFEA426D}" srcOrd="4" destOrd="0" parTransId="{FC85AF94-9BB1-41D6-B313-2340BDB0BB80}" sibTransId="{BFCE95A0-190B-4A30-90D7-A5914532B612}"/>
    <dgm:cxn modelId="{D953EF0A-2494-4FE9-8255-65FA2998E390}" type="presOf" srcId="{4B36B40F-CD2B-4850-83B9-168FDBFB0AF1}" destId="{EBE7103B-174F-49E6-857B-2FFC776E527A}" srcOrd="0" destOrd="0" presId="urn:microsoft.com/office/officeart/2005/8/layout/vList2"/>
    <dgm:cxn modelId="{20E1C510-B11B-4B6E-B3E4-C3F498824568}" srcId="{37CE3503-AAB7-4302-B1EF-A676713F5C9B}" destId="{E152A434-3725-41D6-8177-49AE5718E14B}" srcOrd="8" destOrd="0" parTransId="{9CF6CB5B-B765-46F2-9128-A56547989F73}" sibTransId="{32931296-82EA-4C78-B999-FBB71C55712F}"/>
    <dgm:cxn modelId="{BD6A4B24-F1A9-4AB1-9D97-A3218693CB51}" srcId="{37CE3503-AAB7-4302-B1EF-A676713F5C9B}" destId="{C701E496-8941-42D2-8742-13877A0437B0}" srcOrd="6" destOrd="0" parTransId="{DA2596D3-FD09-4B94-91CE-CB8EFCA8DF7E}" sibTransId="{961926A9-8F75-490B-8069-59F262833BF2}"/>
    <dgm:cxn modelId="{FC02E239-DBE7-43B9-9385-FFEF54D68796}" type="presOf" srcId="{37CE3503-AAB7-4302-B1EF-A676713F5C9B}" destId="{C9B40253-F7F5-4673-A3C7-EA2547338B5F}" srcOrd="0" destOrd="0" presId="urn:microsoft.com/office/officeart/2005/8/layout/vList2"/>
    <dgm:cxn modelId="{E8408E5D-7BB6-4711-BAE4-426804A5984D}" type="presOf" srcId="{3734FFEA-CC36-4853-ACD8-9C3EC8D98BA2}" destId="{726FB9CD-0EC8-466D-817A-03B392B9C91E}" srcOrd="0" destOrd="0" presId="urn:microsoft.com/office/officeart/2005/8/layout/vList2"/>
    <dgm:cxn modelId="{3C25D65D-7B14-42F8-B548-E9A0660B64CE}" srcId="{37CE3503-AAB7-4302-B1EF-A676713F5C9B}" destId="{27198598-12CC-41B6-B30A-ECE4BE3EB954}" srcOrd="0" destOrd="0" parTransId="{55D917F3-D046-4367-B170-8A80B9D88596}" sibTransId="{F512418C-108C-4FF0-83ED-8EE6A005BD4F}"/>
    <dgm:cxn modelId="{AC099D6E-08C0-4BFB-B0D3-97BCC4FF3989}" type="presOf" srcId="{BCB43301-59C5-4D8E-AA71-00E3FBFA320F}" destId="{A0CF980D-08FF-4A70-8D52-A2F19BFD2159}" srcOrd="0" destOrd="0" presId="urn:microsoft.com/office/officeart/2005/8/layout/vList2"/>
    <dgm:cxn modelId="{BD99CB7C-0712-49FA-A322-A818FCC55026}" srcId="{37CE3503-AAB7-4302-B1EF-A676713F5C9B}" destId="{3734FFEA-CC36-4853-ACD8-9C3EC8D98BA2}" srcOrd="7" destOrd="0" parTransId="{D7908254-E2D4-4411-B248-B170E5AA168C}" sibTransId="{2C28B86E-CA45-4409-8B3C-3E582E23367A}"/>
    <dgm:cxn modelId="{EB2F86C0-4769-495E-9A52-878A416C79A8}" srcId="{37CE3503-AAB7-4302-B1EF-A676713F5C9B}" destId="{BCB43301-59C5-4D8E-AA71-00E3FBFA320F}" srcOrd="9" destOrd="0" parTransId="{8C8C7B38-4C29-4C31-B2BA-DA9B266250B2}" sibTransId="{44A891C8-DAAA-431C-B9B4-CF63B3EFBCA3}"/>
    <dgm:cxn modelId="{96F8CDC2-CD03-4A6E-927A-E279C4D74F59}" srcId="{37CE3503-AAB7-4302-B1EF-A676713F5C9B}" destId="{5BB98800-2E61-4EF5-85EA-158E6E77282B}" srcOrd="3" destOrd="0" parTransId="{6B451799-D701-4005-9097-F76CC52804D5}" sibTransId="{1C1B0D68-297D-4F97-9186-028E8A2821F0}"/>
    <dgm:cxn modelId="{C000E9C5-8D8C-4992-AF52-ACEEAB8BEF98}" srcId="{37CE3503-AAB7-4302-B1EF-A676713F5C9B}" destId="{4B36B40F-CD2B-4850-83B9-168FDBFB0AF1}" srcOrd="2" destOrd="0" parTransId="{31C79B68-0C1E-4E9E-AAB8-3B2B7E0ED7B8}" sibTransId="{3EBB875E-4778-45E4-AE15-60C0EFE2E095}"/>
    <dgm:cxn modelId="{842E7CC6-3FE4-4173-8BBD-844EF65D66D6}" type="presOf" srcId="{27198598-12CC-41B6-B30A-ECE4BE3EB954}" destId="{3CD82C9A-FE78-439C-8DBF-7ADE1854A36C}" srcOrd="0" destOrd="0" presId="urn:microsoft.com/office/officeart/2005/8/layout/vList2"/>
    <dgm:cxn modelId="{E6ED1CCB-7B12-4257-B757-46AC0845E1BD}" type="presOf" srcId="{6FE1C326-A51B-466C-A468-8FA0FFEA426D}" destId="{9E3F2BA9-848A-4955-81E1-6C441D394A7E}" srcOrd="0" destOrd="0" presId="urn:microsoft.com/office/officeart/2005/8/layout/vList2"/>
    <dgm:cxn modelId="{C34527D8-22CB-4C72-8ADD-6D0A9D3B2F76}" type="presOf" srcId="{C701E496-8941-42D2-8742-13877A0437B0}" destId="{61169FB0-23FB-48E4-B4AB-A7FFA8896341}" srcOrd="0" destOrd="0" presId="urn:microsoft.com/office/officeart/2005/8/layout/vList2"/>
    <dgm:cxn modelId="{46D0C6DB-95F3-4F80-AA52-0E83A475822A}" srcId="{37CE3503-AAB7-4302-B1EF-A676713F5C9B}" destId="{DD925BF5-B278-495A-8C50-080E7A874126}" srcOrd="1" destOrd="0" parTransId="{F326354D-356B-4796-AEDE-024B5840EB06}" sibTransId="{81FC0DEF-2A1C-4E5A-9E64-784C527D243C}"/>
    <dgm:cxn modelId="{9D4877DD-9EB4-429A-9976-1D413D2EE081}" srcId="{37CE3503-AAB7-4302-B1EF-A676713F5C9B}" destId="{47F7A65E-4EC5-4C7C-80A8-256BDBFB8D6A}" srcOrd="5" destOrd="0" parTransId="{532A905E-3E04-4815-A2F4-215C1BEA2139}" sibTransId="{393C2FC7-106C-4EB6-980E-BCC148C839E8}"/>
    <dgm:cxn modelId="{D137C0DE-278C-4FD8-9BEA-B5EFC35E7F34}" type="presOf" srcId="{47F7A65E-4EC5-4C7C-80A8-256BDBFB8D6A}" destId="{393F36F9-21C4-41F6-A25C-DD78580E7B61}" srcOrd="0" destOrd="0" presId="urn:microsoft.com/office/officeart/2005/8/layout/vList2"/>
    <dgm:cxn modelId="{C301C0F0-2344-4220-BD03-75FA371D4AC0}" type="presOf" srcId="{DD925BF5-B278-495A-8C50-080E7A874126}" destId="{FC2D10C0-211A-4FB9-A68E-2E2F0C4B6536}" srcOrd="0" destOrd="0" presId="urn:microsoft.com/office/officeart/2005/8/layout/vList2"/>
    <dgm:cxn modelId="{823F21F1-8954-4479-9B7C-E057335957A8}" type="presOf" srcId="{E152A434-3725-41D6-8177-49AE5718E14B}" destId="{084FDD5C-B691-400A-BBA1-C1644EE44EA6}" srcOrd="0" destOrd="0" presId="urn:microsoft.com/office/officeart/2005/8/layout/vList2"/>
    <dgm:cxn modelId="{01CAF0F2-E62F-401A-ADDF-930DB9F0755F}" type="presOf" srcId="{5BB98800-2E61-4EF5-85EA-158E6E77282B}" destId="{FDF3051A-74FB-40CA-85D6-0E58F94BFA64}" srcOrd="0" destOrd="0" presId="urn:microsoft.com/office/officeart/2005/8/layout/vList2"/>
    <dgm:cxn modelId="{FED9204A-83AF-4994-96C5-7D6E1B871FE3}" type="presParOf" srcId="{C9B40253-F7F5-4673-A3C7-EA2547338B5F}" destId="{3CD82C9A-FE78-439C-8DBF-7ADE1854A36C}" srcOrd="0" destOrd="0" presId="urn:microsoft.com/office/officeart/2005/8/layout/vList2"/>
    <dgm:cxn modelId="{994B92DF-9A03-49A9-9593-EABBE711B6B2}" type="presParOf" srcId="{C9B40253-F7F5-4673-A3C7-EA2547338B5F}" destId="{AD317105-7BC1-4058-B77E-1D44C6C88976}" srcOrd="1" destOrd="0" presId="urn:microsoft.com/office/officeart/2005/8/layout/vList2"/>
    <dgm:cxn modelId="{2E788B2F-BB40-43C6-9B14-CD3E303A787C}" type="presParOf" srcId="{C9B40253-F7F5-4673-A3C7-EA2547338B5F}" destId="{FC2D10C0-211A-4FB9-A68E-2E2F0C4B6536}" srcOrd="2" destOrd="0" presId="urn:microsoft.com/office/officeart/2005/8/layout/vList2"/>
    <dgm:cxn modelId="{21C3B79D-E112-46DB-9BE9-09E1351CF17D}" type="presParOf" srcId="{C9B40253-F7F5-4673-A3C7-EA2547338B5F}" destId="{B5BF38DE-9221-42BA-B362-788E782D5A8D}" srcOrd="3" destOrd="0" presId="urn:microsoft.com/office/officeart/2005/8/layout/vList2"/>
    <dgm:cxn modelId="{255E448D-44FB-46C0-AB23-C087DC7EA3AC}" type="presParOf" srcId="{C9B40253-F7F5-4673-A3C7-EA2547338B5F}" destId="{EBE7103B-174F-49E6-857B-2FFC776E527A}" srcOrd="4" destOrd="0" presId="urn:microsoft.com/office/officeart/2005/8/layout/vList2"/>
    <dgm:cxn modelId="{11193C8E-E26C-4BE4-84E5-96715D9C9C13}" type="presParOf" srcId="{C9B40253-F7F5-4673-A3C7-EA2547338B5F}" destId="{CBE100D1-4876-4AE5-B902-247ED58804CC}" srcOrd="5" destOrd="0" presId="urn:microsoft.com/office/officeart/2005/8/layout/vList2"/>
    <dgm:cxn modelId="{F936D376-4141-4BC1-BF47-9128DE4C5DDC}" type="presParOf" srcId="{C9B40253-F7F5-4673-A3C7-EA2547338B5F}" destId="{FDF3051A-74FB-40CA-85D6-0E58F94BFA64}" srcOrd="6" destOrd="0" presId="urn:microsoft.com/office/officeart/2005/8/layout/vList2"/>
    <dgm:cxn modelId="{A4DDE94F-1876-4B84-95A4-9C131BD1BDF8}" type="presParOf" srcId="{C9B40253-F7F5-4673-A3C7-EA2547338B5F}" destId="{F6024878-EF04-4C43-938C-4D4ED5597CE6}" srcOrd="7" destOrd="0" presId="urn:microsoft.com/office/officeart/2005/8/layout/vList2"/>
    <dgm:cxn modelId="{318989D0-5A90-4BE9-9CCE-481BEDB83C7D}" type="presParOf" srcId="{C9B40253-F7F5-4673-A3C7-EA2547338B5F}" destId="{9E3F2BA9-848A-4955-81E1-6C441D394A7E}" srcOrd="8" destOrd="0" presId="urn:microsoft.com/office/officeart/2005/8/layout/vList2"/>
    <dgm:cxn modelId="{C4D65150-6731-4CDE-8DF6-43EBC9F543CC}" type="presParOf" srcId="{C9B40253-F7F5-4673-A3C7-EA2547338B5F}" destId="{C5E6A832-593A-4945-B6FE-E1FE44EF8EFA}" srcOrd="9" destOrd="0" presId="urn:microsoft.com/office/officeart/2005/8/layout/vList2"/>
    <dgm:cxn modelId="{347D0CDB-61E5-4AA2-AB35-98867297C465}" type="presParOf" srcId="{C9B40253-F7F5-4673-A3C7-EA2547338B5F}" destId="{393F36F9-21C4-41F6-A25C-DD78580E7B61}" srcOrd="10" destOrd="0" presId="urn:microsoft.com/office/officeart/2005/8/layout/vList2"/>
    <dgm:cxn modelId="{BB608F43-F337-4ACF-A2B3-10220FAC01C7}" type="presParOf" srcId="{C9B40253-F7F5-4673-A3C7-EA2547338B5F}" destId="{ABE00AE2-EC43-434A-B5BF-2F4C66035944}" srcOrd="11" destOrd="0" presId="urn:microsoft.com/office/officeart/2005/8/layout/vList2"/>
    <dgm:cxn modelId="{536FD591-B90C-447B-BB4F-9D69FA43481F}" type="presParOf" srcId="{C9B40253-F7F5-4673-A3C7-EA2547338B5F}" destId="{61169FB0-23FB-48E4-B4AB-A7FFA8896341}" srcOrd="12" destOrd="0" presId="urn:microsoft.com/office/officeart/2005/8/layout/vList2"/>
    <dgm:cxn modelId="{2FDF1200-A6DB-4F7B-8A24-525B97AB24D2}" type="presParOf" srcId="{C9B40253-F7F5-4673-A3C7-EA2547338B5F}" destId="{B6B24221-69D9-4923-86F0-005F2186533C}" srcOrd="13" destOrd="0" presId="urn:microsoft.com/office/officeart/2005/8/layout/vList2"/>
    <dgm:cxn modelId="{B7E5D156-9FA9-4F74-B86D-0AC455EB6013}" type="presParOf" srcId="{C9B40253-F7F5-4673-A3C7-EA2547338B5F}" destId="{726FB9CD-0EC8-466D-817A-03B392B9C91E}" srcOrd="14" destOrd="0" presId="urn:microsoft.com/office/officeart/2005/8/layout/vList2"/>
    <dgm:cxn modelId="{70478B4A-144D-4BC6-B3DD-B8706973317A}" type="presParOf" srcId="{C9B40253-F7F5-4673-A3C7-EA2547338B5F}" destId="{771EB797-764E-4C03-BFE1-2E2F214BDBD7}" srcOrd="15" destOrd="0" presId="urn:microsoft.com/office/officeart/2005/8/layout/vList2"/>
    <dgm:cxn modelId="{157544EE-6296-444B-81F5-6CF427EA9E57}" type="presParOf" srcId="{C9B40253-F7F5-4673-A3C7-EA2547338B5F}" destId="{084FDD5C-B691-400A-BBA1-C1644EE44EA6}" srcOrd="16" destOrd="0" presId="urn:microsoft.com/office/officeart/2005/8/layout/vList2"/>
    <dgm:cxn modelId="{601EC1A2-1545-4BA7-ACFC-EC9CA9B991CB}" type="presParOf" srcId="{C9B40253-F7F5-4673-A3C7-EA2547338B5F}" destId="{19F754EA-E824-4DFC-BB25-F3F1ED08062F}" srcOrd="17" destOrd="0" presId="urn:microsoft.com/office/officeart/2005/8/layout/vList2"/>
    <dgm:cxn modelId="{D178DB34-7368-4B73-8A16-874E0C085224}" type="presParOf" srcId="{C9B40253-F7F5-4673-A3C7-EA2547338B5F}" destId="{A0CF980D-08FF-4A70-8D52-A2F19BFD2159}" srcOrd="1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A0D4BE-87D1-4D85-8930-78020F9F19F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3F09CA1-DBCD-4908-9FBC-FD1BE37C5E23}">
      <dgm:prSet/>
      <dgm:spPr/>
      <dgm:t>
        <a:bodyPr/>
        <a:lstStyle/>
        <a:p>
          <a:r>
            <a:rPr lang="en-US" dirty="0"/>
            <a:t>We will be starting to meet biweekly through the Youth Service Provider committee.  </a:t>
          </a:r>
        </a:p>
        <a:p>
          <a:r>
            <a:rPr lang="en-US" dirty="0"/>
            <a:t>	</a:t>
          </a:r>
        </a:p>
      </dgm:t>
    </dgm:pt>
    <dgm:pt modelId="{15249AC1-B585-468C-A4CF-28A2EB088023}" type="parTrans" cxnId="{BFFA6C04-9070-490D-9209-F958A54B298A}">
      <dgm:prSet/>
      <dgm:spPr/>
      <dgm:t>
        <a:bodyPr/>
        <a:lstStyle/>
        <a:p>
          <a:endParaRPr lang="en-US"/>
        </a:p>
      </dgm:t>
    </dgm:pt>
    <dgm:pt modelId="{C75584F8-557C-4107-BC27-AA1ABC4926F8}" type="sibTrans" cxnId="{BFFA6C04-9070-490D-9209-F958A54B298A}">
      <dgm:prSet/>
      <dgm:spPr/>
      <dgm:t>
        <a:bodyPr/>
        <a:lstStyle/>
        <a:p>
          <a:endParaRPr lang="en-US"/>
        </a:p>
      </dgm:t>
    </dgm:pt>
    <dgm:pt modelId="{ACDC8ABE-D81C-4276-AA40-FD5CE6F6F6E6}">
      <dgm:prSet/>
      <dgm:spPr/>
      <dgm:t>
        <a:bodyPr/>
        <a:lstStyle/>
        <a:p>
          <a:r>
            <a:rPr lang="en-US"/>
            <a:t>Poll questions to schedule meetings.</a:t>
          </a:r>
        </a:p>
      </dgm:t>
    </dgm:pt>
    <dgm:pt modelId="{5FDA5CD9-134C-41DA-985F-6A71FC6D7FE8}" type="parTrans" cxnId="{AE32EB55-7F6B-487A-9ABF-C144C3FAF4A1}">
      <dgm:prSet/>
      <dgm:spPr/>
      <dgm:t>
        <a:bodyPr/>
        <a:lstStyle/>
        <a:p>
          <a:endParaRPr lang="en-US"/>
        </a:p>
      </dgm:t>
    </dgm:pt>
    <dgm:pt modelId="{E91CF038-653E-474C-963D-D35B6A8B813C}" type="sibTrans" cxnId="{AE32EB55-7F6B-487A-9ABF-C144C3FAF4A1}">
      <dgm:prSet/>
      <dgm:spPr/>
      <dgm:t>
        <a:bodyPr/>
        <a:lstStyle/>
        <a:p>
          <a:endParaRPr lang="en-US"/>
        </a:p>
      </dgm:t>
    </dgm:pt>
    <dgm:pt modelId="{3B06EBC8-86FC-43E9-B21B-1155C84773EC}">
      <dgm:prSet/>
      <dgm:spPr/>
      <dgm:t>
        <a:bodyPr/>
        <a:lstStyle/>
        <a:p>
          <a:r>
            <a:rPr lang="en-US" dirty="0"/>
            <a:t>January-March we will need to be hitting the ground running and starting the work of gathering the pieces we need to write the plan.  </a:t>
          </a:r>
        </a:p>
      </dgm:t>
    </dgm:pt>
    <dgm:pt modelId="{4E6E80F2-EBC5-4BD7-9117-C545FD6CBF2A}" type="parTrans" cxnId="{0285C86A-5E2F-4B06-8937-CB54F97AFDB0}">
      <dgm:prSet/>
      <dgm:spPr/>
      <dgm:t>
        <a:bodyPr/>
        <a:lstStyle/>
        <a:p>
          <a:endParaRPr lang="en-US"/>
        </a:p>
      </dgm:t>
    </dgm:pt>
    <dgm:pt modelId="{5BD28E06-CE0D-4DDC-9354-4331F24F75AF}" type="sibTrans" cxnId="{0285C86A-5E2F-4B06-8937-CB54F97AFDB0}">
      <dgm:prSet/>
      <dgm:spPr/>
      <dgm:t>
        <a:bodyPr/>
        <a:lstStyle/>
        <a:p>
          <a:endParaRPr lang="en-US"/>
        </a:p>
      </dgm:t>
    </dgm:pt>
    <dgm:pt modelId="{FA5B9479-8E5B-4FCA-8DFC-598B324E4B1D}">
      <dgm:prSet/>
      <dgm:spPr/>
      <dgm:t>
        <a:bodyPr/>
        <a:lstStyle/>
        <a:p>
          <a:r>
            <a:rPr lang="en-US" dirty="0"/>
            <a:t>Active local/regional meetings to start filling out the CCP for your local community </a:t>
          </a:r>
        </a:p>
      </dgm:t>
    </dgm:pt>
    <dgm:pt modelId="{6777CFF9-0D61-4010-918C-91FEE71CF984}" type="parTrans" cxnId="{D27CFEED-807F-4BBE-8343-57834F1FF5F6}">
      <dgm:prSet/>
      <dgm:spPr/>
      <dgm:t>
        <a:bodyPr/>
        <a:lstStyle/>
        <a:p>
          <a:endParaRPr lang="en-VI"/>
        </a:p>
      </dgm:t>
    </dgm:pt>
    <dgm:pt modelId="{EC8DEFE9-234F-44FC-B448-1B8A3860004C}" type="sibTrans" cxnId="{D27CFEED-807F-4BBE-8343-57834F1FF5F6}">
      <dgm:prSet/>
      <dgm:spPr/>
      <dgm:t>
        <a:bodyPr/>
        <a:lstStyle/>
        <a:p>
          <a:endParaRPr lang="en-VI"/>
        </a:p>
      </dgm:t>
    </dgm:pt>
    <dgm:pt modelId="{FF5A71A6-84C7-4287-8992-00BFD5245C96}">
      <dgm:prSet/>
      <dgm:spPr/>
      <dgm:t>
        <a:bodyPr/>
        <a:lstStyle/>
        <a:p>
          <a:r>
            <a:rPr lang="en-US" dirty="0"/>
            <a:t>Active local Youth Action Boards meeting regularly</a:t>
          </a:r>
        </a:p>
      </dgm:t>
    </dgm:pt>
    <dgm:pt modelId="{5903975F-662F-4884-8CEC-6817496E9304}" type="parTrans" cxnId="{4E051A10-4D85-4385-9CC5-DED702E996FA}">
      <dgm:prSet/>
      <dgm:spPr/>
      <dgm:t>
        <a:bodyPr/>
        <a:lstStyle/>
        <a:p>
          <a:endParaRPr lang="en-VI"/>
        </a:p>
      </dgm:t>
    </dgm:pt>
    <dgm:pt modelId="{FB78043D-180B-413D-B638-AD4008313070}" type="sibTrans" cxnId="{4E051A10-4D85-4385-9CC5-DED702E996FA}">
      <dgm:prSet/>
      <dgm:spPr/>
      <dgm:t>
        <a:bodyPr/>
        <a:lstStyle/>
        <a:p>
          <a:endParaRPr lang="en-VI"/>
        </a:p>
      </dgm:t>
    </dgm:pt>
    <dgm:pt modelId="{0B8DB2D9-EE1F-4649-980B-714F92228828}" type="pres">
      <dgm:prSet presAssocID="{F1A0D4BE-87D1-4D85-8930-78020F9F19FB}" presName="linear" presStyleCnt="0">
        <dgm:presLayoutVars>
          <dgm:animLvl val="lvl"/>
          <dgm:resizeHandles val="exact"/>
        </dgm:presLayoutVars>
      </dgm:prSet>
      <dgm:spPr/>
    </dgm:pt>
    <dgm:pt modelId="{33EE2C09-6E96-4691-9DFB-A8F5A978D08D}" type="pres">
      <dgm:prSet presAssocID="{FA5B9479-8E5B-4FCA-8DFC-598B324E4B1D}" presName="parentText" presStyleLbl="node1" presStyleIdx="0" presStyleCnt="5">
        <dgm:presLayoutVars>
          <dgm:chMax val="0"/>
          <dgm:bulletEnabled val="1"/>
        </dgm:presLayoutVars>
      </dgm:prSet>
      <dgm:spPr/>
    </dgm:pt>
    <dgm:pt modelId="{01D64144-681F-44D8-937B-EC9F29BF1FC9}" type="pres">
      <dgm:prSet presAssocID="{EC8DEFE9-234F-44FC-B448-1B8A3860004C}" presName="spacer" presStyleCnt="0"/>
      <dgm:spPr/>
    </dgm:pt>
    <dgm:pt modelId="{C387C869-C573-444A-8C52-EB0C442302D3}" type="pres">
      <dgm:prSet presAssocID="{FF5A71A6-84C7-4287-8992-00BFD5245C96}" presName="parentText" presStyleLbl="node1" presStyleIdx="1" presStyleCnt="5">
        <dgm:presLayoutVars>
          <dgm:chMax val="0"/>
          <dgm:bulletEnabled val="1"/>
        </dgm:presLayoutVars>
      </dgm:prSet>
      <dgm:spPr/>
    </dgm:pt>
    <dgm:pt modelId="{7A441043-CF84-4245-9AE9-5800E7F06CB2}" type="pres">
      <dgm:prSet presAssocID="{FB78043D-180B-413D-B638-AD4008313070}" presName="spacer" presStyleCnt="0"/>
      <dgm:spPr/>
    </dgm:pt>
    <dgm:pt modelId="{5F037146-89B4-499D-A3CB-5C8B221860FB}" type="pres">
      <dgm:prSet presAssocID="{13F09CA1-DBCD-4908-9FBC-FD1BE37C5E23}" presName="parentText" presStyleLbl="node1" presStyleIdx="2" presStyleCnt="5">
        <dgm:presLayoutVars>
          <dgm:chMax val="0"/>
          <dgm:bulletEnabled val="1"/>
        </dgm:presLayoutVars>
      </dgm:prSet>
      <dgm:spPr/>
    </dgm:pt>
    <dgm:pt modelId="{3A32189A-3908-4B62-B005-C14D29304A84}" type="pres">
      <dgm:prSet presAssocID="{C75584F8-557C-4107-BC27-AA1ABC4926F8}" presName="spacer" presStyleCnt="0"/>
      <dgm:spPr/>
    </dgm:pt>
    <dgm:pt modelId="{AE1EFFC3-7438-40D2-84E2-3C8979F23EE3}" type="pres">
      <dgm:prSet presAssocID="{ACDC8ABE-D81C-4276-AA40-FD5CE6F6F6E6}" presName="parentText" presStyleLbl="node1" presStyleIdx="3" presStyleCnt="5">
        <dgm:presLayoutVars>
          <dgm:chMax val="0"/>
          <dgm:bulletEnabled val="1"/>
        </dgm:presLayoutVars>
      </dgm:prSet>
      <dgm:spPr/>
    </dgm:pt>
    <dgm:pt modelId="{E3D75A9C-0312-48A7-BFEF-DFA22796D065}" type="pres">
      <dgm:prSet presAssocID="{E91CF038-653E-474C-963D-D35B6A8B813C}" presName="spacer" presStyleCnt="0"/>
      <dgm:spPr/>
    </dgm:pt>
    <dgm:pt modelId="{AB50CA10-7087-4609-B773-9F08157C3AD0}" type="pres">
      <dgm:prSet presAssocID="{3B06EBC8-86FC-43E9-B21B-1155C84773EC}" presName="parentText" presStyleLbl="node1" presStyleIdx="4" presStyleCnt="5">
        <dgm:presLayoutVars>
          <dgm:chMax val="0"/>
          <dgm:bulletEnabled val="1"/>
        </dgm:presLayoutVars>
      </dgm:prSet>
      <dgm:spPr/>
    </dgm:pt>
  </dgm:ptLst>
  <dgm:cxnLst>
    <dgm:cxn modelId="{BFFA6C04-9070-490D-9209-F958A54B298A}" srcId="{F1A0D4BE-87D1-4D85-8930-78020F9F19FB}" destId="{13F09CA1-DBCD-4908-9FBC-FD1BE37C5E23}" srcOrd="2" destOrd="0" parTransId="{15249AC1-B585-468C-A4CF-28A2EB088023}" sibTransId="{C75584F8-557C-4107-BC27-AA1ABC4926F8}"/>
    <dgm:cxn modelId="{4E051A10-4D85-4385-9CC5-DED702E996FA}" srcId="{F1A0D4BE-87D1-4D85-8930-78020F9F19FB}" destId="{FF5A71A6-84C7-4287-8992-00BFD5245C96}" srcOrd="1" destOrd="0" parTransId="{5903975F-662F-4884-8CEC-6817496E9304}" sibTransId="{FB78043D-180B-413D-B638-AD4008313070}"/>
    <dgm:cxn modelId="{A2AD7633-4E7E-4DC4-9F44-A6A4174B77EF}" type="presOf" srcId="{F1A0D4BE-87D1-4D85-8930-78020F9F19FB}" destId="{0B8DB2D9-EE1F-4649-980B-714F92228828}" srcOrd="0" destOrd="0" presId="urn:microsoft.com/office/officeart/2005/8/layout/vList2"/>
    <dgm:cxn modelId="{4AFFDA40-4823-4EFE-B3C1-A02116ABABEB}" type="presOf" srcId="{13F09CA1-DBCD-4908-9FBC-FD1BE37C5E23}" destId="{5F037146-89B4-499D-A3CB-5C8B221860FB}" srcOrd="0" destOrd="0" presId="urn:microsoft.com/office/officeart/2005/8/layout/vList2"/>
    <dgm:cxn modelId="{0285C86A-5E2F-4B06-8937-CB54F97AFDB0}" srcId="{F1A0D4BE-87D1-4D85-8930-78020F9F19FB}" destId="{3B06EBC8-86FC-43E9-B21B-1155C84773EC}" srcOrd="4" destOrd="0" parTransId="{4E6E80F2-EBC5-4BD7-9117-C545FD6CBF2A}" sibTransId="{5BD28E06-CE0D-4DDC-9354-4331F24F75AF}"/>
    <dgm:cxn modelId="{AE32EB55-7F6B-487A-9ABF-C144C3FAF4A1}" srcId="{F1A0D4BE-87D1-4D85-8930-78020F9F19FB}" destId="{ACDC8ABE-D81C-4276-AA40-FD5CE6F6F6E6}" srcOrd="3" destOrd="0" parTransId="{5FDA5CD9-134C-41DA-985F-6A71FC6D7FE8}" sibTransId="{E91CF038-653E-474C-963D-D35B6A8B813C}"/>
    <dgm:cxn modelId="{2364A5B4-B394-4D7E-B4D8-EEB6A06EC0DC}" type="presOf" srcId="{3B06EBC8-86FC-43E9-B21B-1155C84773EC}" destId="{AB50CA10-7087-4609-B773-9F08157C3AD0}" srcOrd="0" destOrd="0" presId="urn:microsoft.com/office/officeart/2005/8/layout/vList2"/>
    <dgm:cxn modelId="{A6C21ABC-FA50-4D52-AD3A-E148D7DDA7D2}" type="presOf" srcId="{ACDC8ABE-D81C-4276-AA40-FD5CE6F6F6E6}" destId="{AE1EFFC3-7438-40D2-84E2-3C8979F23EE3}" srcOrd="0" destOrd="0" presId="urn:microsoft.com/office/officeart/2005/8/layout/vList2"/>
    <dgm:cxn modelId="{44ABA3DE-8950-4C9E-AC2D-5154162635CB}" type="presOf" srcId="{FA5B9479-8E5B-4FCA-8DFC-598B324E4B1D}" destId="{33EE2C09-6E96-4691-9DFB-A8F5A978D08D}" srcOrd="0" destOrd="0" presId="urn:microsoft.com/office/officeart/2005/8/layout/vList2"/>
    <dgm:cxn modelId="{BBDEACE4-7421-4BC9-99FF-28CB877FD34C}" type="presOf" srcId="{FF5A71A6-84C7-4287-8992-00BFD5245C96}" destId="{C387C869-C573-444A-8C52-EB0C442302D3}" srcOrd="0" destOrd="0" presId="urn:microsoft.com/office/officeart/2005/8/layout/vList2"/>
    <dgm:cxn modelId="{D27CFEED-807F-4BBE-8343-57834F1FF5F6}" srcId="{F1A0D4BE-87D1-4D85-8930-78020F9F19FB}" destId="{FA5B9479-8E5B-4FCA-8DFC-598B324E4B1D}" srcOrd="0" destOrd="0" parTransId="{6777CFF9-0D61-4010-918C-91FEE71CF984}" sibTransId="{EC8DEFE9-234F-44FC-B448-1B8A3860004C}"/>
    <dgm:cxn modelId="{E9ECD9C1-9367-4F38-9981-FEC803D5F470}" type="presParOf" srcId="{0B8DB2D9-EE1F-4649-980B-714F92228828}" destId="{33EE2C09-6E96-4691-9DFB-A8F5A978D08D}" srcOrd="0" destOrd="0" presId="urn:microsoft.com/office/officeart/2005/8/layout/vList2"/>
    <dgm:cxn modelId="{2A62577A-C1BF-41A6-B084-575D7CF112F0}" type="presParOf" srcId="{0B8DB2D9-EE1F-4649-980B-714F92228828}" destId="{01D64144-681F-44D8-937B-EC9F29BF1FC9}" srcOrd="1" destOrd="0" presId="urn:microsoft.com/office/officeart/2005/8/layout/vList2"/>
    <dgm:cxn modelId="{48AFACBB-DE6C-4A7D-96F1-3E391B25BFB7}" type="presParOf" srcId="{0B8DB2D9-EE1F-4649-980B-714F92228828}" destId="{C387C869-C573-444A-8C52-EB0C442302D3}" srcOrd="2" destOrd="0" presId="urn:microsoft.com/office/officeart/2005/8/layout/vList2"/>
    <dgm:cxn modelId="{6A674AE6-EB88-40A5-B314-9206D0A10043}" type="presParOf" srcId="{0B8DB2D9-EE1F-4649-980B-714F92228828}" destId="{7A441043-CF84-4245-9AE9-5800E7F06CB2}" srcOrd="3" destOrd="0" presId="urn:microsoft.com/office/officeart/2005/8/layout/vList2"/>
    <dgm:cxn modelId="{6C3FE95E-FAA6-4CB0-99DE-127684191C7C}" type="presParOf" srcId="{0B8DB2D9-EE1F-4649-980B-714F92228828}" destId="{5F037146-89B4-499D-A3CB-5C8B221860FB}" srcOrd="4" destOrd="0" presId="urn:microsoft.com/office/officeart/2005/8/layout/vList2"/>
    <dgm:cxn modelId="{7CCAA0DF-F72B-43A5-954A-0D5CC4D6E8DB}" type="presParOf" srcId="{0B8DB2D9-EE1F-4649-980B-714F92228828}" destId="{3A32189A-3908-4B62-B005-C14D29304A84}" srcOrd="5" destOrd="0" presId="urn:microsoft.com/office/officeart/2005/8/layout/vList2"/>
    <dgm:cxn modelId="{A51C104B-0AC2-488D-8126-CA0EAB481210}" type="presParOf" srcId="{0B8DB2D9-EE1F-4649-980B-714F92228828}" destId="{AE1EFFC3-7438-40D2-84E2-3C8979F23EE3}" srcOrd="6" destOrd="0" presId="urn:microsoft.com/office/officeart/2005/8/layout/vList2"/>
    <dgm:cxn modelId="{859CAFA8-7A2C-4F07-8039-2DB9F72CDDBD}" type="presParOf" srcId="{0B8DB2D9-EE1F-4649-980B-714F92228828}" destId="{E3D75A9C-0312-48A7-BFEF-DFA22796D065}" srcOrd="7" destOrd="0" presId="urn:microsoft.com/office/officeart/2005/8/layout/vList2"/>
    <dgm:cxn modelId="{2F06B6A9-A560-41CA-937B-DB39519DEB01}" type="presParOf" srcId="{0B8DB2D9-EE1F-4649-980B-714F92228828}" destId="{AB50CA10-7087-4609-B773-9F08157C3AD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1A3269-87C0-4452-B537-C7C17CED3361}"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A4C735B-0924-4BF5-BE6E-2492D0A179DE}">
      <dgm:prSet/>
      <dgm:spPr/>
      <dgm:t>
        <a:bodyPr/>
        <a:lstStyle/>
        <a:p>
          <a:pPr>
            <a:lnSpc>
              <a:spcPct val="100000"/>
            </a:lnSpc>
          </a:pPr>
          <a:r>
            <a:rPr lang="en-US"/>
            <a:t>Read Appendix B of the YHDP NOFO*</a:t>
          </a:r>
        </a:p>
      </dgm:t>
    </dgm:pt>
    <dgm:pt modelId="{A88218BB-FE92-4297-8242-30E43550B580}" type="parTrans" cxnId="{7DE19313-703E-47E2-A4AE-815C16E35E70}">
      <dgm:prSet/>
      <dgm:spPr/>
      <dgm:t>
        <a:bodyPr/>
        <a:lstStyle/>
        <a:p>
          <a:endParaRPr lang="en-US"/>
        </a:p>
      </dgm:t>
    </dgm:pt>
    <dgm:pt modelId="{8F607EB6-6DBA-4EE5-82DF-3FC4F681E222}" type="sibTrans" cxnId="{7DE19313-703E-47E2-A4AE-815C16E35E70}">
      <dgm:prSet/>
      <dgm:spPr/>
      <dgm:t>
        <a:bodyPr/>
        <a:lstStyle/>
        <a:p>
          <a:endParaRPr lang="en-US"/>
        </a:p>
      </dgm:t>
    </dgm:pt>
    <dgm:pt modelId="{5A358D05-5F00-4892-8ABA-923FFD610363}">
      <dgm:prSet/>
      <dgm:spPr/>
      <dgm:t>
        <a:bodyPr/>
        <a:lstStyle/>
        <a:p>
          <a:pPr>
            <a:lnSpc>
              <a:spcPct val="100000"/>
            </a:lnSpc>
          </a:pPr>
          <a:r>
            <a:rPr lang="en-US"/>
            <a:t>Read Appendix A of the NOFO</a:t>
          </a:r>
        </a:p>
      </dgm:t>
    </dgm:pt>
    <dgm:pt modelId="{9302BAF9-CDEE-417D-B2C5-98FD99BF3A84}" type="parTrans" cxnId="{55C42BE6-DB51-4632-B201-52152B446FC1}">
      <dgm:prSet/>
      <dgm:spPr/>
      <dgm:t>
        <a:bodyPr/>
        <a:lstStyle/>
        <a:p>
          <a:endParaRPr lang="en-US"/>
        </a:p>
      </dgm:t>
    </dgm:pt>
    <dgm:pt modelId="{B289E35A-9834-42D7-8246-0EB36B85F927}" type="sibTrans" cxnId="{55C42BE6-DB51-4632-B201-52152B446FC1}">
      <dgm:prSet/>
      <dgm:spPr/>
      <dgm:t>
        <a:bodyPr/>
        <a:lstStyle/>
        <a:p>
          <a:endParaRPr lang="en-US"/>
        </a:p>
      </dgm:t>
    </dgm:pt>
    <dgm:pt modelId="{BAB46BB7-8B46-44FD-84A4-3442A9E0BA22}">
      <dgm:prSet/>
      <dgm:spPr/>
      <dgm:t>
        <a:bodyPr/>
        <a:lstStyle/>
        <a:p>
          <a:pPr>
            <a:lnSpc>
              <a:spcPct val="100000"/>
            </a:lnSpc>
          </a:pPr>
          <a:r>
            <a:rPr lang="en-US"/>
            <a:t>Watch the Youth Collaboration 102 and 201 Roadmaps</a:t>
          </a:r>
        </a:p>
      </dgm:t>
    </dgm:pt>
    <dgm:pt modelId="{5E3F6141-32E3-4DF4-B016-59FD2836380F}" type="parTrans" cxnId="{3D59779B-579F-4D6A-B751-372969E4062E}">
      <dgm:prSet/>
      <dgm:spPr/>
      <dgm:t>
        <a:bodyPr/>
        <a:lstStyle/>
        <a:p>
          <a:endParaRPr lang="en-US"/>
        </a:p>
      </dgm:t>
    </dgm:pt>
    <dgm:pt modelId="{21CCA839-3F62-4FA9-B3CB-88AB005AD39E}" type="sibTrans" cxnId="{3D59779B-579F-4D6A-B751-372969E4062E}">
      <dgm:prSet/>
      <dgm:spPr/>
      <dgm:t>
        <a:bodyPr/>
        <a:lstStyle/>
        <a:p>
          <a:endParaRPr lang="en-US"/>
        </a:p>
      </dgm:t>
    </dgm:pt>
    <dgm:pt modelId="{686E7643-91DC-4BA4-81D0-9D11CB04AD19}">
      <dgm:prSet/>
      <dgm:spPr/>
      <dgm:t>
        <a:bodyPr/>
        <a:lstStyle/>
        <a:p>
          <a:pPr>
            <a:lnSpc>
              <a:spcPct val="100000"/>
            </a:lnSpc>
          </a:pPr>
          <a:r>
            <a:rPr lang="en-US"/>
            <a:t>Read Youth Action Board Pathways to Leadership</a:t>
          </a:r>
        </a:p>
      </dgm:t>
    </dgm:pt>
    <dgm:pt modelId="{6FF46683-EA23-44CA-AE3A-ED3DACABF646}" type="parTrans" cxnId="{20754539-9AB5-4BE8-B4E3-230FFEEA2F5D}">
      <dgm:prSet/>
      <dgm:spPr/>
      <dgm:t>
        <a:bodyPr/>
        <a:lstStyle/>
        <a:p>
          <a:endParaRPr lang="en-US"/>
        </a:p>
      </dgm:t>
    </dgm:pt>
    <dgm:pt modelId="{FE8F2B95-640C-4450-8F2E-3E199A694A59}" type="sibTrans" cxnId="{20754539-9AB5-4BE8-B4E3-230FFEEA2F5D}">
      <dgm:prSet/>
      <dgm:spPr/>
      <dgm:t>
        <a:bodyPr/>
        <a:lstStyle/>
        <a:p>
          <a:endParaRPr lang="en-US"/>
        </a:p>
      </dgm:t>
    </dgm:pt>
    <dgm:pt modelId="{8C53285D-7FE2-414E-8DBA-47BBDED46E93}">
      <dgm:prSet/>
      <dgm:spPr/>
      <dgm:t>
        <a:bodyPr/>
        <a:lstStyle/>
        <a:p>
          <a:pPr>
            <a:lnSpc>
              <a:spcPct val="100000"/>
            </a:lnSpc>
          </a:pPr>
          <a:r>
            <a:rPr lang="en-US" dirty="0"/>
            <a:t>Take a look at Montana and Nebraska’s Plans</a:t>
          </a:r>
        </a:p>
      </dgm:t>
    </dgm:pt>
    <dgm:pt modelId="{258ECDAA-C6A0-4112-8243-696689E36A44}" type="parTrans" cxnId="{97286E4C-9451-4E48-B360-53249A83104C}">
      <dgm:prSet/>
      <dgm:spPr/>
      <dgm:t>
        <a:bodyPr/>
        <a:lstStyle/>
        <a:p>
          <a:endParaRPr lang="en-US"/>
        </a:p>
      </dgm:t>
    </dgm:pt>
    <dgm:pt modelId="{DBF30ADA-4479-4D1E-B43C-CBDA6B8C0675}" type="sibTrans" cxnId="{97286E4C-9451-4E48-B360-53249A83104C}">
      <dgm:prSet/>
      <dgm:spPr/>
      <dgm:t>
        <a:bodyPr/>
        <a:lstStyle/>
        <a:p>
          <a:endParaRPr lang="en-US"/>
        </a:p>
      </dgm:t>
    </dgm:pt>
    <dgm:pt modelId="{B3E7F9A6-87AB-4FF8-92DA-B5B88C2F68D7}">
      <dgm:prSet/>
      <dgm:spPr/>
      <dgm:t>
        <a:bodyPr/>
        <a:lstStyle/>
        <a:p>
          <a:pPr>
            <a:lnSpc>
              <a:spcPct val="100000"/>
            </a:lnSpc>
          </a:pPr>
          <a:r>
            <a:rPr lang="en-US"/>
            <a:t>Take a look at NCHE’s Incorporating Education in CCP</a:t>
          </a:r>
        </a:p>
      </dgm:t>
    </dgm:pt>
    <dgm:pt modelId="{0EC7AB16-E52E-4D8E-BD03-69F1ABEE5EFC}" type="parTrans" cxnId="{00FD05E4-E50E-490D-BF4C-1608601AF304}">
      <dgm:prSet/>
      <dgm:spPr/>
      <dgm:t>
        <a:bodyPr/>
        <a:lstStyle/>
        <a:p>
          <a:endParaRPr lang="en-US"/>
        </a:p>
      </dgm:t>
    </dgm:pt>
    <dgm:pt modelId="{FF26460B-22A4-4536-B227-991280C54816}" type="sibTrans" cxnId="{00FD05E4-E50E-490D-BF4C-1608601AF304}">
      <dgm:prSet/>
      <dgm:spPr/>
      <dgm:t>
        <a:bodyPr/>
        <a:lstStyle/>
        <a:p>
          <a:endParaRPr lang="en-US"/>
        </a:p>
      </dgm:t>
    </dgm:pt>
    <dgm:pt modelId="{911D16B9-2A40-4C47-9E06-9FFF0D037CEA}">
      <dgm:prSet/>
      <dgm:spPr/>
      <dgm:t>
        <a:bodyPr/>
        <a:lstStyle/>
        <a:p>
          <a:pPr>
            <a:lnSpc>
              <a:spcPct val="100000"/>
            </a:lnSpc>
          </a:pPr>
          <a:r>
            <a:rPr lang="en-US"/>
            <a:t>Read YHDP TH-RRH Joint Component Project document</a:t>
          </a:r>
        </a:p>
      </dgm:t>
    </dgm:pt>
    <dgm:pt modelId="{BF70DFD1-63D9-44CC-BEFE-892C5B62BC34}" type="parTrans" cxnId="{F1AE06B6-DF7E-403F-AADB-C27E79A49F01}">
      <dgm:prSet/>
      <dgm:spPr/>
      <dgm:t>
        <a:bodyPr/>
        <a:lstStyle/>
        <a:p>
          <a:endParaRPr lang="en-US"/>
        </a:p>
      </dgm:t>
    </dgm:pt>
    <dgm:pt modelId="{C904DF40-C97F-4486-B38F-AC491C63F3D8}" type="sibTrans" cxnId="{F1AE06B6-DF7E-403F-AADB-C27E79A49F01}">
      <dgm:prSet/>
      <dgm:spPr/>
      <dgm:t>
        <a:bodyPr/>
        <a:lstStyle/>
        <a:p>
          <a:endParaRPr lang="en-US"/>
        </a:p>
      </dgm:t>
    </dgm:pt>
    <dgm:pt modelId="{47B3869D-CC2E-4B7D-BEDC-BB91BAE117F6}">
      <dgm:prSet/>
      <dgm:spPr/>
      <dgm:t>
        <a:bodyPr/>
        <a:lstStyle/>
        <a:p>
          <a:pPr>
            <a:lnSpc>
              <a:spcPct val="100000"/>
            </a:lnSpc>
          </a:pPr>
          <a:r>
            <a:rPr lang="en-US" dirty="0"/>
            <a:t>Anything else that looks interesting on the YHDP Community Resources Page</a:t>
          </a:r>
        </a:p>
      </dgm:t>
    </dgm:pt>
    <dgm:pt modelId="{3BF5C286-BC4D-4724-B892-0AEB6266369C}" type="parTrans" cxnId="{14597464-791F-449B-8335-D4B3EA0E4FED}">
      <dgm:prSet/>
      <dgm:spPr/>
      <dgm:t>
        <a:bodyPr/>
        <a:lstStyle/>
        <a:p>
          <a:endParaRPr lang="en-US"/>
        </a:p>
      </dgm:t>
    </dgm:pt>
    <dgm:pt modelId="{AA0E4050-DD13-4BE9-B168-15B713DE69A1}" type="sibTrans" cxnId="{14597464-791F-449B-8335-D4B3EA0E4FED}">
      <dgm:prSet/>
      <dgm:spPr/>
      <dgm:t>
        <a:bodyPr/>
        <a:lstStyle/>
        <a:p>
          <a:endParaRPr lang="en-US"/>
        </a:p>
      </dgm:t>
    </dgm:pt>
    <dgm:pt modelId="{6D3AF223-0B88-4934-A74C-9BDA74C5AB2F}">
      <dgm:prSet/>
      <dgm:spPr/>
      <dgm:t>
        <a:bodyPr/>
        <a:lstStyle/>
        <a:p>
          <a:pPr>
            <a:lnSpc>
              <a:spcPct val="100000"/>
            </a:lnSpc>
          </a:pPr>
          <a:r>
            <a:rPr lang="en-US" dirty="0"/>
            <a:t>Send the google survey to youth interested in participating in the YAB</a:t>
          </a:r>
        </a:p>
      </dgm:t>
    </dgm:pt>
    <dgm:pt modelId="{B4DE0D78-EB5B-4A95-8165-6B5E23722274}" type="parTrans" cxnId="{059AE9A3-E1E8-4F5E-92F3-E1DAFE7D98B5}">
      <dgm:prSet/>
      <dgm:spPr/>
      <dgm:t>
        <a:bodyPr/>
        <a:lstStyle/>
        <a:p>
          <a:endParaRPr lang="en-VI"/>
        </a:p>
      </dgm:t>
    </dgm:pt>
    <dgm:pt modelId="{5CEB6F46-E0F7-4CF9-9002-4C14D5D7D32D}" type="sibTrans" cxnId="{059AE9A3-E1E8-4F5E-92F3-E1DAFE7D98B5}">
      <dgm:prSet/>
      <dgm:spPr/>
      <dgm:t>
        <a:bodyPr/>
        <a:lstStyle/>
        <a:p>
          <a:endParaRPr lang="en-VI"/>
        </a:p>
      </dgm:t>
    </dgm:pt>
    <dgm:pt modelId="{793364C6-7F8D-436E-9637-910556BC00F6}" type="pres">
      <dgm:prSet presAssocID="{B61A3269-87C0-4452-B537-C7C17CED3361}" presName="root" presStyleCnt="0">
        <dgm:presLayoutVars>
          <dgm:dir/>
          <dgm:resizeHandles val="exact"/>
        </dgm:presLayoutVars>
      </dgm:prSet>
      <dgm:spPr/>
    </dgm:pt>
    <dgm:pt modelId="{DE6466DE-88F7-484E-AD5A-F82872916EBB}" type="pres">
      <dgm:prSet presAssocID="{0A4C735B-0924-4BF5-BE6E-2492D0A179DE}" presName="compNode" presStyleCnt="0"/>
      <dgm:spPr/>
    </dgm:pt>
    <dgm:pt modelId="{371F5129-6EC1-40A1-BFA5-C9C1B62E13F7}" type="pres">
      <dgm:prSet presAssocID="{0A4C735B-0924-4BF5-BE6E-2492D0A179DE}" presName="bgRect" presStyleLbl="bgShp" presStyleIdx="0" presStyleCnt="9"/>
      <dgm:spPr/>
    </dgm:pt>
    <dgm:pt modelId="{95E398A8-9FAC-45DE-8E9E-C9785B8AE791}" type="pres">
      <dgm:prSet presAssocID="{0A4C735B-0924-4BF5-BE6E-2492D0A179DE}" presName="iconRect" presStyleLbl="node1" presStyleIdx="0" presStyleCnt="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pen Book"/>
        </a:ext>
      </dgm:extLst>
    </dgm:pt>
    <dgm:pt modelId="{03BE7F98-A230-40A8-9674-0E177B3F9ADD}" type="pres">
      <dgm:prSet presAssocID="{0A4C735B-0924-4BF5-BE6E-2492D0A179DE}" presName="spaceRect" presStyleCnt="0"/>
      <dgm:spPr/>
    </dgm:pt>
    <dgm:pt modelId="{A403F994-DCCD-4E3A-B080-6CCB5706339F}" type="pres">
      <dgm:prSet presAssocID="{0A4C735B-0924-4BF5-BE6E-2492D0A179DE}" presName="parTx" presStyleLbl="revTx" presStyleIdx="0" presStyleCnt="9">
        <dgm:presLayoutVars>
          <dgm:chMax val="0"/>
          <dgm:chPref val="0"/>
        </dgm:presLayoutVars>
      </dgm:prSet>
      <dgm:spPr/>
    </dgm:pt>
    <dgm:pt modelId="{7AC828A4-5491-44B9-9BB6-474CF733A25D}" type="pres">
      <dgm:prSet presAssocID="{8F607EB6-6DBA-4EE5-82DF-3FC4F681E222}" presName="sibTrans" presStyleCnt="0"/>
      <dgm:spPr/>
    </dgm:pt>
    <dgm:pt modelId="{41D72A00-7AFF-4850-8012-C14B004B221D}" type="pres">
      <dgm:prSet presAssocID="{5A358D05-5F00-4892-8ABA-923FFD610363}" presName="compNode" presStyleCnt="0"/>
      <dgm:spPr/>
    </dgm:pt>
    <dgm:pt modelId="{7FE0DC56-26F8-4792-84FF-C4EA43664A11}" type="pres">
      <dgm:prSet presAssocID="{5A358D05-5F00-4892-8ABA-923FFD610363}" presName="bgRect" presStyleLbl="bgShp" presStyleIdx="1" presStyleCnt="9"/>
      <dgm:spPr/>
    </dgm:pt>
    <dgm:pt modelId="{334D14BC-86DF-4B35-B0D3-D6AC1DEF832E}" type="pres">
      <dgm:prSet presAssocID="{5A358D05-5F00-4892-8ABA-923FFD610363}" presName="iconRect" presStyleLbl="node1" presStyleIdx="1" presStyleCnt="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E04CF10E-599F-4CDE-AD09-60517FDAF15C}" type="pres">
      <dgm:prSet presAssocID="{5A358D05-5F00-4892-8ABA-923FFD610363}" presName="spaceRect" presStyleCnt="0"/>
      <dgm:spPr/>
    </dgm:pt>
    <dgm:pt modelId="{F63A31D9-308E-4D78-861A-9F6B0C645062}" type="pres">
      <dgm:prSet presAssocID="{5A358D05-5F00-4892-8ABA-923FFD610363}" presName="parTx" presStyleLbl="revTx" presStyleIdx="1" presStyleCnt="9">
        <dgm:presLayoutVars>
          <dgm:chMax val="0"/>
          <dgm:chPref val="0"/>
        </dgm:presLayoutVars>
      </dgm:prSet>
      <dgm:spPr/>
    </dgm:pt>
    <dgm:pt modelId="{D561C8BD-8B4F-4E79-ADB7-15478B1E523F}" type="pres">
      <dgm:prSet presAssocID="{B289E35A-9834-42D7-8246-0EB36B85F927}" presName="sibTrans" presStyleCnt="0"/>
      <dgm:spPr/>
    </dgm:pt>
    <dgm:pt modelId="{5EADB6A6-83A1-4CB9-8AEB-2740AB647D03}" type="pres">
      <dgm:prSet presAssocID="{BAB46BB7-8B46-44FD-84A4-3442A9E0BA22}" presName="compNode" presStyleCnt="0"/>
      <dgm:spPr/>
    </dgm:pt>
    <dgm:pt modelId="{EBC756B8-97B7-473D-A470-74898CD4A9B0}" type="pres">
      <dgm:prSet presAssocID="{BAB46BB7-8B46-44FD-84A4-3442A9E0BA22}" presName="bgRect" presStyleLbl="bgShp" presStyleIdx="2" presStyleCnt="9"/>
      <dgm:spPr/>
    </dgm:pt>
    <dgm:pt modelId="{2A3DEDA9-4113-4346-A6C0-2D4FDF88879B}" type="pres">
      <dgm:prSet presAssocID="{BAB46BB7-8B46-44FD-84A4-3442A9E0BA22}" presName="iconRect" presStyleLbl="node1" presStyleIdx="2" presStyleCnt="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s"/>
        </a:ext>
      </dgm:extLst>
    </dgm:pt>
    <dgm:pt modelId="{B7423CA9-8321-4D08-A477-9A0DF70E818E}" type="pres">
      <dgm:prSet presAssocID="{BAB46BB7-8B46-44FD-84A4-3442A9E0BA22}" presName="spaceRect" presStyleCnt="0"/>
      <dgm:spPr/>
    </dgm:pt>
    <dgm:pt modelId="{B8EC2F86-9A43-42D2-9B30-B358DB84B8B7}" type="pres">
      <dgm:prSet presAssocID="{BAB46BB7-8B46-44FD-84A4-3442A9E0BA22}" presName="parTx" presStyleLbl="revTx" presStyleIdx="2" presStyleCnt="9">
        <dgm:presLayoutVars>
          <dgm:chMax val="0"/>
          <dgm:chPref val="0"/>
        </dgm:presLayoutVars>
      </dgm:prSet>
      <dgm:spPr/>
    </dgm:pt>
    <dgm:pt modelId="{F1B582DC-A52E-4AD6-B955-D4BB71ECA69C}" type="pres">
      <dgm:prSet presAssocID="{21CCA839-3F62-4FA9-B3CB-88AB005AD39E}" presName="sibTrans" presStyleCnt="0"/>
      <dgm:spPr/>
    </dgm:pt>
    <dgm:pt modelId="{C37583A0-695F-4FC8-8254-485F4B67083E}" type="pres">
      <dgm:prSet presAssocID="{686E7643-91DC-4BA4-81D0-9D11CB04AD19}" presName="compNode" presStyleCnt="0"/>
      <dgm:spPr/>
    </dgm:pt>
    <dgm:pt modelId="{652B89CA-6FC5-49D1-8AFF-3F1F7B18256A}" type="pres">
      <dgm:prSet presAssocID="{686E7643-91DC-4BA4-81D0-9D11CB04AD19}" presName="bgRect" presStyleLbl="bgShp" presStyleIdx="3" presStyleCnt="9"/>
      <dgm:spPr/>
    </dgm:pt>
    <dgm:pt modelId="{EDE0D7D2-0DA5-45C7-BA21-5CBA4EBE2A36}" type="pres">
      <dgm:prSet presAssocID="{686E7643-91DC-4BA4-81D0-9D11CB04AD19}" presName="iconRect" presStyleLbl="node1" presStyleIdx="3" presStyleCnt="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32DE80D0-29EB-4EDB-A8FF-C8DC7DA3EB2D}" type="pres">
      <dgm:prSet presAssocID="{686E7643-91DC-4BA4-81D0-9D11CB04AD19}" presName="spaceRect" presStyleCnt="0"/>
      <dgm:spPr/>
    </dgm:pt>
    <dgm:pt modelId="{767FAF02-D445-4108-A686-7663DA38BB5E}" type="pres">
      <dgm:prSet presAssocID="{686E7643-91DC-4BA4-81D0-9D11CB04AD19}" presName="parTx" presStyleLbl="revTx" presStyleIdx="3" presStyleCnt="9">
        <dgm:presLayoutVars>
          <dgm:chMax val="0"/>
          <dgm:chPref val="0"/>
        </dgm:presLayoutVars>
      </dgm:prSet>
      <dgm:spPr/>
    </dgm:pt>
    <dgm:pt modelId="{917292F8-53C7-4662-99EE-BBB456D95F53}" type="pres">
      <dgm:prSet presAssocID="{FE8F2B95-640C-4450-8F2E-3E199A694A59}" presName="sibTrans" presStyleCnt="0"/>
      <dgm:spPr/>
    </dgm:pt>
    <dgm:pt modelId="{937860F9-9B7D-4467-9C86-5645F40E13F4}" type="pres">
      <dgm:prSet presAssocID="{8C53285D-7FE2-414E-8DBA-47BBDED46E93}" presName="compNode" presStyleCnt="0"/>
      <dgm:spPr/>
    </dgm:pt>
    <dgm:pt modelId="{8BCB5946-023B-403A-9238-3355AEEB7F2F}" type="pres">
      <dgm:prSet presAssocID="{8C53285D-7FE2-414E-8DBA-47BBDED46E93}" presName="bgRect" presStyleLbl="bgShp" presStyleIdx="4" presStyleCnt="9"/>
      <dgm:spPr/>
    </dgm:pt>
    <dgm:pt modelId="{A9097377-471C-4BE7-B80B-4C9F6F3F96CC}" type="pres">
      <dgm:prSet presAssocID="{8C53285D-7FE2-414E-8DBA-47BBDED46E93}" presName="iconRect" presStyleLbl="node1" presStyleIdx="4" presStyleCnt="9"/>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ap with pin"/>
        </a:ext>
      </dgm:extLst>
    </dgm:pt>
    <dgm:pt modelId="{7EDC6CE9-FA91-494B-9506-E17869AB1587}" type="pres">
      <dgm:prSet presAssocID="{8C53285D-7FE2-414E-8DBA-47BBDED46E93}" presName="spaceRect" presStyleCnt="0"/>
      <dgm:spPr/>
    </dgm:pt>
    <dgm:pt modelId="{B4A124D4-0C10-4D70-9496-DA2C5CDC8B6C}" type="pres">
      <dgm:prSet presAssocID="{8C53285D-7FE2-414E-8DBA-47BBDED46E93}" presName="parTx" presStyleLbl="revTx" presStyleIdx="4" presStyleCnt="9">
        <dgm:presLayoutVars>
          <dgm:chMax val="0"/>
          <dgm:chPref val="0"/>
        </dgm:presLayoutVars>
      </dgm:prSet>
      <dgm:spPr/>
    </dgm:pt>
    <dgm:pt modelId="{1B0A1AF9-A458-45AE-A807-56CB2CF2D573}" type="pres">
      <dgm:prSet presAssocID="{DBF30ADA-4479-4D1E-B43C-CBDA6B8C0675}" presName="sibTrans" presStyleCnt="0"/>
      <dgm:spPr/>
    </dgm:pt>
    <dgm:pt modelId="{0CF6C0AB-06A9-401D-80DA-0821FC83D9C6}" type="pres">
      <dgm:prSet presAssocID="{B3E7F9A6-87AB-4FF8-92DA-B5B88C2F68D7}" presName="compNode" presStyleCnt="0"/>
      <dgm:spPr/>
    </dgm:pt>
    <dgm:pt modelId="{8F387629-2B95-4312-AB9C-D1303CD20A1F}" type="pres">
      <dgm:prSet presAssocID="{B3E7F9A6-87AB-4FF8-92DA-B5B88C2F68D7}" presName="bgRect" presStyleLbl="bgShp" presStyleIdx="5" presStyleCnt="9"/>
      <dgm:spPr/>
    </dgm:pt>
    <dgm:pt modelId="{F823EDE3-9E63-4F3B-83F0-5B2B8BDB4DA3}" type="pres">
      <dgm:prSet presAssocID="{B3E7F9A6-87AB-4FF8-92DA-B5B88C2F68D7}" presName="iconRect" presStyleLbl="node1" presStyleIdx="5" presStyleCnt="9"/>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Magnifying glass"/>
        </a:ext>
      </dgm:extLst>
    </dgm:pt>
    <dgm:pt modelId="{A8D6DF3E-1B86-489F-87A4-A336DAB7E6F3}" type="pres">
      <dgm:prSet presAssocID="{B3E7F9A6-87AB-4FF8-92DA-B5B88C2F68D7}" presName="spaceRect" presStyleCnt="0"/>
      <dgm:spPr/>
    </dgm:pt>
    <dgm:pt modelId="{1E7E06E9-0545-417A-86A2-6B82EC56A13F}" type="pres">
      <dgm:prSet presAssocID="{B3E7F9A6-87AB-4FF8-92DA-B5B88C2F68D7}" presName="parTx" presStyleLbl="revTx" presStyleIdx="5" presStyleCnt="9">
        <dgm:presLayoutVars>
          <dgm:chMax val="0"/>
          <dgm:chPref val="0"/>
        </dgm:presLayoutVars>
      </dgm:prSet>
      <dgm:spPr/>
    </dgm:pt>
    <dgm:pt modelId="{CD950627-89D3-4AD2-94A7-A8FD72E1D2B4}" type="pres">
      <dgm:prSet presAssocID="{FF26460B-22A4-4536-B227-991280C54816}" presName="sibTrans" presStyleCnt="0"/>
      <dgm:spPr/>
    </dgm:pt>
    <dgm:pt modelId="{BB0F45DF-DE9A-4C1A-8056-89179911355D}" type="pres">
      <dgm:prSet presAssocID="{911D16B9-2A40-4C47-9E06-9FFF0D037CEA}" presName="compNode" presStyleCnt="0"/>
      <dgm:spPr/>
    </dgm:pt>
    <dgm:pt modelId="{39BAF9CC-56DE-43C4-BD09-D8A03FAB7FBD}" type="pres">
      <dgm:prSet presAssocID="{911D16B9-2A40-4C47-9E06-9FFF0D037CEA}" presName="bgRect" presStyleLbl="bgShp" presStyleIdx="6" presStyleCnt="9"/>
      <dgm:spPr/>
    </dgm:pt>
    <dgm:pt modelId="{B92AE25E-C080-41E7-9642-40F55D3D3797}" type="pres">
      <dgm:prSet presAssocID="{911D16B9-2A40-4C47-9E06-9FFF0D037CEA}" presName="iconRect" presStyleLbl="node1" presStyleIdx="6" presStyleCnt="9"/>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Document"/>
        </a:ext>
      </dgm:extLst>
    </dgm:pt>
    <dgm:pt modelId="{DF999371-DBC6-43B4-9285-42649C131A73}" type="pres">
      <dgm:prSet presAssocID="{911D16B9-2A40-4C47-9E06-9FFF0D037CEA}" presName="spaceRect" presStyleCnt="0"/>
      <dgm:spPr/>
    </dgm:pt>
    <dgm:pt modelId="{BD661842-25AD-4C7D-A497-9AB7356C94B5}" type="pres">
      <dgm:prSet presAssocID="{911D16B9-2A40-4C47-9E06-9FFF0D037CEA}" presName="parTx" presStyleLbl="revTx" presStyleIdx="6" presStyleCnt="9">
        <dgm:presLayoutVars>
          <dgm:chMax val="0"/>
          <dgm:chPref val="0"/>
        </dgm:presLayoutVars>
      </dgm:prSet>
      <dgm:spPr/>
    </dgm:pt>
    <dgm:pt modelId="{A654A30A-24CC-427A-A315-46305168FDC5}" type="pres">
      <dgm:prSet presAssocID="{C904DF40-C97F-4486-B38F-AC491C63F3D8}" presName="sibTrans" presStyleCnt="0"/>
      <dgm:spPr/>
    </dgm:pt>
    <dgm:pt modelId="{3B045CBE-1924-4F5E-91EF-89E4C853B298}" type="pres">
      <dgm:prSet presAssocID="{47B3869D-CC2E-4B7D-BEDC-BB91BAE117F6}" presName="compNode" presStyleCnt="0"/>
      <dgm:spPr/>
    </dgm:pt>
    <dgm:pt modelId="{9C42A3DB-FEC2-4088-9B0C-CE647D5C37E4}" type="pres">
      <dgm:prSet presAssocID="{47B3869D-CC2E-4B7D-BEDC-BB91BAE117F6}" presName="bgRect" presStyleLbl="bgShp" presStyleIdx="7" presStyleCnt="9" custLinFactNeighborX="25" custLinFactNeighborY="5421"/>
      <dgm:spPr/>
    </dgm:pt>
    <dgm:pt modelId="{49100C12-211D-4FB3-8C0E-BF6383533411}" type="pres">
      <dgm:prSet presAssocID="{47B3869D-CC2E-4B7D-BEDC-BB91BAE117F6}" presName="iconRect" presStyleLbl="node1" presStyleIdx="7" presStyleCnt="9"/>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Group"/>
        </a:ext>
      </dgm:extLst>
    </dgm:pt>
    <dgm:pt modelId="{D872365C-0415-400A-8C0C-1BEF10E91069}" type="pres">
      <dgm:prSet presAssocID="{47B3869D-CC2E-4B7D-BEDC-BB91BAE117F6}" presName="spaceRect" presStyleCnt="0"/>
      <dgm:spPr/>
    </dgm:pt>
    <dgm:pt modelId="{1DF04481-6989-4D58-9786-425BA5EFE70C}" type="pres">
      <dgm:prSet presAssocID="{47B3869D-CC2E-4B7D-BEDC-BB91BAE117F6}" presName="parTx" presStyleLbl="revTx" presStyleIdx="7" presStyleCnt="9">
        <dgm:presLayoutVars>
          <dgm:chMax val="0"/>
          <dgm:chPref val="0"/>
        </dgm:presLayoutVars>
      </dgm:prSet>
      <dgm:spPr/>
    </dgm:pt>
    <dgm:pt modelId="{BBAF41A9-4D47-426E-83DF-72C51F063B28}" type="pres">
      <dgm:prSet presAssocID="{AA0E4050-DD13-4BE9-B168-15B713DE69A1}" presName="sibTrans" presStyleCnt="0"/>
      <dgm:spPr/>
    </dgm:pt>
    <dgm:pt modelId="{BA362A13-7726-43A7-A7C1-0DBA7F2E84CA}" type="pres">
      <dgm:prSet presAssocID="{6D3AF223-0B88-4934-A74C-9BDA74C5AB2F}" presName="compNode" presStyleCnt="0"/>
      <dgm:spPr/>
    </dgm:pt>
    <dgm:pt modelId="{5842F736-A8CF-4EDA-AD9C-69A945735FB5}" type="pres">
      <dgm:prSet presAssocID="{6D3AF223-0B88-4934-A74C-9BDA74C5AB2F}" presName="bgRect" presStyleLbl="bgShp" presStyleIdx="8" presStyleCnt="9"/>
      <dgm:spPr/>
    </dgm:pt>
    <dgm:pt modelId="{86324603-BB55-48D8-A68D-75977841E43D}" type="pres">
      <dgm:prSet presAssocID="{6D3AF223-0B88-4934-A74C-9BDA74C5AB2F}" presName="iconRect" presStyleLbl="node1" presStyleIdx="8" presStyleCnt="9"/>
      <dgm:spPr/>
    </dgm:pt>
    <dgm:pt modelId="{D5352443-33F1-47DC-B7A4-D536EDA98850}" type="pres">
      <dgm:prSet presAssocID="{6D3AF223-0B88-4934-A74C-9BDA74C5AB2F}" presName="spaceRect" presStyleCnt="0"/>
      <dgm:spPr/>
    </dgm:pt>
    <dgm:pt modelId="{3904A21C-1098-4362-98DA-B70281813563}" type="pres">
      <dgm:prSet presAssocID="{6D3AF223-0B88-4934-A74C-9BDA74C5AB2F}" presName="parTx" presStyleLbl="revTx" presStyleIdx="8" presStyleCnt="9">
        <dgm:presLayoutVars>
          <dgm:chMax val="0"/>
          <dgm:chPref val="0"/>
        </dgm:presLayoutVars>
      </dgm:prSet>
      <dgm:spPr/>
    </dgm:pt>
  </dgm:ptLst>
  <dgm:cxnLst>
    <dgm:cxn modelId="{BF197108-C516-4410-8C3F-716DADE23E15}" type="presOf" srcId="{8C53285D-7FE2-414E-8DBA-47BBDED46E93}" destId="{B4A124D4-0C10-4D70-9496-DA2C5CDC8B6C}" srcOrd="0" destOrd="0" presId="urn:microsoft.com/office/officeart/2018/2/layout/IconVerticalSolidList"/>
    <dgm:cxn modelId="{7DE19313-703E-47E2-A4AE-815C16E35E70}" srcId="{B61A3269-87C0-4452-B537-C7C17CED3361}" destId="{0A4C735B-0924-4BF5-BE6E-2492D0A179DE}" srcOrd="0" destOrd="0" parTransId="{A88218BB-FE92-4297-8242-30E43550B580}" sibTransId="{8F607EB6-6DBA-4EE5-82DF-3FC4F681E222}"/>
    <dgm:cxn modelId="{FBE4A932-2C63-4503-8373-16650E3B97CF}" type="presOf" srcId="{B3E7F9A6-87AB-4FF8-92DA-B5B88C2F68D7}" destId="{1E7E06E9-0545-417A-86A2-6B82EC56A13F}" srcOrd="0" destOrd="0" presId="urn:microsoft.com/office/officeart/2018/2/layout/IconVerticalSolidList"/>
    <dgm:cxn modelId="{20754539-9AB5-4BE8-B4E3-230FFEEA2F5D}" srcId="{B61A3269-87C0-4452-B537-C7C17CED3361}" destId="{686E7643-91DC-4BA4-81D0-9D11CB04AD19}" srcOrd="3" destOrd="0" parTransId="{6FF46683-EA23-44CA-AE3A-ED3DACABF646}" sibTransId="{FE8F2B95-640C-4450-8F2E-3E199A694A59}"/>
    <dgm:cxn modelId="{C7AAB43B-FF95-4F5A-957D-699D0FC311FD}" type="presOf" srcId="{BAB46BB7-8B46-44FD-84A4-3442A9E0BA22}" destId="{B8EC2F86-9A43-42D2-9B30-B358DB84B8B7}" srcOrd="0" destOrd="0" presId="urn:microsoft.com/office/officeart/2018/2/layout/IconVerticalSolidList"/>
    <dgm:cxn modelId="{14597464-791F-449B-8335-D4B3EA0E4FED}" srcId="{B61A3269-87C0-4452-B537-C7C17CED3361}" destId="{47B3869D-CC2E-4B7D-BEDC-BB91BAE117F6}" srcOrd="7" destOrd="0" parTransId="{3BF5C286-BC4D-4724-B892-0AEB6266369C}" sibTransId="{AA0E4050-DD13-4BE9-B168-15B713DE69A1}"/>
    <dgm:cxn modelId="{97286E4C-9451-4E48-B360-53249A83104C}" srcId="{B61A3269-87C0-4452-B537-C7C17CED3361}" destId="{8C53285D-7FE2-414E-8DBA-47BBDED46E93}" srcOrd="4" destOrd="0" parTransId="{258ECDAA-C6A0-4112-8243-696689E36A44}" sibTransId="{DBF30ADA-4479-4D1E-B43C-CBDA6B8C0675}"/>
    <dgm:cxn modelId="{20FB7758-3C61-4A7F-99D0-83BFF0B50F04}" type="presOf" srcId="{47B3869D-CC2E-4B7D-BEDC-BB91BAE117F6}" destId="{1DF04481-6989-4D58-9786-425BA5EFE70C}" srcOrd="0" destOrd="0" presId="urn:microsoft.com/office/officeart/2018/2/layout/IconVerticalSolidList"/>
    <dgm:cxn modelId="{0B1A8884-1DFC-41CE-A933-E480C9D90DCF}" type="presOf" srcId="{686E7643-91DC-4BA4-81D0-9D11CB04AD19}" destId="{767FAF02-D445-4108-A686-7663DA38BB5E}" srcOrd="0" destOrd="0" presId="urn:microsoft.com/office/officeart/2018/2/layout/IconVerticalSolidList"/>
    <dgm:cxn modelId="{3D59779B-579F-4D6A-B751-372969E4062E}" srcId="{B61A3269-87C0-4452-B537-C7C17CED3361}" destId="{BAB46BB7-8B46-44FD-84A4-3442A9E0BA22}" srcOrd="2" destOrd="0" parTransId="{5E3F6141-32E3-4DF4-B016-59FD2836380F}" sibTransId="{21CCA839-3F62-4FA9-B3CB-88AB005AD39E}"/>
    <dgm:cxn modelId="{059AE9A3-E1E8-4F5E-92F3-E1DAFE7D98B5}" srcId="{B61A3269-87C0-4452-B537-C7C17CED3361}" destId="{6D3AF223-0B88-4934-A74C-9BDA74C5AB2F}" srcOrd="8" destOrd="0" parTransId="{B4DE0D78-EB5B-4A95-8165-6B5E23722274}" sibTransId="{5CEB6F46-E0F7-4CF9-9002-4C14D5D7D32D}"/>
    <dgm:cxn modelId="{024C9FB5-E2BA-431D-80E5-BBF5615DB6AD}" type="presOf" srcId="{5A358D05-5F00-4892-8ABA-923FFD610363}" destId="{F63A31D9-308E-4D78-861A-9F6B0C645062}" srcOrd="0" destOrd="0" presId="urn:microsoft.com/office/officeart/2018/2/layout/IconVerticalSolidList"/>
    <dgm:cxn modelId="{F1AE06B6-DF7E-403F-AADB-C27E79A49F01}" srcId="{B61A3269-87C0-4452-B537-C7C17CED3361}" destId="{911D16B9-2A40-4C47-9E06-9FFF0D037CEA}" srcOrd="6" destOrd="0" parTransId="{BF70DFD1-63D9-44CC-BEFE-892C5B62BC34}" sibTransId="{C904DF40-C97F-4486-B38F-AC491C63F3D8}"/>
    <dgm:cxn modelId="{E90E17BB-6824-489E-B4EE-DD69CF4E089E}" type="presOf" srcId="{911D16B9-2A40-4C47-9E06-9FFF0D037CEA}" destId="{BD661842-25AD-4C7D-A497-9AB7356C94B5}" srcOrd="0" destOrd="0" presId="urn:microsoft.com/office/officeart/2018/2/layout/IconVerticalSolidList"/>
    <dgm:cxn modelId="{32F02BD4-D69B-4BE1-9743-8A37C1BB7CC4}" type="presOf" srcId="{B61A3269-87C0-4452-B537-C7C17CED3361}" destId="{793364C6-7F8D-436E-9637-910556BC00F6}" srcOrd="0" destOrd="0" presId="urn:microsoft.com/office/officeart/2018/2/layout/IconVerticalSolidList"/>
    <dgm:cxn modelId="{2B0D93DE-1051-4CA9-A0C4-10D4E2C5DE24}" type="presOf" srcId="{0A4C735B-0924-4BF5-BE6E-2492D0A179DE}" destId="{A403F994-DCCD-4E3A-B080-6CCB5706339F}" srcOrd="0" destOrd="0" presId="urn:microsoft.com/office/officeart/2018/2/layout/IconVerticalSolidList"/>
    <dgm:cxn modelId="{00FD05E4-E50E-490D-BF4C-1608601AF304}" srcId="{B61A3269-87C0-4452-B537-C7C17CED3361}" destId="{B3E7F9A6-87AB-4FF8-92DA-B5B88C2F68D7}" srcOrd="5" destOrd="0" parTransId="{0EC7AB16-E52E-4D8E-BD03-69F1ABEE5EFC}" sibTransId="{FF26460B-22A4-4536-B227-991280C54816}"/>
    <dgm:cxn modelId="{55C42BE6-DB51-4632-B201-52152B446FC1}" srcId="{B61A3269-87C0-4452-B537-C7C17CED3361}" destId="{5A358D05-5F00-4892-8ABA-923FFD610363}" srcOrd="1" destOrd="0" parTransId="{9302BAF9-CDEE-417D-B2C5-98FD99BF3A84}" sibTransId="{B289E35A-9834-42D7-8246-0EB36B85F927}"/>
    <dgm:cxn modelId="{CF8F91F4-088E-4D38-9D6D-2E2B6DE7CEE4}" type="presOf" srcId="{6D3AF223-0B88-4934-A74C-9BDA74C5AB2F}" destId="{3904A21C-1098-4362-98DA-B70281813563}" srcOrd="0" destOrd="0" presId="urn:microsoft.com/office/officeart/2018/2/layout/IconVerticalSolidList"/>
    <dgm:cxn modelId="{4119E360-203E-4294-8102-770685522116}" type="presParOf" srcId="{793364C6-7F8D-436E-9637-910556BC00F6}" destId="{DE6466DE-88F7-484E-AD5A-F82872916EBB}" srcOrd="0" destOrd="0" presId="urn:microsoft.com/office/officeart/2018/2/layout/IconVerticalSolidList"/>
    <dgm:cxn modelId="{FBAB6D39-4623-4249-8B1E-251CB5E3DA37}" type="presParOf" srcId="{DE6466DE-88F7-484E-AD5A-F82872916EBB}" destId="{371F5129-6EC1-40A1-BFA5-C9C1B62E13F7}" srcOrd="0" destOrd="0" presId="urn:microsoft.com/office/officeart/2018/2/layout/IconVerticalSolidList"/>
    <dgm:cxn modelId="{FC38E0C9-A9AB-46DE-9892-96FC9AF743FA}" type="presParOf" srcId="{DE6466DE-88F7-484E-AD5A-F82872916EBB}" destId="{95E398A8-9FAC-45DE-8E9E-C9785B8AE791}" srcOrd="1" destOrd="0" presId="urn:microsoft.com/office/officeart/2018/2/layout/IconVerticalSolidList"/>
    <dgm:cxn modelId="{ACB68791-7BC1-43CB-8055-20A9DF73A347}" type="presParOf" srcId="{DE6466DE-88F7-484E-AD5A-F82872916EBB}" destId="{03BE7F98-A230-40A8-9674-0E177B3F9ADD}" srcOrd="2" destOrd="0" presId="urn:microsoft.com/office/officeart/2018/2/layout/IconVerticalSolidList"/>
    <dgm:cxn modelId="{67781D23-793F-49D3-B2A7-5D56D7199678}" type="presParOf" srcId="{DE6466DE-88F7-484E-AD5A-F82872916EBB}" destId="{A403F994-DCCD-4E3A-B080-6CCB5706339F}" srcOrd="3" destOrd="0" presId="urn:microsoft.com/office/officeart/2018/2/layout/IconVerticalSolidList"/>
    <dgm:cxn modelId="{BDC8E259-443F-4726-9101-952238F0FE65}" type="presParOf" srcId="{793364C6-7F8D-436E-9637-910556BC00F6}" destId="{7AC828A4-5491-44B9-9BB6-474CF733A25D}" srcOrd="1" destOrd="0" presId="urn:microsoft.com/office/officeart/2018/2/layout/IconVerticalSolidList"/>
    <dgm:cxn modelId="{9CFCB138-1CEC-4811-841F-CFEAF6D04426}" type="presParOf" srcId="{793364C6-7F8D-436E-9637-910556BC00F6}" destId="{41D72A00-7AFF-4850-8012-C14B004B221D}" srcOrd="2" destOrd="0" presId="urn:microsoft.com/office/officeart/2018/2/layout/IconVerticalSolidList"/>
    <dgm:cxn modelId="{AEE06EEC-2723-41C8-9632-C779C76F8C15}" type="presParOf" srcId="{41D72A00-7AFF-4850-8012-C14B004B221D}" destId="{7FE0DC56-26F8-4792-84FF-C4EA43664A11}" srcOrd="0" destOrd="0" presId="urn:microsoft.com/office/officeart/2018/2/layout/IconVerticalSolidList"/>
    <dgm:cxn modelId="{41E37186-A415-4C60-830D-EAEFE8B645E0}" type="presParOf" srcId="{41D72A00-7AFF-4850-8012-C14B004B221D}" destId="{334D14BC-86DF-4B35-B0D3-D6AC1DEF832E}" srcOrd="1" destOrd="0" presId="urn:microsoft.com/office/officeart/2018/2/layout/IconVerticalSolidList"/>
    <dgm:cxn modelId="{A1240AF7-FBE2-460C-AE36-45A8ADE2109E}" type="presParOf" srcId="{41D72A00-7AFF-4850-8012-C14B004B221D}" destId="{E04CF10E-599F-4CDE-AD09-60517FDAF15C}" srcOrd="2" destOrd="0" presId="urn:microsoft.com/office/officeart/2018/2/layout/IconVerticalSolidList"/>
    <dgm:cxn modelId="{8D5BA12D-DE08-49E4-9105-1A5A3E5D4AC1}" type="presParOf" srcId="{41D72A00-7AFF-4850-8012-C14B004B221D}" destId="{F63A31D9-308E-4D78-861A-9F6B0C645062}" srcOrd="3" destOrd="0" presId="urn:microsoft.com/office/officeart/2018/2/layout/IconVerticalSolidList"/>
    <dgm:cxn modelId="{626E250D-95B8-4742-88AE-9ADD1EB54B4A}" type="presParOf" srcId="{793364C6-7F8D-436E-9637-910556BC00F6}" destId="{D561C8BD-8B4F-4E79-ADB7-15478B1E523F}" srcOrd="3" destOrd="0" presId="urn:microsoft.com/office/officeart/2018/2/layout/IconVerticalSolidList"/>
    <dgm:cxn modelId="{3B5CBF22-8086-4174-B855-6D4A21D35E3C}" type="presParOf" srcId="{793364C6-7F8D-436E-9637-910556BC00F6}" destId="{5EADB6A6-83A1-4CB9-8AEB-2740AB647D03}" srcOrd="4" destOrd="0" presId="urn:microsoft.com/office/officeart/2018/2/layout/IconVerticalSolidList"/>
    <dgm:cxn modelId="{185C73AE-FDBE-4C83-A09A-2D19229915AC}" type="presParOf" srcId="{5EADB6A6-83A1-4CB9-8AEB-2740AB647D03}" destId="{EBC756B8-97B7-473D-A470-74898CD4A9B0}" srcOrd="0" destOrd="0" presId="urn:microsoft.com/office/officeart/2018/2/layout/IconVerticalSolidList"/>
    <dgm:cxn modelId="{63F241E0-0216-4F65-98D8-FF88A50AFC2E}" type="presParOf" srcId="{5EADB6A6-83A1-4CB9-8AEB-2740AB647D03}" destId="{2A3DEDA9-4113-4346-A6C0-2D4FDF88879B}" srcOrd="1" destOrd="0" presId="urn:microsoft.com/office/officeart/2018/2/layout/IconVerticalSolidList"/>
    <dgm:cxn modelId="{3C757B52-E9D0-4F23-A15B-D3A0B53C0476}" type="presParOf" srcId="{5EADB6A6-83A1-4CB9-8AEB-2740AB647D03}" destId="{B7423CA9-8321-4D08-A477-9A0DF70E818E}" srcOrd="2" destOrd="0" presId="urn:microsoft.com/office/officeart/2018/2/layout/IconVerticalSolidList"/>
    <dgm:cxn modelId="{4664D813-A1B8-4AF3-B4E6-9D27A8BCC7FC}" type="presParOf" srcId="{5EADB6A6-83A1-4CB9-8AEB-2740AB647D03}" destId="{B8EC2F86-9A43-42D2-9B30-B358DB84B8B7}" srcOrd="3" destOrd="0" presId="urn:microsoft.com/office/officeart/2018/2/layout/IconVerticalSolidList"/>
    <dgm:cxn modelId="{EA20A173-5816-43AE-BE7E-DF9D4A9A01F6}" type="presParOf" srcId="{793364C6-7F8D-436E-9637-910556BC00F6}" destId="{F1B582DC-A52E-4AD6-B955-D4BB71ECA69C}" srcOrd="5" destOrd="0" presId="urn:microsoft.com/office/officeart/2018/2/layout/IconVerticalSolidList"/>
    <dgm:cxn modelId="{1DDE1CA3-B1EB-4668-B7BC-BCCD82F80BEC}" type="presParOf" srcId="{793364C6-7F8D-436E-9637-910556BC00F6}" destId="{C37583A0-695F-4FC8-8254-485F4B67083E}" srcOrd="6" destOrd="0" presId="urn:microsoft.com/office/officeart/2018/2/layout/IconVerticalSolidList"/>
    <dgm:cxn modelId="{D962812B-45DB-4D3A-B491-08E47529E175}" type="presParOf" srcId="{C37583A0-695F-4FC8-8254-485F4B67083E}" destId="{652B89CA-6FC5-49D1-8AFF-3F1F7B18256A}" srcOrd="0" destOrd="0" presId="urn:microsoft.com/office/officeart/2018/2/layout/IconVerticalSolidList"/>
    <dgm:cxn modelId="{690F09E2-DF3F-49B7-8DB1-083784C1EC5A}" type="presParOf" srcId="{C37583A0-695F-4FC8-8254-485F4B67083E}" destId="{EDE0D7D2-0DA5-45C7-BA21-5CBA4EBE2A36}" srcOrd="1" destOrd="0" presId="urn:microsoft.com/office/officeart/2018/2/layout/IconVerticalSolidList"/>
    <dgm:cxn modelId="{AF5789A2-550A-4EC3-ADA5-1B3992226DD7}" type="presParOf" srcId="{C37583A0-695F-4FC8-8254-485F4B67083E}" destId="{32DE80D0-29EB-4EDB-A8FF-C8DC7DA3EB2D}" srcOrd="2" destOrd="0" presId="urn:microsoft.com/office/officeart/2018/2/layout/IconVerticalSolidList"/>
    <dgm:cxn modelId="{6887219F-487B-4A30-9319-38FEF1A668FD}" type="presParOf" srcId="{C37583A0-695F-4FC8-8254-485F4B67083E}" destId="{767FAF02-D445-4108-A686-7663DA38BB5E}" srcOrd="3" destOrd="0" presId="urn:microsoft.com/office/officeart/2018/2/layout/IconVerticalSolidList"/>
    <dgm:cxn modelId="{AB246044-1BF6-4282-91C3-92AAC99A7C93}" type="presParOf" srcId="{793364C6-7F8D-436E-9637-910556BC00F6}" destId="{917292F8-53C7-4662-99EE-BBB456D95F53}" srcOrd="7" destOrd="0" presId="urn:microsoft.com/office/officeart/2018/2/layout/IconVerticalSolidList"/>
    <dgm:cxn modelId="{0CF36B7F-D283-4742-A0D9-EFA22D46C1D3}" type="presParOf" srcId="{793364C6-7F8D-436E-9637-910556BC00F6}" destId="{937860F9-9B7D-4467-9C86-5645F40E13F4}" srcOrd="8" destOrd="0" presId="urn:microsoft.com/office/officeart/2018/2/layout/IconVerticalSolidList"/>
    <dgm:cxn modelId="{F0FC654B-C52B-4799-9B07-72DC5C6804B8}" type="presParOf" srcId="{937860F9-9B7D-4467-9C86-5645F40E13F4}" destId="{8BCB5946-023B-403A-9238-3355AEEB7F2F}" srcOrd="0" destOrd="0" presId="urn:microsoft.com/office/officeart/2018/2/layout/IconVerticalSolidList"/>
    <dgm:cxn modelId="{F77C0035-FA82-4E5B-B290-B7A8F34A15F3}" type="presParOf" srcId="{937860F9-9B7D-4467-9C86-5645F40E13F4}" destId="{A9097377-471C-4BE7-B80B-4C9F6F3F96CC}" srcOrd="1" destOrd="0" presId="urn:microsoft.com/office/officeart/2018/2/layout/IconVerticalSolidList"/>
    <dgm:cxn modelId="{ABFDC501-5FB5-424D-B348-16FF6897C21F}" type="presParOf" srcId="{937860F9-9B7D-4467-9C86-5645F40E13F4}" destId="{7EDC6CE9-FA91-494B-9506-E17869AB1587}" srcOrd="2" destOrd="0" presId="urn:microsoft.com/office/officeart/2018/2/layout/IconVerticalSolidList"/>
    <dgm:cxn modelId="{8A8ABD13-DD4B-431E-8077-A9BED115CC3A}" type="presParOf" srcId="{937860F9-9B7D-4467-9C86-5645F40E13F4}" destId="{B4A124D4-0C10-4D70-9496-DA2C5CDC8B6C}" srcOrd="3" destOrd="0" presId="urn:microsoft.com/office/officeart/2018/2/layout/IconVerticalSolidList"/>
    <dgm:cxn modelId="{6924A394-88BA-4AF5-8D69-39DDAC7D1499}" type="presParOf" srcId="{793364C6-7F8D-436E-9637-910556BC00F6}" destId="{1B0A1AF9-A458-45AE-A807-56CB2CF2D573}" srcOrd="9" destOrd="0" presId="urn:microsoft.com/office/officeart/2018/2/layout/IconVerticalSolidList"/>
    <dgm:cxn modelId="{C68C19D9-8D94-407F-A005-C297385D20A9}" type="presParOf" srcId="{793364C6-7F8D-436E-9637-910556BC00F6}" destId="{0CF6C0AB-06A9-401D-80DA-0821FC83D9C6}" srcOrd="10" destOrd="0" presId="urn:microsoft.com/office/officeart/2018/2/layout/IconVerticalSolidList"/>
    <dgm:cxn modelId="{EF389860-E7C3-41AF-9D06-AA738B324818}" type="presParOf" srcId="{0CF6C0AB-06A9-401D-80DA-0821FC83D9C6}" destId="{8F387629-2B95-4312-AB9C-D1303CD20A1F}" srcOrd="0" destOrd="0" presId="urn:microsoft.com/office/officeart/2018/2/layout/IconVerticalSolidList"/>
    <dgm:cxn modelId="{9864EA09-4B8E-4674-AC79-B070A58BF91D}" type="presParOf" srcId="{0CF6C0AB-06A9-401D-80DA-0821FC83D9C6}" destId="{F823EDE3-9E63-4F3B-83F0-5B2B8BDB4DA3}" srcOrd="1" destOrd="0" presId="urn:microsoft.com/office/officeart/2018/2/layout/IconVerticalSolidList"/>
    <dgm:cxn modelId="{EA87F12B-49CB-4680-8520-A1D1A1F07A0C}" type="presParOf" srcId="{0CF6C0AB-06A9-401D-80DA-0821FC83D9C6}" destId="{A8D6DF3E-1B86-489F-87A4-A336DAB7E6F3}" srcOrd="2" destOrd="0" presId="urn:microsoft.com/office/officeart/2018/2/layout/IconVerticalSolidList"/>
    <dgm:cxn modelId="{EEC4AA98-AA97-46A3-80B6-5862D8B9B88D}" type="presParOf" srcId="{0CF6C0AB-06A9-401D-80DA-0821FC83D9C6}" destId="{1E7E06E9-0545-417A-86A2-6B82EC56A13F}" srcOrd="3" destOrd="0" presId="urn:microsoft.com/office/officeart/2018/2/layout/IconVerticalSolidList"/>
    <dgm:cxn modelId="{00ED21CE-0339-44AF-AA21-52140E12FDB1}" type="presParOf" srcId="{793364C6-7F8D-436E-9637-910556BC00F6}" destId="{CD950627-89D3-4AD2-94A7-A8FD72E1D2B4}" srcOrd="11" destOrd="0" presId="urn:microsoft.com/office/officeart/2018/2/layout/IconVerticalSolidList"/>
    <dgm:cxn modelId="{D0BE78FC-D6BD-4D0C-A581-4C53A007182E}" type="presParOf" srcId="{793364C6-7F8D-436E-9637-910556BC00F6}" destId="{BB0F45DF-DE9A-4C1A-8056-89179911355D}" srcOrd="12" destOrd="0" presId="urn:microsoft.com/office/officeart/2018/2/layout/IconVerticalSolidList"/>
    <dgm:cxn modelId="{5FD28045-8020-4126-A81A-D8BA5C4D5921}" type="presParOf" srcId="{BB0F45DF-DE9A-4C1A-8056-89179911355D}" destId="{39BAF9CC-56DE-43C4-BD09-D8A03FAB7FBD}" srcOrd="0" destOrd="0" presId="urn:microsoft.com/office/officeart/2018/2/layout/IconVerticalSolidList"/>
    <dgm:cxn modelId="{76C0DA43-5ADF-4015-B398-2218A762345F}" type="presParOf" srcId="{BB0F45DF-DE9A-4C1A-8056-89179911355D}" destId="{B92AE25E-C080-41E7-9642-40F55D3D3797}" srcOrd="1" destOrd="0" presId="urn:microsoft.com/office/officeart/2018/2/layout/IconVerticalSolidList"/>
    <dgm:cxn modelId="{2AEC1B30-0C00-4411-BD7E-492DF54D9D17}" type="presParOf" srcId="{BB0F45DF-DE9A-4C1A-8056-89179911355D}" destId="{DF999371-DBC6-43B4-9285-42649C131A73}" srcOrd="2" destOrd="0" presId="urn:microsoft.com/office/officeart/2018/2/layout/IconVerticalSolidList"/>
    <dgm:cxn modelId="{46AA3ADA-F8B9-492E-9B90-EFD8272DC3DD}" type="presParOf" srcId="{BB0F45DF-DE9A-4C1A-8056-89179911355D}" destId="{BD661842-25AD-4C7D-A497-9AB7356C94B5}" srcOrd="3" destOrd="0" presId="urn:microsoft.com/office/officeart/2018/2/layout/IconVerticalSolidList"/>
    <dgm:cxn modelId="{F879B3A9-F7CA-4F6F-8849-16553F47B704}" type="presParOf" srcId="{793364C6-7F8D-436E-9637-910556BC00F6}" destId="{A654A30A-24CC-427A-A315-46305168FDC5}" srcOrd="13" destOrd="0" presId="urn:microsoft.com/office/officeart/2018/2/layout/IconVerticalSolidList"/>
    <dgm:cxn modelId="{75D907BC-8CDF-429D-B168-20446E29B7E8}" type="presParOf" srcId="{793364C6-7F8D-436E-9637-910556BC00F6}" destId="{3B045CBE-1924-4F5E-91EF-89E4C853B298}" srcOrd="14" destOrd="0" presId="urn:microsoft.com/office/officeart/2018/2/layout/IconVerticalSolidList"/>
    <dgm:cxn modelId="{1FCB4DFD-5BBE-4349-85A2-6697858F747C}" type="presParOf" srcId="{3B045CBE-1924-4F5E-91EF-89E4C853B298}" destId="{9C42A3DB-FEC2-4088-9B0C-CE647D5C37E4}" srcOrd="0" destOrd="0" presId="urn:microsoft.com/office/officeart/2018/2/layout/IconVerticalSolidList"/>
    <dgm:cxn modelId="{13C3CE48-D16E-4CBB-BE17-8D207135B81A}" type="presParOf" srcId="{3B045CBE-1924-4F5E-91EF-89E4C853B298}" destId="{49100C12-211D-4FB3-8C0E-BF6383533411}" srcOrd="1" destOrd="0" presId="urn:microsoft.com/office/officeart/2018/2/layout/IconVerticalSolidList"/>
    <dgm:cxn modelId="{194DDF10-8D39-4092-AA3A-FCAAAF9755DE}" type="presParOf" srcId="{3B045CBE-1924-4F5E-91EF-89E4C853B298}" destId="{D872365C-0415-400A-8C0C-1BEF10E91069}" srcOrd="2" destOrd="0" presId="urn:microsoft.com/office/officeart/2018/2/layout/IconVerticalSolidList"/>
    <dgm:cxn modelId="{98BC0248-029F-47BA-BD4C-CABF3FB5C451}" type="presParOf" srcId="{3B045CBE-1924-4F5E-91EF-89E4C853B298}" destId="{1DF04481-6989-4D58-9786-425BA5EFE70C}" srcOrd="3" destOrd="0" presId="urn:microsoft.com/office/officeart/2018/2/layout/IconVerticalSolidList"/>
    <dgm:cxn modelId="{8303FC8D-23DA-4662-B7FE-39BE0C352C26}" type="presParOf" srcId="{793364C6-7F8D-436E-9637-910556BC00F6}" destId="{BBAF41A9-4D47-426E-83DF-72C51F063B28}" srcOrd="15" destOrd="0" presId="urn:microsoft.com/office/officeart/2018/2/layout/IconVerticalSolidList"/>
    <dgm:cxn modelId="{1FD16833-53E1-4FBB-8F1A-4D550DDD46D8}" type="presParOf" srcId="{793364C6-7F8D-436E-9637-910556BC00F6}" destId="{BA362A13-7726-43A7-A7C1-0DBA7F2E84CA}" srcOrd="16" destOrd="0" presId="urn:microsoft.com/office/officeart/2018/2/layout/IconVerticalSolidList"/>
    <dgm:cxn modelId="{1FFCF09B-87C1-425D-B2A8-954200F1AA62}" type="presParOf" srcId="{BA362A13-7726-43A7-A7C1-0DBA7F2E84CA}" destId="{5842F736-A8CF-4EDA-AD9C-69A945735FB5}" srcOrd="0" destOrd="0" presId="urn:microsoft.com/office/officeart/2018/2/layout/IconVerticalSolidList"/>
    <dgm:cxn modelId="{76DB7097-E7BD-4339-B331-42CB1C3D8F3A}" type="presParOf" srcId="{BA362A13-7726-43A7-A7C1-0DBA7F2E84CA}" destId="{86324603-BB55-48D8-A68D-75977841E43D}" srcOrd="1" destOrd="0" presId="urn:microsoft.com/office/officeart/2018/2/layout/IconVerticalSolidList"/>
    <dgm:cxn modelId="{7BE84235-978D-424E-B5DD-DD417B72B13A}" type="presParOf" srcId="{BA362A13-7726-43A7-A7C1-0DBA7F2E84CA}" destId="{D5352443-33F1-47DC-B7A4-D536EDA98850}" srcOrd="2" destOrd="0" presId="urn:microsoft.com/office/officeart/2018/2/layout/IconVerticalSolidList"/>
    <dgm:cxn modelId="{D211FFFA-CA10-451B-B18E-DA1E8D9C6ADE}" type="presParOf" srcId="{BA362A13-7726-43A7-A7C1-0DBA7F2E84CA}" destId="{3904A21C-1098-4362-98DA-B7028181356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57CBF-3B75-4933-8525-53F8C4905967}">
      <dsp:nvSpPr>
        <dsp:cNvPr id="0" name=""/>
        <dsp:cNvSpPr/>
      </dsp:nvSpPr>
      <dsp:spPr>
        <a:xfrm>
          <a:off x="0" y="36863"/>
          <a:ext cx="6451943" cy="67626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0" kern="1200"/>
            <a:t>A focus on authentic engagement from youth with lived expertise of homelessness</a:t>
          </a:r>
          <a:endParaRPr lang="en-US" sz="1700" kern="1200"/>
        </a:p>
      </dsp:txBody>
      <dsp:txXfrm>
        <a:off x="33012" y="69875"/>
        <a:ext cx="6385919" cy="610236"/>
      </dsp:txXfrm>
    </dsp:sp>
    <dsp:sp modelId="{4D770AA4-10CE-4609-941F-375F3FED2990}">
      <dsp:nvSpPr>
        <dsp:cNvPr id="0" name=""/>
        <dsp:cNvSpPr/>
      </dsp:nvSpPr>
      <dsp:spPr>
        <a:xfrm>
          <a:off x="0" y="713123"/>
          <a:ext cx="6451943"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b="0" i="0" kern="1200"/>
            <a:t>As planners, decision makers, and leaders</a:t>
          </a:r>
          <a:endParaRPr lang="en-US" sz="1300" kern="1200"/>
        </a:p>
      </dsp:txBody>
      <dsp:txXfrm>
        <a:off x="0" y="713123"/>
        <a:ext cx="6451943" cy="281520"/>
      </dsp:txXfrm>
    </dsp:sp>
    <dsp:sp modelId="{CBBE9518-B711-4818-A597-E66678DE5CE1}">
      <dsp:nvSpPr>
        <dsp:cNvPr id="0" name=""/>
        <dsp:cNvSpPr/>
      </dsp:nvSpPr>
      <dsp:spPr>
        <a:xfrm>
          <a:off x="0" y="994643"/>
          <a:ext cx="6451943" cy="676260"/>
        </a:xfrm>
        <a:prstGeom prst="roundRect">
          <a:avLst/>
        </a:prstGeom>
        <a:solidFill>
          <a:schemeClr val="accent5">
            <a:hueOff val="262483"/>
            <a:satOff val="14096"/>
            <a:lumOff val="-50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0" kern="1200"/>
            <a:t>Focus on specific values &amp; principles </a:t>
          </a:r>
          <a:endParaRPr lang="en-US" sz="1700" kern="1200"/>
        </a:p>
      </dsp:txBody>
      <dsp:txXfrm>
        <a:off x="33012" y="1027655"/>
        <a:ext cx="6385919" cy="610236"/>
      </dsp:txXfrm>
    </dsp:sp>
    <dsp:sp modelId="{F4FF5285-F60B-4568-96E6-751B253A0C8C}">
      <dsp:nvSpPr>
        <dsp:cNvPr id="0" name=""/>
        <dsp:cNvSpPr/>
      </dsp:nvSpPr>
      <dsp:spPr>
        <a:xfrm>
          <a:off x="0" y="1670903"/>
          <a:ext cx="6451943"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b="0" i="0" kern="1200" dirty="0"/>
            <a:t>Equity, family engagement, housing first, positive youth development &amp; trauma informed care, unsheltered homelessness, youth choice, individualized &amp; client driven supports, Social and community integration, coordinated entry, and focus on special populations of youth</a:t>
          </a:r>
          <a:endParaRPr lang="en-US" sz="1300" kern="1200" dirty="0"/>
        </a:p>
      </dsp:txBody>
      <dsp:txXfrm>
        <a:off x="0" y="1670903"/>
        <a:ext cx="6451943" cy="774180"/>
      </dsp:txXfrm>
    </dsp:sp>
    <dsp:sp modelId="{A9314AF4-ABCD-4A6B-9267-65542A0D9145}">
      <dsp:nvSpPr>
        <dsp:cNvPr id="0" name=""/>
        <dsp:cNvSpPr/>
      </dsp:nvSpPr>
      <dsp:spPr>
        <a:xfrm>
          <a:off x="0" y="2445083"/>
          <a:ext cx="6451943" cy="676260"/>
        </a:xfrm>
        <a:prstGeom prst="roundRect">
          <a:avLst/>
        </a:prstGeom>
        <a:solidFill>
          <a:schemeClr val="accent5">
            <a:hueOff val="524966"/>
            <a:satOff val="28192"/>
            <a:lumOff val="-1019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0" kern="1200"/>
            <a:t>The Coordinated Community Plan (CCP) requirement</a:t>
          </a:r>
          <a:endParaRPr lang="en-US" sz="1700" kern="1200"/>
        </a:p>
      </dsp:txBody>
      <dsp:txXfrm>
        <a:off x="33012" y="2478095"/>
        <a:ext cx="6385919" cy="610236"/>
      </dsp:txXfrm>
    </dsp:sp>
    <dsp:sp modelId="{08C8F054-E73D-48BE-834A-289325DF57E0}">
      <dsp:nvSpPr>
        <dsp:cNvPr id="0" name=""/>
        <dsp:cNvSpPr/>
      </dsp:nvSpPr>
      <dsp:spPr>
        <a:xfrm>
          <a:off x="0" y="3121343"/>
          <a:ext cx="6451943"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49"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b="0" i="0" kern="1200"/>
            <a:t>Intentional time is set aside for local planning on how we will prevent and end homelessness </a:t>
          </a:r>
          <a:endParaRPr lang="en-US" sz="1300" kern="1200"/>
        </a:p>
        <a:p>
          <a:pPr marL="114300" lvl="1" indent="-114300" algn="l" defTabSz="577850">
            <a:lnSpc>
              <a:spcPct val="90000"/>
            </a:lnSpc>
            <a:spcBef>
              <a:spcPct val="0"/>
            </a:spcBef>
            <a:spcAft>
              <a:spcPct val="20000"/>
            </a:spcAft>
            <a:buChar char="•"/>
          </a:pPr>
          <a:r>
            <a:rPr lang="en-US" sz="1300" b="0" i="0" kern="1200"/>
            <a:t>Plan must be approved by HUD before access to project funding is made available</a:t>
          </a:r>
          <a:endParaRPr lang="en-US" sz="1300" kern="1200"/>
        </a:p>
      </dsp:txBody>
      <dsp:txXfrm>
        <a:off x="0" y="3121343"/>
        <a:ext cx="6451943" cy="633420"/>
      </dsp:txXfrm>
    </dsp:sp>
    <dsp:sp modelId="{325DA784-C15F-4D15-8F02-5DB124B96130}">
      <dsp:nvSpPr>
        <dsp:cNvPr id="0" name=""/>
        <dsp:cNvSpPr/>
      </dsp:nvSpPr>
      <dsp:spPr>
        <a:xfrm>
          <a:off x="0" y="3754763"/>
          <a:ext cx="6451943" cy="676260"/>
        </a:xfrm>
        <a:prstGeom prst="roundRect">
          <a:avLst/>
        </a:prstGeom>
        <a:solidFill>
          <a:schemeClr val="accent5">
            <a:hueOff val="787450"/>
            <a:satOff val="42288"/>
            <a:lumOff val="-1529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i="0" kern="1200"/>
            <a:t>YHDP comes with robust and intensive Technical Assistance as support and capacity building</a:t>
          </a:r>
          <a:endParaRPr lang="en-US" sz="1700" kern="1200"/>
        </a:p>
      </dsp:txBody>
      <dsp:txXfrm>
        <a:off x="33012" y="3787775"/>
        <a:ext cx="6385919" cy="610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82C9A-FE78-439C-8DBF-7ADE1854A36C}">
      <dsp:nvSpPr>
        <dsp:cNvPr id="0" name=""/>
        <dsp:cNvSpPr/>
      </dsp:nvSpPr>
      <dsp:spPr>
        <a:xfrm>
          <a:off x="0" y="50586"/>
          <a:ext cx="6232850" cy="50368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Equity </a:t>
          </a:r>
          <a:endParaRPr lang="en-US" sz="2100" kern="1200"/>
        </a:p>
      </dsp:txBody>
      <dsp:txXfrm>
        <a:off x="24588" y="75174"/>
        <a:ext cx="6183674" cy="454509"/>
      </dsp:txXfrm>
    </dsp:sp>
    <dsp:sp modelId="{FC2D10C0-211A-4FB9-A68E-2E2F0C4B6536}">
      <dsp:nvSpPr>
        <dsp:cNvPr id="0" name=""/>
        <dsp:cNvSpPr/>
      </dsp:nvSpPr>
      <dsp:spPr>
        <a:xfrm>
          <a:off x="0" y="614751"/>
          <a:ext cx="6232850" cy="503685"/>
        </a:xfrm>
        <a:prstGeom prst="roundRect">
          <a:avLst/>
        </a:prstGeom>
        <a:solidFill>
          <a:schemeClr val="accent2">
            <a:hueOff val="-160689"/>
            <a:satOff val="-1103"/>
            <a:lumOff val="56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Special Populations</a:t>
          </a:r>
          <a:endParaRPr lang="en-US" sz="2100" kern="1200"/>
        </a:p>
      </dsp:txBody>
      <dsp:txXfrm>
        <a:off x="24588" y="639339"/>
        <a:ext cx="6183674" cy="454509"/>
      </dsp:txXfrm>
    </dsp:sp>
    <dsp:sp modelId="{EBE7103B-174F-49E6-857B-2FFC776E527A}">
      <dsp:nvSpPr>
        <dsp:cNvPr id="0" name=""/>
        <dsp:cNvSpPr/>
      </dsp:nvSpPr>
      <dsp:spPr>
        <a:xfrm>
          <a:off x="0" y="1178916"/>
          <a:ext cx="6232850" cy="503685"/>
        </a:xfrm>
        <a:prstGeom prst="roundRect">
          <a:avLst/>
        </a:prstGeom>
        <a:solidFill>
          <a:schemeClr val="accent2">
            <a:hueOff val="-321378"/>
            <a:satOff val="-2205"/>
            <a:lumOff val="113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Positive Youth Development  &amp; Trauma-Informed Care </a:t>
          </a:r>
          <a:endParaRPr lang="en-US" sz="2100" kern="1200"/>
        </a:p>
      </dsp:txBody>
      <dsp:txXfrm>
        <a:off x="24588" y="1203504"/>
        <a:ext cx="6183674" cy="454509"/>
      </dsp:txXfrm>
    </dsp:sp>
    <dsp:sp modelId="{FDF3051A-74FB-40CA-85D6-0E58F94BFA64}">
      <dsp:nvSpPr>
        <dsp:cNvPr id="0" name=""/>
        <dsp:cNvSpPr/>
      </dsp:nvSpPr>
      <dsp:spPr>
        <a:xfrm>
          <a:off x="0" y="1743081"/>
          <a:ext cx="6232850" cy="503685"/>
        </a:xfrm>
        <a:prstGeom prst="roundRect">
          <a:avLst/>
        </a:prstGeom>
        <a:solidFill>
          <a:schemeClr val="accent2">
            <a:hueOff val="-482067"/>
            <a:satOff val="-3308"/>
            <a:lumOff val="1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Family Engagement </a:t>
          </a:r>
          <a:endParaRPr lang="en-US" sz="2100" kern="1200"/>
        </a:p>
      </dsp:txBody>
      <dsp:txXfrm>
        <a:off x="24588" y="1767669"/>
        <a:ext cx="6183674" cy="454509"/>
      </dsp:txXfrm>
    </dsp:sp>
    <dsp:sp modelId="{9E3F2BA9-848A-4955-81E1-6C441D394A7E}">
      <dsp:nvSpPr>
        <dsp:cNvPr id="0" name=""/>
        <dsp:cNvSpPr/>
      </dsp:nvSpPr>
      <dsp:spPr>
        <a:xfrm>
          <a:off x="0" y="2307246"/>
          <a:ext cx="6232850" cy="503685"/>
        </a:xfrm>
        <a:prstGeom prst="roundRect">
          <a:avLst/>
        </a:prstGeom>
        <a:solidFill>
          <a:schemeClr val="accent2">
            <a:hueOff val="-642756"/>
            <a:satOff val="-4411"/>
            <a:lumOff val="226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Housing First </a:t>
          </a:r>
          <a:endParaRPr lang="en-US" sz="2100" kern="1200"/>
        </a:p>
      </dsp:txBody>
      <dsp:txXfrm>
        <a:off x="24588" y="2331834"/>
        <a:ext cx="6183674" cy="454509"/>
      </dsp:txXfrm>
    </dsp:sp>
    <dsp:sp modelId="{393F36F9-21C4-41F6-A25C-DD78580E7B61}">
      <dsp:nvSpPr>
        <dsp:cNvPr id="0" name=""/>
        <dsp:cNvSpPr/>
      </dsp:nvSpPr>
      <dsp:spPr>
        <a:xfrm>
          <a:off x="0" y="2871411"/>
          <a:ext cx="6232850" cy="503685"/>
        </a:xfrm>
        <a:prstGeom prst="roundRect">
          <a:avLst/>
        </a:prstGeom>
        <a:solidFill>
          <a:schemeClr val="accent2">
            <a:hueOff val="-803444"/>
            <a:satOff val="-5513"/>
            <a:lumOff val="283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Unsheltered Homelessness</a:t>
          </a:r>
          <a:endParaRPr lang="en-US" sz="2100" kern="1200"/>
        </a:p>
      </dsp:txBody>
      <dsp:txXfrm>
        <a:off x="24588" y="2895999"/>
        <a:ext cx="6183674" cy="454509"/>
      </dsp:txXfrm>
    </dsp:sp>
    <dsp:sp modelId="{61169FB0-23FB-48E4-B4AB-A7FFA8896341}">
      <dsp:nvSpPr>
        <dsp:cNvPr id="0" name=""/>
        <dsp:cNvSpPr/>
      </dsp:nvSpPr>
      <dsp:spPr>
        <a:xfrm>
          <a:off x="0" y="3435576"/>
          <a:ext cx="6232850" cy="503685"/>
        </a:xfrm>
        <a:prstGeom prst="roundRect">
          <a:avLst/>
        </a:prstGeom>
        <a:solidFill>
          <a:schemeClr val="accent2">
            <a:hueOff val="-964133"/>
            <a:satOff val="-6616"/>
            <a:lumOff val="33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Youth Choice</a:t>
          </a:r>
          <a:endParaRPr lang="en-US" sz="2100" kern="1200"/>
        </a:p>
      </dsp:txBody>
      <dsp:txXfrm>
        <a:off x="24588" y="3460164"/>
        <a:ext cx="6183674" cy="454509"/>
      </dsp:txXfrm>
    </dsp:sp>
    <dsp:sp modelId="{726FB9CD-0EC8-466D-817A-03B392B9C91E}">
      <dsp:nvSpPr>
        <dsp:cNvPr id="0" name=""/>
        <dsp:cNvSpPr/>
      </dsp:nvSpPr>
      <dsp:spPr>
        <a:xfrm>
          <a:off x="0" y="3999741"/>
          <a:ext cx="6232850" cy="503685"/>
        </a:xfrm>
        <a:prstGeom prst="roundRect">
          <a:avLst/>
        </a:prstGeom>
        <a:solidFill>
          <a:schemeClr val="accent2">
            <a:hueOff val="-1124822"/>
            <a:satOff val="-7719"/>
            <a:lumOff val="39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Individualized and client-driven supports</a:t>
          </a:r>
          <a:endParaRPr lang="en-US" sz="2100" kern="1200"/>
        </a:p>
      </dsp:txBody>
      <dsp:txXfrm>
        <a:off x="24588" y="4024329"/>
        <a:ext cx="6183674" cy="454509"/>
      </dsp:txXfrm>
    </dsp:sp>
    <dsp:sp modelId="{084FDD5C-B691-400A-BBA1-C1644EE44EA6}">
      <dsp:nvSpPr>
        <dsp:cNvPr id="0" name=""/>
        <dsp:cNvSpPr/>
      </dsp:nvSpPr>
      <dsp:spPr>
        <a:xfrm>
          <a:off x="0" y="4563906"/>
          <a:ext cx="6232850" cy="503685"/>
        </a:xfrm>
        <a:prstGeom prst="roundRect">
          <a:avLst/>
        </a:prstGeom>
        <a:solidFill>
          <a:schemeClr val="accent2">
            <a:hueOff val="-1285511"/>
            <a:satOff val="-8821"/>
            <a:lumOff val="453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Social and Community Integration </a:t>
          </a:r>
          <a:endParaRPr lang="en-US" sz="2100" kern="1200"/>
        </a:p>
      </dsp:txBody>
      <dsp:txXfrm>
        <a:off x="24588" y="4588494"/>
        <a:ext cx="6183674" cy="454509"/>
      </dsp:txXfrm>
    </dsp:sp>
    <dsp:sp modelId="{A0CF980D-08FF-4A70-8D52-A2F19BFD2159}">
      <dsp:nvSpPr>
        <dsp:cNvPr id="0" name=""/>
        <dsp:cNvSpPr/>
      </dsp:nvSpPr>
      <dsp:spPr>
        <a:xfrm>
          <a:off x="0" y="5128071"/>
          <a:ext cx="6232850" cy="503685"/>
        </a:xfrm>
        <a:prstGeom prst="roundRect">
          <a:avLst/>
        </a:prstGeom>
        <a:solidFill>
          <a:schemeClr val="accent2">
            <a:hueOff val="-1446200"/>
            <a:satOff val="-9924"/>
            <a:lumOff val="50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Coordinated Entry </a:t>
          </a:r>
          <a:endParaRPr lang="en-US" sz="2100" kern="1200"/>
        </a:p>
      </dsp:txBody>
      <dsp:txXfrm>
        <a:off x="24588" y="5152659"/>
        <a:ext cx="6183674" cy="4545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E2C09-6E96-4691-9DFB-A8F5A978D08D}">
      <dsp:nvSpPr>
        <dsp:cNvPr id="0" name=""/>
        <dsp:cNvSpPr/>
      </dsp:nvSpPr>
      <dsp:spPr>
        <a:xfrm>
          <a:off x="0" y="553054"/>
          <a:ext cx="6451943" cy="64009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Active local/regional meetings to start filling out the CCP for your local community </a:t>
          </a:r>
        </a:p>
      </dsp:txBody>
      <dsp:txXfrm>
        <a:off x="31247" y="584301"/>
        <a:ext cx="6389449" cy="577605"/>
      </dsp:txXfrm>
    </dsp:sp>
    <dsp:sp modelId="{C387C869-C573-444A-8C52-EB0C442302D3}">
      <dsp:nvSpPr>
        <dsp:cNvPr id="0" name=""/>
        <dsp:cNvSpPr/>
      </dsp:nvSpPr>
      <dsp:spPr>
        <a:xfrm>
          <a:off x="0" y="1233473"/>
          <a:ext cx="6451943" cy="640099"/>
        </a:xfrm>
        <a:prstGeom prst="roundRect">
          <a:avLst/>
        </a:prstGeom>
        <a:solidFill>
          <a:schemeClr val="accent2">
            <a:hueOff val="-361550"/>
            <a:satOff val="-2481"/>
            <a:lumOff val="127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Active local Youth Action Boards meeting regularly</a:t>
          </a:r>
        </a:p>
      </dsp:txBody>
      <dsp:txXfrm>
        <a:off x="31247" y="1264720"/>
        <a:ext cx="6389449" cy="577605"/>
      </dsp:txXfrm>
    </dsp:sp>
    <dsp:sp modelId="{5F037146-89B4-499D-A3CB-5C8B221860FB}">
      <dsp:nvSpPr>
        <dsp:cNvPr id="0" name=""/>
        <dsp:cNvSpPr/>
      </dsp:nvSpPr>
      <dsp:spPr>
        <a:xfrm>
          <a:off x="0" y="1913893"/>
          <a:ext cx="6451943" cy="640099"/>
        </a:xfrm>
        <a:prstGeom prst="roundRect">
          <a:avLst/>
        </a:prstGeom>
        <a:solidFill>
          <a:schemeClr val="accent2">
            <a:hueOff val="-723100"/>
            <a:satOff val="-496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We will be starting to meet biweekly through the Youth Service Provider committee.  </a:t>
          </a:r>
        </a:p>
        <a:p>
          <a:pPr marL="0" lvl="0" indent="0" algn="l" defTabSz="622300">
            <a:lnSpc>
              <a:spcPct val="90000"/>
            </a:lnSpc>
            <a:spcBef>
              <a:spcPct val="0"/>
            </a:spcBef>
            <a:spcAft>
              <a:spcPct val="35000"/>
            </a:spcAft>
            <a:buNone/>
          </a:pPr>
          <a:r>
            <a:rPr lang="en-US" sz="1400" kern="1200" dirty="0"/>
            <a:t>	</a:t>
          </a:r>
        </a:p>
      </dsp:txBody>
      <dsp:txXfrm>
        <a:off x="31247" y="1945140"/>
        <a:ext cx="6389449" cy="577605"/>
      </dsp:txXfrm>
    </dsp:sp>
    <dsp:sp modelId="{AE1EFFC3-7438-40D2-84E2-3C8979F23EE3}">
      <dsp:nvSpPr>
        <dsp:cNvPr id="0" name=""/>
        <dsp:cNvSpPr/>
      </dsp:nvSpPr>
      <dsp:spPr>
        <a:xfrm>
          <a:off x="0" y="2594313"/>
          <a:ext cx="6451943" cy="640099"/>
        </a:xfrm>
        <a:prstGeom prst="roundRect">
          <a:avLst/>
        </a:prstGeom>
        <a:solidFill>
          <a:schemeClr val="accent2">
            <a:hueOff val="-1084650"/>
            <a:satOff val="-7443"/>
            <a:lumOff val="382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Poll questions to schedule meetings.</a:t>
          </a:r>
        </a:p>
      </dsp:txBody>
      <dsp:txXfrm>
        <a:off x="31247" y="2625560"/>
        <a:ext cx="6389449" cy="577605"/>
      </dsp:txXfrm>
    </dsp:sp>
    <dsp:sp modelId="{AB50CA10-7087-4609-B773-9F08157C3AD0}">
      <dsp:nvSpPr>
        <dsp:cNvPr id="0" name=""/>
        <dsp:cNvSpPr/>
      </dsp:nvSpPr>
      <dsp:spPr>
        <a:xfrm>
          <a:off x="0" y="3274733"/>
          <a:ext cx="6451943" cy="640099"/>
        </a:xfrm>
        <a:prstGeom prst="roundRect">
          <a:avLst/>
        </a:prstGeom>
        <a:solidFill>
          <a:schemeClr val="accent2">
            <a:hueOff val="-1446200"/>
            <a:satOff val="-9924"/>
            <a:lumOff val="50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January-March we will need to be hitting the ground running and starting the work of gathering the pieces we need to write the plan.  </a:t>
          </a:r>
        </a:p>
      </dsp:txBody>
      <dsp:txXfrm>
        <a:off x="31247" y="3305980"/>
        <a:ext cx="6389449" cy="577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F5129-6EC1-40A1-BFA5-C9C1B62E13F7}">
      <dsp:nvSpPr>
        <dsp:cNvPr id="0" name=""/>
        <dsp:cNvSpPr/>
      </dsp:nvSpPr>
      <dsp:spPr>
        <a:xfrm>
          <a:off x="0" y="2210"/>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E398A8-9FAC-45DE-8E9E-C9785B8AE791}">
      <dsp:nvSpPr>
        <dsp:cNvPr id="0" name=""/>
        <dsp:cNvSpPr/>
      </dsp:nvSpPr>
      <dsp:spPr>
        <a:xfrm>
          <a:off x="124378" y="94723"/>
          <a:ext cx="226141" cy="2261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3F994-DCCD-4E3A-B080-6CCB5706339F}">
      <dsp:nvSpPr>
        <dsp:cNvPr id="0" name=""/>
        <dsp:cNvSpPr/>
      </dsp:nvSpPr>
      <dsp:spPr>
        <a:xfrm>
          <a:off x="474897" y="2210"/>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Read Appendix B of the YHDP NOFO*</a:t>
          </a:r>
        </a:p>
      </dsp:txBody>
      <dsp:txXfrm>
        <a:off x="474897" y="2210"/>
        <a:ext cx="10031894" cy="411167"/>
      </dsp:txXfrm>
    </dsp:sp>
    <dsp:sp modelId="{7FE0DC56-26F8-4792-84FF-C4EA43664A11}">
      <dsp:nvSpPr>
        <dsp:cNvPr id="0" name=""/>
        <dsp:cNvSpPr/>
      </dsp:nvSpPr>
      <dsp:spPr>
        <a:xfrm>
          <a:off x="0" y="516169"/>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4D14BC-86DF-4B35-B0D3-D6AC1DEF832E}">
      <dsp:nvSpPr>
        <dsp:cNvPr id="0" name=""/>
        <dsp:cNvSpPr/>
      </dsp:nvSpPr>
      <dsp:spPr>
        <a:xfrm>
          <a:off x="124378" y="608682"/>
          <a:ext cx="226141" cy="2261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3A31D9-308E-4D78-861A-9F6B0C645062}">
      <dsp:nvSpPr>
        <dsp:cNvPr id="0" name=""/>
        <dsp:cNvSpPr/>
      </dsp:nvSpPr>
      <dsp:spPr>
        <a:xfrm>
          <a:off x="474897" y="516169"/>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Read Appendix A of the NOFO</a:t>
          </a:r>
        </a:p>
      </dsp:txBody>
      <dsp:txXfrm>
        <a:off x="474897" y="516169"/>
        <a:ext cx="10031894" cy="411167"/>
      </dsp:txXfrm>
    </dsp:sp>
    <dsp:sp modelId="{EBC756B8-97B7-473D-A470-74898CD4A9B0}">
      <dsp:nvSpPr>
        <dsp:cNvPr id="0" name=""/>
        <dsp:cNvSpPr/>
      </dsp:nvSpPr>
      <dsp:spPr>
        <a:xfrm>
          <a:off x="0" y="1030128"/>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3DEDA9-4113-4346-A6C0-2D4FDF88879B}">
      <dsp:nvSpPr>
        <dsp:cNvPr id="0" name=""/>
        <dsp:cNvSpPr/>
      </dsp:nvSpPr>
      <dsp:spPr>
        <a:xfrm>
          <a:off x="124378" y="1122640"/>
          <a:ext cx="226141" cy="2261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EC2F86-9A43-42D2-9B30-B358DB84B8B7}">
      <dsp:nvSpPr>
        <dsp:cNvPr id="0" name=""/>
        <dsp:cNvSpPr/>
      </dsp:nvSpPr>
      <dsp:spPr>
        <a:xfrm>
          <a:off x="474897" y="1030128"/>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Watch the Youth Collaboration 102 and 201 Roadmaps</a:t>
          </a:r>
        </a:p>
      </dsp:txBody>
      <dsp:txXfrm>
        <a:off x="474897" y="1030128"/>
        <a:ext cx="10031894" cy="411167"/>
      </dsp:txXfrm>
    </dsp:sp>
    <dsp:sp modelId="{652B89CA-6FC5-49D1-8AFF-3F1F7B18256A}">
      <dsp:nvSpPr>
        <dsp:cNvPr id="0" name=""/>
        <dsp:cNvSpPr/>
      </dsp:nvSpPr>
      <dsp:spPr>
        <a:xfrm>
          <a:off x="0" y="1544087"/>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E0D7D2-0DA5-45C7-BA21-5CBA4EBE2A36}">
      <dsp:nvSpPr>
        <dsp:cNvPr id="0" name=""/>
        <dsp:cNvSpPr/>
      </dsp:nvSpPr>
      <dsp:spPr>
        <a:xfrm>
          <a:off x="124378" y="1636599"/>
          <a:ext cx="226141" cy="2261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7FAF02-D445-4108-A686-7663DA38BB5E}">
      <dsp:nvSpPr>
        <dsp:cNvPr id="0" name=""/>
        <dsp:cNvSpPr/>
      </dsp:nvSpPr>
      <dsp:spPr>
        <a:xfrm>
          <a:off x="474897" y="1544087"/>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Read Youth Action Board Pathways to Leadership</a:t>
          </a:r>
        </a:p>
      </dsp:txBody>
      <dsp:txXfrm>
        <a:off x="474897" y="1544087"/>
        <a:ext cx="10031894" cy="411167"/>
      </dsp:txXfrm>
    </dsp:sp>
    <dsp:sp modelId="{8BCB5946-023B-403A-9238-3355AEEB7F2F}">
      <dsp:nvSpPr>
        <dsp:cNvPr id="0" name=""/>
        <dsp:cNvSpPr/>
      </dsp:nvSpPr>
      <dsp:spPr>
        <a:xfrm>
          <a:off x="0" y="2058045"/>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097377-471C-4BE7-B80B-4C9F6F3F96CC}">
      <dsp:nvSpPr>
        <dsp:cNvPr id="0" name=""/>
        <dsp:cNvSpPr/>
      </dsp:nvSpPr>
      <dsp:spPr>
        <a:xfrm>
          <a:off x="124378" y="2150558"/>
          <a:ext cx="226141" cy="2261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124D4-0C10-4D70-9496-DA2C5CDC8B6C}">
      <dsp:nvSpPr>
        <dsp:cNvPr id="0" name=""/>
        <dsp:cNvSpPr/>
      </dsp:nvSpPr>
      <dsp:spPr>
        <a:xfrm>
          <a:off x="474897" y="2058045"/>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dirty="0"/>
            <a:t>Take a look at Montana and Nebraska’s Plans</a:t>
          </a:r>
        </a:p>
      </dsp:txBody>
      <dsp:txXfrm>
        <a:off x="474897" y="2058045"/>
        <a:ext cx="10031894" cy="411167"/>
      </dsp:txXfrm>
    </dsp:sp>
    <dsp:sp modelId="{8F387629-2B95-4312-AB9C-D1303CD20A1F}">
      <dsp:nvSpPr>
        <dsp:cNvPr id="0" name=""/>
        <dsp:cNvSpPr/>
      </dsp:nvSpPr>
      <dsp:spPr>
        <a:xfrm>
          <a:off x="0" y="2572004"/>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23EDE3-9E63-4F3B-83F0-5B2B8BDB4DA3}">
      <dsp:nvSpPr>
        <dsp:cNvPr id="0" name=""/>
        <dsp:cNvSpPr/>
      </dsp:nvSpPr>
      <dsp:spPr>
        <a:xfrm>
          <a:off x="124378" y="2664517"/>
          <a:ext cx="226141" cy="2261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7E06E9-0545-417A-86A2-6B82EC56A13F}">
      <dsp:nvSpPr>
        <dsp:cNvPr id="0" name=""/>
        <dsp:cNvSpPr/>
      </dsp:nvSpPr>
      <dsp:spPr>
        <a:xfrm>
          <a:off x="474897" y="2572004"/>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Take a look at NCHE’s Incorporating Education in CCP</a:t>
          </a:r>
        </a:p>
      </dsp:txBody>
      <dsp:txXfrm>
        <a:off x="474897" y="2572004"/>
        <a:ext cx="10031894" cy="411167"/>
      </dsp:txXfrm>
    </dsp:sp>
    <dsp:sp modelId="{39BAF9CC-56DE-43C4-BD09-D8A03FAB7FBD}">
      <dsp:nvSpPr>
        <dsp:cNvPr id="0" name=""/>
        <dsp:cNvSpPr/>
      </dsp:nvSpPr>
      <dsp:spPr>
        <a:xfrm>
          <a:off x="0" y="3085963"/>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2AE25E-C080-41E7-9642-40F55D3D3797}">
      <dsp:nvSpPr>
        <dsp:cNvPr id="0" name=""/>
        <dsp:cNvSpPr/>
      </dsp:nvSpPr>
      <dsp:spPr>
        <a:xfrm>
          <a:off x="124378" y="3178476"/>
          <a:ext cx="226141" cy="22614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61842-25AD-4C7D-A497-9AB7356C94B5}">
      <dsp:nvSpPr>
        <dsp:cNvPr id="0" name=""/>
        <dsp:cNvSpPr/>
      </dsp:nvSpPr>
      <dsp:spPr>
        <a:xfrm>
          <a:off x="474897" y="3085963"/>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a:t>Read YHDP TH-RRH Joint Component Project document</a:t>
          </a:r>
        </a:p>
      </dsp:txBody>
      <dsp:txXfrm>
        <a:off x="474897" y="3085963"/>
        <a:ext cx="10031894" cy="411167"/>
      </dsp:txXfrm>
    </dsp:sp>
    <dsp:sp modelId="{9C42A3DB-FEC2-4088-9B0C-CE647D5C37E4}">
      <dsp:nvSpPr>
        <dsp:cNvPr id="0" name=""/>
        <dsp:cNvSpPr/>
      </dsp:nvSpPr>
      <dsp:spPr>
        <a:xfrm>
          <a:off x="0" y="3622211"/>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100C12-211D-4FB3-8C0E-BF6383533411}">
      <dsp:nvSpPr>
        <dsp:cNvPr id="0" name=""/>
        <dsp:cNvSpPr/>
      </dsp:nvSpPr>
      <dsp:spPr>
        <a:xfrm>
          <a:off x="124378" y="3692435"/>
          <a:ext cx="226141" cy="226141"/>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04481-6989-4D58-9786-425BA5EFE70C}">
      <dsp:nvSpPr>
        <dsp:cNvPr id="0" name=""/>
        <dsp:cNvSpPr/>
      </dsp:nvSpPr>
      <dsp:spPr>
        <a:xfrm>
          <a:off x="474897" y="3599922"/>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dirty="0"/>
            <a:t>Anything else that looks interesting on the YHDP Community Resources Page</a:t>
          </a:r>
        </a:p>
      </dsp:txBody>
      <dsp:txXfrm>
        <a:off x="474897" y="3599922"/>
        <a:ext cx="10031894" cy="411167"/>
      </dsp:txXfrm>
    </dsp:sp>
    <dsp:sp modelId="{5842F736-A8CF-4EDA-AD9C-69A945735FB5}">
      <dsp:nvSpPr>
        <dsp:cNvPr id="0" name=""/>
        <dsp:cNvSpPr/>
      </dsp:nvSpPr>
      <dsp:spPr>
        <a:xfrm>
          <a:off x="0" y="4113881"/>
          <a:ext cx="10506791" cy="4111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324603-BB55-48D8-A68D-75977841E43D}">
      <dsp:nvSpPr>
        <dsp:cNvPr id="0" name=""/>
        <dsp:cNvSpPr/>
      </dsp:nvSpPr>
      <dsp:spPr>
        <a:xfrm>
          <a:off x="124378" y="4206393"/>
          <a:ext cx="226141" cy="22614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4A21C-1098-4362-98DA-B70281813563}">
      <dsp:nvSpPr>
        <dsp:cNvPr id="0" name=""/>
        <dsp:cNvSpPr/>
      </dsp:nvSpPr>
      <dsp:spPr>
        <a:xfrm>
          <a:off x="474897" y="4113881"/>
          <a:ext cx="10031894" cy="41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515" tIns="43515" rIns="43515" bIns="43515" numCol="1" spcCol="1270" anchor="ctr" anchorCtr="0">
          <a:noAutofit/>
        </a:bodyPr>
        <a:lstStyle/>
        <a:p>
          <a:pPr marL="0" lvl="0" indent="0" algn="l" defTabSz="711200">
            <a:lnSpc>
              <a:spcPct val="100000"/>
            </a:lnSpc>
            <a:spcBef>
              <a:spcPct val="0"/>
            </a:spcBef>
            <a:spcAft>
              <a:spcPct val="35000"/>
            </a:spcAft>
            <a:buNone/>
          </a:pPr>
          <a:r>
            <a:rPr lang="en-US" sz="1600" kern="1200" dirty="0"/>
            <a:t>Send the google survey to youth interested in participating in the YAB</a:t>
          </a:r>
        </a:p>
      </dsp:txBody>
      <dsp:txXfrm>
        <a:off x="474897" y="4113881"/>
        <a:ext cx="10031894" cy="41116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12/2/2021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12/2/2021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12/2/2021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12/2/2021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hyperlink" Target="https://docs.google.com/document/d/1foVsc9qcrCSMP__VD6WNJJD4adMzODxQ/edit" TargetMode="Externa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hyperlink" Target="https://www.hudexchange.info/programs/yhdp/community-resources/#resources" TargetMode="External"/><Relationship Id="rId2" Type="http://schemas.openxmlformats.org/officeDocument/2006/relationships/hyperlink" Target="https://www.hudexchange.info/programs/yhdp/" TargetMode="External"/><Relationship Id="rId1" Type="http://schemas.openxmlformats.org/officeDocument/2006/relationships/slideLayout" Target="../slideLayouts/slideLayout2.xml"/><Relationship Id="rId4" Type="http://schemas.openxmlformats.org/officeDocument/2006/relationships/hyperlink" Target="https://www.hudexchange.info/programs/yhdp/community-resources/#yhdp-coordinated-community-pla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mailto:Leigh.Polodna@wibos.org" TargetMode="External"/><Relationship Id="rId2" Type="http://schemas.openxmlformats.org/officeDocument/2006/relationships/hyperlink" Target="mailto:Carrie.Poser@wibos.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udexchange.info/programs/yhd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iles.hudexchange.info/resources/documents/Ending-Youth-Homelessness-YHDP-Foundations-and-Beyond-Coordinated-Community-Plan.pdf" TargetMode="External"/><Relationship Id="rId2" Type="http://schemas.openxmlformats.org/officeDocument/2006/relationships/hyperlink" Target="https://data.census.gov/cedsci/"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Youth Homeless Demonstration Project (YHDP) Coordinated Community Plan and Next Steps</a:t>
            </a:r>
            <a:br>
              <a:rPr lang="en-US" sz="6000" dirty="0"/>
            </a:br>
            <a:endParaRPr lang="en-US" sz="4000" dirty="0">
              <a:solidFill>
                <a:srgbClr val="FF9900"/>
              </a:solidFill>
            </a:endParaRPr>
          </a:p>
        </p:txBody>
      </p:sp>
      <p:sp>
        <p:nvSpPr>
          <p:cNvPr id="3" name="Subtitle 2"/>
          <p:cNvSpPr>
            <a:spLocks noGrp="1"/>
          </p:cNvSpPr>
          <p:nvPr>
            <p:ph type="subTitle" idx="1"/>
          </p:nvPr>
        </p:nvSpPr>
        <p:spPr>
          <a:xfrm>
            <a:off x="1709530" y="3869634"/>
            <a:ext cx="8767860" cy="2338219"/>
          </a:xfrm>
        </p:spPr>
        <p:txBody>
          <a:bodyPr>
            <a:normAutofit/>
          </a:bodyPr>
          <a:lstStyle/>
          <a:p>
            <a:r>
              <a:rPr lang="en-US" dirty="0"/>
              <a:t>Leigh Polodna, Grant Specialist, WI BOS CoC</a:t>
            </a:r>
          </a:p>
          <a:p>
            <a:r>
              <a:rPr lang="en-US" dirty="0"/>
              <a:t>Carrie Poser, CoC Director, WI BOS CoC</a:t>
            </a:r>
          </a:p>
          <a:p>
            <a:r>
              <a:rPr lang="en-US" dirty="0"/>
              <a:t>December 2021</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AFA3325-D377-4457-B847-8ECD2CC67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20013E4B-D141-434B-8421-5E9DDF0C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77637" cy="6858000"/>
          </a:xfrm>
          <a:prstGeom prst="rect">
            <a:avLst/>
          </a:prstGeom>
          <a:solidFill>
            <a:schemeClr val="tx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E1D06AD-A06F-42C0-920B-9CDADC989258}"/>
              </a:ext>
            </a:extLst>
          </p:cNvPr>
          <p:cNvSpPr>
            <a:spLocks noGrp="1"/>
          </p:cNvSpPr>
          <p:nvPr>
            <p:ph type="title"/>
          </p:nvPr>
        </p:nvSpPr>
        <p:spPr>
          <a:xfrm>
            <a:off x="899160" y="966650"/>
            <a:ext cx="4297680" cy="4615543"/>
          </a:xfrm>
        </p:spPr>
        <p:txBody>
          <a:bodyPr>
            <a:normAutofit/>
          </a:bodyPr>
          <a:lstStyle/>
          <a:p>
            <a:pPr algn="ctr"/>
            <a:r>
              <a:rPr lang="en-US" sz="3200" b="1" u="sng" dirty="0">
                <a:solidFill>
                  <a:schemeClr val="bg1"/>
                </a:solidFill>
              </a:rPr>
              <a:t>Statement of Need</a:t>
            </a:r>
            <a:endParaRPr lang="en-VI" sz="3200" b="1" u="sng" dirty="0">
              <a:solidFill>
                <a:schemeClr val="bg1"/>
              </a:solidFill>
            </a:endParaRPr>
          </a:p>
        </p:txBody>
      </p:sp>
      <p:sp>
        <p:nvSpPr>
          <p:cNvPr id="3" name="Content Placeholder 2">
            <a:extLst>
              <a:ext uri="{FF2B5EF4-FFF2-40B4-BE49-F238E27FC236}">
                <a16:creationId xmlns:a16="http://schemas.microsoft.com/office/drawing/2014/main" id="{37188B94-9DB0-42E4-B768-F35666D2F17C}"/>
              </a:ext>
            </a:extLst>
          </p:cNvPr>
          <p:cNvSpPr>
            <a:spLocks noGrp="1"/>
          </p:cNvSpPr>
          <p:nvPr>
            <p:ph idx="1"/>
          </p:nvPr>
        </p:nvSpPr>
        <p:spPr>
          <a:xfrm>
            <a:off x="6731726" y="966650"/>
            <a:ext cx="4876799" cy="5201068"/>
          </a:xfrm>
        </p:spPr>
        <p:txBody>
          <a:bodyPr anchor="ctr">
            <a:normAutofit fontScale="92500" lnSpcReduction="20000"/>
          </a:bodyPr>
          <a:lstStyle/>
          <a:p>
            <a:r>
              <a:rPr lang="en-US" sz="2400" u="sng" dirty="0">
                <a:solidFill>
                  <a:schemeClr val="tx1"/>
                </a:solidFill>
              </a:rPr>
              <a:t>What we still need</a:t>
            </a:r>
            <a:endParaRPr lang="en-US" sz="2000" u="sng" dirty="0">
              <a:solidFill>
                <a:schemeClr val="tx1"/>
              </a:solidFill>
            </a:endParaRPr>
          </a:p>
          <a:p>
            <a:endParaRPr lang="en-US" sz="2000" dirty="0">
              <a:solidFill>
                <a:schemeClr val="tx1"/>
              </a:solidFill>
            </a:endParaRPr>
          </a:p>
          <a:p>
            <a:pPr lvl="1">
              <a:buFont typeface="Arial" panose="020B0604020202020204" pitchFamily="34" charset="0"/>
              <a:buChar char="•"/>
            </a:pPr>
            <a:r>
              <a:rPr lang="en-US" dirty="0">
                <a:solidFill>
                  <a:schemeClr val="tx1"/>
                </a:solidFill>
              </a:rPr>
              <a:t>*Updated Current capacity</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*Answers to the Questions to consider, specifically process.</a:t>
            </a:r>
          </a:p>
          <a:p>
            <a:pPr lvl="1"/>
            <a:endParaRPr lang="en-US" dirty="0">
              <a:solidFill>
                <a:schemeClr val="tx1"/>
              </a:solidFill>
            </a:endParaRPr>
          </a:p>
          <a:p>
            <a:pPr lvl="1"/>
            <a:r>
              <a:rPr lang="en-US" dirty="0">
                <a:solidFill>
                  <a:schemeClr val="tx1"/>
                </a:solidFill>
              </a:rPr>
              <a:t>*Are there other initiatives that have started since getting funded for YHDP?</a:t>
            </a:r>
          </a:p>
          <a:p>
            <a:pPr lvl="1"/>
            <a:endParaRPr lang="en-US" dirty="0">
              <a:solidFill>
                <a:schemeClr val="tx1"/>
              </a:solidFill>
            </a:endParaRPr>
          </a:p>
          <a:p>
            <a:pPr lvl="1"/>
            <a:r>
              <a:rPr lang="en-US" dirty="0">
                <a:solidFill>
                  <a:schemeClr val="tx1"/>
                </a:solidFill>
              </a:rPr>
              <a:t>*Updated data</a:t>
            </a:r>
          </a:p>
          <a:p>
            <a:pPr lvl="2"/>
            <a:r>
              <a:rPr lang="en-US" sz="2000" dirty="0">
                <a:solidFill>
                  <a:schemeClr val="tx1"/>
                </a:solidFill>
              </a:rPr>
              <a:t>*Updated HMIS data</a:t>
            </a:r>
          </a:p>
          <a:p>
            <a:pPr lvl="2"/>
            <a:r>
              <a:rPr lang="en-US" sz="2000" dirty="0">
                <a:solidFill>
                  <a:schemeClr val="tx1"/>
                </a:solidFill>
              </a:rPr>
              <a:t>*Updated PIT information-July 2021 will not be fully vetted, but could use as a baseline</a:t>
            </a:r>
          </a:p>
          <a:p>
            <a:pPr lvl="2"/>
            <a:r>
              <a:rPr lang="en-US" sz="2000" dirty="0">
                <a:solidFill>
                  <a:schemeClr val="tx1"/>
                </a:solidFill>
              </a:rPr>
              <a:t>*Request an updated DCF/HMIS foster care data match</a:t>
            </a:r>
          </a:p>
          <a:p>
            <a:pPr lvl="2"/>
            <a:r>
              <a:rPr lang="en-US" sz="2000" dirty="0">
                <a:solidFill>
                  <a:schemeClr val="tx1"/>
                </a:solidFill>
              </a:rPr>
              <a:t>*Regional data</a:t>
            </a:r>
          </a:p>
        </p:txBody>
      </p:sp>
      <p:pic>
        <p:nvPicPr>
          <p:cNvPr id="4" name="Picture 3">
            <a:extLst>
              <a:ext uri="{FF2B5EF4-FFF2-40B4-BE49-F238E27FC236}">
                <a16:creationId xmlns:a16="http://schemas.microsoft.com/office/drawing/2014/main" id="{71EED730-2053-4D69-A2F5-32D59A40CC4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0100791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396" y="288525"/>
            <a:ext cx="5730531" cy="572610"/>
          </a:xfrm>
        </p:spPr>
        <p:txBody>
          <a:bodyPr>
            <a:normAutofit fontScale="90000"/>
          </a:bodyPr>
          <a:lstStyle/>
          <a:p>
            <a:r>
              <a:rPr lang="en-US" sz="3600" b="1" u="sng" dirty="0"/>
              <a:t>Stakeholders</a:t>
            </a:r>
          </a:p>
        </p:txBody>
      </p:sp>
      <p:sp>
        <p:nvSpPr>
          <p:cNvPr id="3" name="Content Placeholder 2"/>
          <p:cNvSpPr>
            <a:spLocks noGrp="1"/>
          </p:cNvSpPr>
          <p:nvPr>
            <p:ph idx="1"/>
          </p:nvPr>
        </p:nvSpPr>
        <p:spPr>
          <a:xfrm>
            <a:off x="541537" y="861135"/>
            <a:ext cx="10733267" cy="5708342"/>
          </a:xfrm>
        </p:spPr>
        <p:txBody>
          <a:bodyPr>
            <a:normAutofit fontScale="77500" lnSpcReduction="20000"/>
          </a:bodyPr>
          <a:lstStyle/>
          <a:p>
            <a:r>
              <a:rPr lang="en-US" sz="2600" dirty="0"/>
              <a:t>A list of partners, and a description of their involvement that includes representation from a number of stakeholder groups.  Effectively addressing youth homelessness will require coordination, collaboration and innovation from a wide range of cross-system stakeholders: </a:t>
            </a:r>
          </a:p>
          <a:p>
            <a:pPr lvl="1"/>
            <a:r>
              <a:rPr lang="en-US" sz="1900" dirty="0"/>
              <a:t>Youth with lived experience (YAB members)			</a:t>
            </a:r>
          </a:p>
          <a:p>
            <a:pPr lvl="1"/>
            <a:r>
              <a:rPr lang="en-US" sz="1900" dirty="0"/>
              <a:t>Public Child Welfare Agencies			 </a:t>
            </a:r>
            <a:r>
              <a:rPr lang="en-US" sz="1800" b="1" u="sng" dirty="0">
                <a:solidFill>
                  <a:schemeClr val="accent2">
                    <a:lumMod val="50000"/>
                  </a:schemeClr>
                </a:solidFill>
              </a:rPr>
              <a:t>*We will need these stakeholders both locally and CoC level</a:t>
            </a:r>
            <a:endParaRPr lang="en-US" sz="1900" b="1" u="sng" dirty="0">
              <a:solidFill>
                <a:schemeClr val="accent2">
                  <a:lumMod val="50000"/>
                </a:schemeClr>
              </a:solidFill>
            </a:endParaRPr>
          </a:p>
          <a:p>
            <a:pPr lvl="1"/>
            <a:r>
              <a:rPr lang="en-US" sz="1900" dirty="0"/>
              <a:t>School districts</a:t>
            </a:r>
          </a:p>
          <a:p>
            <a:pPr lvl="1"/>
            <a:r>
              <a:rPr lang="en-US" sz="1900" dirty="0"/>
              <a:t>Institutions of higher education</a:t>
            </a:r>
          </a:p>
          <a:p>
            <a:pPr lvl="1"/>
            <a:r>
              <a:rPr lang="en-US" sz="1900" dirty="0"/>
              <a:t>workforce development organizations</a:t>
            </a:r>
          </a:p>
          <a:p>
            <a:pPr lvl="1"/>
            <a:r>
              <a:rPr lang="en-US" sz="1900" dirty="0"/>
              <a:t>Juvenile and Adult Corrections and Probation</a:t>
            </a:r>
          </a:p>
          <a:p>
            <a:pPr lvl="1"/>
            <a:r>
              <a:rPr lang="en-US" sz="1900" dirty="0"/>
              <a:t>Organizations that represent cultural and racial diversity of youth in your community</a:t>
            </a:r>
          </a:p>
          <a:p>
            <a:pPr lvl="1"/>
            <a:r>
              <a:rPr lang="en-US" sz="1900" dirty="0"/>
              <a:t>CoC and ESG Program Recipients</a:t>
            </a:r>
          </a:p>
          <a:p>
            <a:pPr lvl="1"/>
            <a:r>
              <a:rPr lang="en-US" sz="1900" dirty="0"/>
              <a:t>Early childhood Development and child care providers</a:t>
            </a:r>
          </a:p>
          <a:p>
            <a:pPr lvl="1"/>
            <a:r>
              <a:rPr lang="en-US" sz="1900" dirty="0"/>
              <a:t>Local and State Government</a:t>
            </a:r>
          </a:p>
          <a:p>
            <a:pPr lvl="1"/>
            <a:r>
              <a:rPr lang="en-US" sz="1900" dirty="0"/>
              <a:t>RHY Providers</a:t>
            </a:r>
          </a:p>
          <a:p>
            <a:pPr lvl="1"/>
            <a:r>
              <a:rPr lang="en-US" sz="1900" dirty="0"/>
              <a:t>Health, Mental Health and Substance Abuse Agencies</a:t>
            </a:r>
          </a:p>
          <a:p>
            <a:pPr lvl="1"/>
            <a:r>
              <a:rPr lang="en-US" sz="1900" dirty="0"/>
              <a:t>Local and State Law enforcement and Judges</a:t>
            </a:r>
          </a:p>
          <a:p>
            <a:pPr lvl="1"/>
            <a:r>
              <a:rPr lang="en-US" sz="1900" dirty="0"/>
              <a:t>Public Housing Authorities</a:t>
            </a:r>
          </a:p>
          <a:p>
            <a:pPr lvl="1"/>
            <a:r>
              <a:rPr lang="en-US" sz="1900" dirty="0"/>
              <a:t>Affordable Housing Providers</a:t>
            </a:r>
          </a:p>
          <a:p>
            <a:pPr lvl="1"/>
            <a:r>
              <a:rPr lang="en-US" sz="1900" dirty="0"/>
              <a:t>Non-Profit Youth Organizations</a:t>
            </a:r>
          </a:p>
          <a:p>
            <a:pPr lvl="1"/>
            <a:r>
              <a:rPr lang="en-US" sz="1900" dirty="0"/>
              <a:t>Landlords</a:t>
            </a:r>
          </a:p>
          <a:p>
            <a:pPr lvl="1"/>
            <a:r>
              <a:rPr lang="en-US" sz="1900" dirty="0"/>
              <a:t>Privately Funded Homeless Organizations</a:t>
            </a:r>
          </a:p>
          <a:p>
            <a:pPr lvl="1"/>
            <a:r>
              <a:rPr lang="en-US" sz="1900" dirty="0"/>
              <a:t>Community Development Corporations</a:t>
            </a:r>
          </a:p>
          <a:p>
            <a:pPr lvl="1"/>
            <a:r>
              <a:rPr lang="en-US" sz="1900" dirty="0"/>
              <a:t>Local Advocacy, Research and Philanthropic Organizations</a:t>
            </a:r>
          </a:p>
          <a:p>
            <a:pPr marL="274320" lvl="1" indent="0">
              <a:buNone/>
            </a:pPr>
            <a:endParaRPr lang="en-US" sz="600" dirty="0"/>
          </a:p>
          <a:p>
            <a:pPr marL="274320" lvl="1" indent="0">
              <a:buNone/>
            </a:pPr>
            <a:endParaRPr lang="en-US" sz="600" dirty="0"/>
          </a:p>
          <a:p>
            <a:pPr lvl="1"/>
            <a:endParaRPr lang="en-US" sz="600" dirty="0"/>
          </a:p>
          <a:p>
            <a:pPr lvl="1"/>
            <a:endParaRPr lang="en-US" sz="600" dirty="0"/>
          </a:p>
          <a:p>
            <a:pPr lvl="1"/>
            <a:endParaRPr lang="en-US" sz="600" dirty="0"/>
          </a:p>
          <a:p>
            <a:pPr lvl="1"/>
            <a:endParaRPr lang="en-US" sz="600" dirty="0"/>
          </a:p>
          <a:p>
            <a:endParaRPr lang="en-US" sz="600" dirty="0"/>
          </a:p>
          <a:p>
            <a:endParaRPr lang="en-US" sz="600"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7" name="Picture 6">
            <a:extLst>
              <a:ext uri="{FF2B5EF4-FFF2-40B4-BE49-F238E27FC236}">
                <a16:creationId xmlns:a16="http://schemas.microsoft.com/office/drawing/2014/main" id="{4385148A-497A-4EA9-BCDE-E9B62BA98113}"/>
              </a:ext>
            </a:extLst>
          </p:cNvPr>
          <p:cNvPicPr>
            <a:picLocks noChangeAspect="1"/>
          </p:cNvPicPr>
          <p:nvPr/>
        </p:nvPicPr>
        <p:blipFill>
          <a:blip r:embed="rId3"/>
          <a:stretch>
            <a:fillRect/>
          </a:stretch>
        </p:blipFill>
        <p:spPr>
          <a:xfrm>
            <a:off x="5792686" y="3209611"/>
            <a:ext cx="5857777" cy="3177135"/>
          </a:xfrm>
          <a:prstGeom prst="rect">
            <a:avLst/>
          </a:prstGeom>
        </p:spPr>
      </p:pic>
    </p:spTree>
    <p:extLst>
      <p:ext uri="{BB962C8B-B14F-4D97-AF65-F5344CB8AC3E}">
        <p14:creationId xmlns:p14="http://schemas.microsoft.com/office/powerpoint/2010/main" val="2743954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u="sng">
                <a:solidFill>
                  <a:srgbClr val="FFFFFF"/>
                </a:solidFill>
              </a:rPr>
              <a:t>Stakeholders</a:t>
            </a:r>
          </a:p>
        </p:txBody>
      </p:sp>
      <p:sp>
        <p:nvSpPr>
          <p:cNvPr id="3" name="Content Placeholder 2"/>
          <p:cNvSpPr>
            <a:spLocks noGrp="1"/>
          </p:cNvSpPr>
          <p:nvPr>
            <p:ph idx="1"/>
          </p:nvPr>
        </p:nvSpPr>
        <p:spPr>
          <a:xfrm>
            <a:off x="4995081" y="873457"/>
            <a:ext cx="6020790" cy="5222543"/>
          </a:xfrm>
        </p:spPr>
        <p:txBody>
          <a:bodyPr anchor="ctr">
            <a:normAutofit fontScale="85000" lnSpcReduction="20000"/>
          </a:bodyPr>
          <a:lstStyle/>
          <a:p>
            <a:endParaRPr lang="en-US" sz="2000" i="0" u="none" strike="noStrike" baseline="0" dirty="0">
              <a:solidFill>
                <a:schemeClr val="tx1"/>
              </a:solidFill>
            </a:endParaRPr>
          </a:p>
          <a:p>
            <a:endParaRPr lang="en-US" sz="2000" dirty="0">
              <a:solidFill>
                <a:schemeClr val="tx1"/>
              </a:solidFill>
            </a:endParaRPr>
          </a:p>
          <a:p>
            <a:endParaRPr lang="en-US" sz="2000" i="0" u="none" strike="noStrike" baseline="0" dirty="0">
              <a:solidFill>
                <a:schemeClr val="tx1"/>
              </a:solidFill>
            </a:endParaRPr>
          </a:p>
          <a:p>
            <a:pPr marL="45720" indent="0">
              <a:buNone/>
            </a:pPr>
            <a:r>
              <a:rPr lang="en-US" sz="2600" i="0" strike="noStrike" baseline="0" dirty="0">
                <a:solidFill>
                  <a:schemeClr val="tx1"/>
                </a:solidFill>
              </a:rPr>
              <a:t>		</a:t>
            </a:r>
            <a:r>
              <a:rPr lang="en-US" sz="2600" i="0" u="sng" strike="noStrike" baseline="0" dirty="0">
                <a:solidFill>
                  <a:schemeClr val="tx1"/>
                </a:solidFill>
              </a:rPr>
              <a:t>What we have</a:t>
            </a:r>
            <a:endParaRPr lang="en-US" sz="2600" i="0" u="none" strike="noStrike" baseline="0" dirty="0">
              <a:solidFill>
                <a:schemeClr val="tx1"/>
              </a:solidFill>
            </a:endParaRPr>
          </a:p>
          <a:p>
            <a:endParaRPr lang="en-US" sz="2600" i="0" u="none" strike="noStrike" baseline="0" dirty="0">
              <a:solidFill>
                <a:schemeClr val="tx1"/>
              </a:solidFill>
            </a:endParaRPr>
          </a:p>
          <a:p>
            <a:pPr lvl="1"/>
            <a:r>
              <a:rPr lang="en-US" sz="2600" dirty="0">
                <a:solidFill>
                  <a:schemeClr val="tx1"/>
                </a:solidFill>
              </a:rPr>
              <a:t>Public Child Welfare Agencies signed letters from most coalitions</a:t>
            </a:r>
          </a:p>
          <a:p>
            <a:pPr lvl="1"/>
            <a:r>
              <a:rPr lang="en-US" sz="2600" dirty="0">
                <a:solidFill>
                  <a:schemeClr val="tx1"/>
                </a:solidFill>
              </a:rPr>
              <a:t>Signed letter from Department of Children and Families to cover the rest</a:t>
            </a:r>
          </a:p>
          <a:p>
            <a:pPr lvl="1"/>
            <a:r>
              <a:rPr lang="en-US" sz="2600" dirty="0">
                <a:solidFill>
                  <a:schemeClr val="tx1"/>
                </a:solidFill>
              </a:rPr>
              <a:t>Department of Public Instruction signed letter of support</a:t>
            </a:r>
          </a:p>
          <a:p>
            <a:pPr lvl="1"/>
            <a:r>
              <a:rPr lang="en-US" sz="2600" dirty="0">
                <a:solidFill>
                  <a:schemeClr val="tx1"/>
                </a:solidFill>
              </a:rPr>
              <a:t>CoC and ESG Recipients</a:t>
            </a:r>
          </a:p>
          <a:p>
            <a:pPr lvl="1"/>
            <a:r>
              <a:rPr lang="en-US" sz="2600" dirty="0">
                <a:solidFill>
                  <a:schemeClr val="tx1"/>
                </a:solidFill>
              </a:rPr>
              <a:t>Non-Profit Youth Organizations</a:t>
            </a:r>
          </a:p>
          <a:p>
            <a:pPr lvl="1"/>
            <a:r>
              <a:rPr lang="en-US" sz="2600" dirty="0">
                <a:solidFill>
                  <a:schemeClr val="tx1"/>
                </a:solidFill>
              </a:rPr>
              <a:t>RHY Providers</a:t>
            </a:r>
          </a:p>
          <a:p>
            <a:pPr lvl="1"/>
            <a:r>
              <a:rPr lang="en-US" sz="2600" dirty="0">
                <a:solidFill>
                  <a:schemeClr val="tx1"/>
                </a:solidFill>
              </a:rPr>
              <a:t>Organizations that serve culturally specific communities </a:t>
            </a:r>
          </a:p>
          <a:p>
            <a:pPr lvl="1"/>
            <a:endParaRPr lang="en-US" i="0" u="none" strike="noStrike" baseline="0" dirty="0">
              <a:solidFill>
                <a:schemeClr val="tx1"/>
              </a:solidFill>
            </a:endParaRPr>
          </a:p>
          <a:p>
            <a:endParaRPr lang="en-US" sz="2000" b="1" i="0" u="none" strike="noStrike" baseline="0" dirty="0">
              <a:solidFill>
                <a:schemeClr val="tx1"/>
              </a:solidFill>
            </a:endParaRPr>
          </a:p>
          <a:p>
            <a:endParaRPr lang="en-US" sz="2000" b="1" i="0" u="none" strike="noStrike" baseline="0" dirty="0">
              <a:solidFill>
                <a:schemeClr val="tx1"/>
              </a:solidFill>
            </a:endParaRPr>
          </a:p>
          <a:p>
            <a:endParaRPr lang="en-US" sz="2000" b="1" i="0" u="none" strike="noStrike" baseline="0" dirty="0">
              <a:solidFill>
                <a:schemeClr val="tx1"/>
              </a:solidFill>
            </a:endParaRPr>
          </a:p>
          <a:p>
            <a:pPr lvl="1"/>
            <a:endParaRPr lang="en-US" dirty="0">
              <a:solidFill>
                <a:schemeClr val="tx1"/>
              </a:solidFill>
            </a:endParaRPr>
          </a:p>
          <a:p>
            <a:endParaRPr lang="en-US" sz="2000" dirty="0">
              <a:solidFill>
                <a:schemeClr val="tx1"/>
              </a:solidFill>
            </a:endParaRPr>
          </a:p>
          <a:p>
            <a:endParaRPr lang="en-US" sz="2000"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69138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id="{DAFA3325-D377-4457-B847-8ECD2CC67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8">
            <a:extLst>
              <a:ext uri="{FF2B5EF4-FFF2-40B4-BE49-F238E27FC236}">
                <a16:creationId xmlns:a16="http://schemas.microsoft.com/office/drawing/2014/main" id="{20013E4B-D141-434B-8421-5E9DDF0C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77637" cy="6858000"/>
          </a:xfrm>
          <a:prstGeom prst="rect">
            <a:avLst/>
          </a:prstGeom>
          <a:solidFill>
            <a:schemeClr val="tx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99160" y="966650"/>
            <a:ext cx="4297680" cy="4615543"/>
          </a:xfrm>
        </p:spPr>
        <p:txBody>
          <a:bodyPr>
            <a:normAutofit/>
          </a:bodyPr>
          <a:lstStyle/>
          <a:p>
            <a:pPr algn="ctr"/>
            <a:r>
              <a:rPr lang="en-US" sz="3200" b="1" u="sng">
                <a:solidFill>
                  <a:schemeClr val="bg1"/>
                </a:solidFill>
              </a:rPr>
              <a:t>Stakeholders</a:t>
            </a:r>
          </a:p>
        </p:txBody>
      </p:sp>
      <p:sp>
        <p:nvSpPr>
          <p:cNvPr id="3" name="Content Placeholder 2"/>
          <p:cNvSpPr>
            <a:spLocks noGrp="1"/>
          </p:cNvSpPr>
          <p:nvPr>
            <p:ph idx="1"/>
          </p:nvPr>
        </p:nvSpPr>
        <p:spPr>
          <a:xfrm>
            <a:off x="6731726" y="206188"/>
            <a:ext cx="4876799" cy="6483861"/>
          </a:xfrm>
        </p:spPr>
        <p:txBody>
          <a:bodyPr anchor="ctr">
            <a:normAutofit fontScale="70000" lnSpcReduction="20000"/>
          </a:bodyPr>
          <a:lstStyle/>
          <a:p>
            <a:endParaRPr lang="en-US" sz="1600" i="0" u="none" strike="noStrike" baseline="0" dirty="0">
              <a:solidFill>
                <a:schemeClr val="tx1"/>
              </a:solidFill>
            </a:endParaRPr>
          </a:p>
          <a:p>
            <a:endParaRPr lang="en-US" sz="1600" i="0" u="none" strike="noStrike" baseline="0" dirty="0">
              <a:solidFill>
                <a:schemeClr val="tx1"/>
              </a:solidFill>
            </a:endParaRPr>
          </a:p>
          <a:p>
            <a:endParaRPr lang="en-US" sz="2300" i="0" u="sng" strike="noStrike" baseline="0" dirty="0">
              <a:solidFill>
                <a:schemeClr val="tx1"/>
              </a:solidFill>
            </a:endParaRPr>
          </a:p>
          <a:p>
            <a:r>
              <a:rPr lang="en-US" sz="2600" i="0" u="sng" strike="noStrike" baseline="0" dirty="0">
                <a:solidFill>
                  <a:schemeClr val="tx1"/>
                </a:solidFill>
              </a:rPr>
              <a:t>What we need</a:t>
            </a:r>
            <a:r>
              <a:rPr lang="en-US" sz="2600" i="0" u="none" strike="noStrike" baseline="0" dirty="0">
                <a:solidFill>
                  <a:schemeClr val="tx1"/>
                </a:solidFill>
              </a:rPr>
              <a:t>:</a:t>
            </a:r>
          </a:p>
          <a:p>
            <a:endParaRPr lang="en-US" sz="2600" i="0" u="none" strike="noStrike" baseline="0" dirty="0">
              <a:solidFill>
                <a:schemeClr val="tx1"/>
              </a:solidFill>
            </a:endParaRPr>
          </a:p>
          <a:p>
            <a:pPr lvl="1"/>
            <a:r>
              <a:rPr lang="en-US" sz="2600" i="0" u="none" strike="noStrike" baseline="0" dirty="0">
                <a:solidFill>
                  <a:schemeClr val="tx1"/>
                </a:solidFill>
              </a:rPr>
              <a:t> *Local and State Government</a:t>
            </a:r>
          </a:p>
          <a:p>
            <a:pPr lvl="1"/>
            <a:r>
              <a:rPr lang="en-US" sz="2600" dirty="0">
                <a:solidFill>
                  <a:schemeClr val="tx1"/>
                </a:solidFill>
              </a:rPr>
              <a:t>*Health, Mental Health and Substance Abuse Agencies</a:t>
            </a:r>
          </a:p>
          <a:p>
            <a:pPr lvl="1"/>
            <a:r>
              <a:rPr lang="en-US" sz="2600" i="0" u="none" strike="noStrike" baseline="0" dirty="0">
                <a:solidFill>
                  <a:schemeClr val="tx1"/>
                </a:solidFill>
              </a:rPr>
              <a:t>*Juvenile and Adult Corrections and Probation</a:t>
            </a:r>
          </a:p>
          <a:p>
            <a:pPr lvl="1"/>
            <a:r>
              <a:rPr lang="en-US" sz="2600" i="0" u="none" strike="noStrike" baseline="0" dirty="0">
                <a:solidFill>
                  <a:schemeClr val="tx1"/>
                </a:solidFill>
              </a:rPr>
              <a:t>*Local and State Law Enforcement and Judges</a:t>
            </a:r>
          </a:p>
          <a:p>
            <a:pPr lvl="1"/>
            <a:r>
              <a:rPr lang="en-US" sz="2600" dirty="0">
                <a:solidFill>
                  <a:schemeClr val="tx1"/>
                </a:solidFill>
              </a:rPr>
              <a:t>*Public Housing Authorities</a:t>
            </a:r>
          </a:p>
          <a:p>
            <a:pPr lvl="1"/>
            <a:r>
              <a:rPr lang="en-US" sz="2600" i="0" u="none" strike="noStrike" baseline="0" dirty="0">
                <a:solidFill>
                  <a:schemeClr val="tx1"/>
                </a:solidFill>
              </a:rPr>
              <a:t>*Affordable Housing Providers</a:t>
            </a:r>
          </a:p>
          <a:p>
            <a:pPr lvl="1"/>
            <a:r>
              <a:rPr lang="en-US" sz="2600" dirty="0">
                <a:solidFill>
                  <a:schemeClr val="tx1"/>
                </a:solidFill>
              </a:rPr>
              <a:t>*Early Childhood Development and Child Care Providers</a:t>
            </a:r>
          </a:p>
          <a:p>
            <a:pPr lvl="1"/>
            <a:r>
              <a:rPr lang="en-US" sz="2600" i="0" u="none" strike="noStrike" baseline="0" dirty="0">
                <a:solidFill>
                  <a:schemeClr val="tx1"/>
                </a:solidFill>
              </a:rPr>
              <a:t>*Institutions of higher education</a:t>
            </a:r>
          </a:p>
          <a:p>
            <a:pPr lvl="1"/>
            <a:r>
              <a:rPr lang="en-US" sz="2600" dirty="0">
                <a:solidFill>
                  <a:schemeClr val="tx1"/>
                </a:solidFill>
              </a:rPr>
              <a:t>*Landlords</a:t>
            </a:r>
          </a:p>
          <a:p>
            <a:pPr lvl="1"/>
            <a:r>
              <a:rPr lang="en-US" sz="2600" i="0" u="none" strike="noStrike" baseline="0" dirty="0">
                <a:solidFill>
                  <a:schemeClr val="tx1"/>
                </a:solidFill>
              </a:rPr>
              <a:t>*Privately funded homeless Organizations</a:t>
            </a:r>
          </a:p>
          <a:p>
            <a:pPr lvl="1"/>
            <a:r>
              <a:rPr lang="en-US" sz="2600" dirty="0">
                <a:solidFill>
                  <a:schemeClr val="tx1"/>
                </a:solidFill>
              </a:rPr>
              <a:t>*Local Advocacy, Research and Philanthropic Organizations</a:t>
            </a:r>
          </a:p>
          <a:p>
            <a:pPr lvl="1"/>
            <a:r>
              <a:rPr lang="en-US" sz="2600" i="0" u="none" strike="noStrike" baseline="0" dirty="0">
                <a:solidFill>
                  <a:schemeClr val="tx1"/>
                </a:solidFill>
              </a:rPr>
              <a:t>*Community Development Corporations</a:t>
            </a:r>
          </a:p>
          <a:p>
            <a:endParaRPr lang="en-US" sz="1800" b="1" i="0" u="none" strike="noStrike" baseline="0" dirty="0">
              <a:solidFill>
                <a:schemeClr val="tx1"/>
              </a:solidFill>
            </a:endParaRPr>
          </a:p>
          <a:p>
            <a:endParaRPr lang="en-US" sz="1600" b="0" i="0" u="none" strike="noStrike" baseline="0" dirty="0">
              <a:solidFill>
                <a:schemeClr val="tx1"/>
              </a:solidFill>
            </a:endParaRPr>
          </a:p>
          <a:p>
            <a:pPr marL="274320" lvl="1" indent="0">
              <a:buNone/>
            </a:pPr>
            <a:endParaRPr lang="en-US" sz="1600" b="0" i="0" u="none" strike="noStrike" baseline="0" dirty="0">
              <a:solidFill>
                <a:schemeClr val="tx1"/>
              </a:solidFill>
            </a:endParaRPr>
          </a:p>
          <a:p>
            <a:endParaRPr lang="en-US" sz="1600" dirty="0">
              <a:solidFill>
                <a:schemeClr val="tx1"/>
              </a:solidFill>
            </a:endParaRPr>
          </a:p>
          <a:p>
            <a:endParaRPr lang="en-US" sz="1600"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9026796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Mission and Vision</a:t>
            </a:r>
          </a:p>
        </p:txBody>
      </p:sp>
      <p:sp>
        <p:nvSpPr>
          <p:cNvPr id="3" name="Content Placeholder 2"/>
          <p:cNvSpPr>
            <a:spLocks noGrp="1"/>
          </p:cNvSpPr>
          <p:nvPr>
            <p:ph idx="1"/>
          </p:nvPr>
        </p:nvSpPr>
        <p:spPr>
          <a:xfrm>
            <a:off x="692494" y="1260630"/>
            <a:ext cx="11023286" cy="4881752"/>
          </a:xfrm>
        </p:spPr>
        <p:txBody>
          <a:bodyPr>
            <a:normAutofit/>
          </a:bodyPr>
          <a:lstStyle/>
          <a:p>
            <a:r>
              <a:rPr lang="en-US" sz="2400" dirty="0"/>
              <a:t>We need a shared mission, vision, list of goals, objectives and action steps, including which partners are responsible for each action step.  Having a mission and vision gives the group a common goal to vision and blueprint of where we are going and lets everyone know what they should be doing. </a:t>
            </a:r>
            <a:endParaRPr lang="en-US" sz="2400" i="0" u="none" strike="noStrike" baseline="0" dirty="0"/>
          </a:p>
          <a:p>
            <a:endParaRPr lang="en-US" sz="1800" i="0" u="none" strike="noStrike" baseline="0"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6" name="Picture 5">
            <a:extLst>
              <a:ext uri="{FF2B5EF4-FFF2-40B4-BE49-F238E27FC236}">
                <a16:creationId xmlns:a16="http://schemas.microsoft.com/office/drawing/2014/main" id="{E1C776B1-4CD3-4868-B7EF-A89E0641C901}"/>
              </a:ext>
            </a:extLst>
          </p:cNvPr>
          <p:cNvPicPr>
            <a:picLocks noChangeAspect="1"/>
          </p:cNvPicPr>
          <p:nvPr/>
        </p:nvPicPr>
        <p:blipFill>
          <a:blip r:embed="rId3"/>
          <a:stretch>
            <a:fillRect/>
          </a:stretch>
        </p:blipFill>
        <p:spPr>
          <a:xfrm>
            <a:off x="2009775" y="3057525"/>
            <a:ext cx="8172450" cy="742950"/>
          </a:xfrm>
          <a:prstGeom prst="rect">
            <a:avLst/>
          </a:prstGeom>
        </p:spPr>
      </p:pic>
      <p:pic>
        <p:nvPicPr>
          <p:cNvPr id="8" name="Picture 7">
            <a:extLst>
              <a:ext uri="{FF2B5EF4-FFF2-40B4-BE49-F238E27FC236}">
                <a16:creationId xmlns:a16="http://schemas.microsoft.com/office/drawing/2014/main" id="{830FFA09-63A8-4B42-B438-656E5DD8E305}"/>
              </a:ext>
            </a:extLst>
          </p:cNvPr>
          <p:cNvPicPr>
            <a:picLocks noChangeAspect="1"/>
          </p:cNvPicPr>
          <p:nvPr/>
        </p:nvPicPr>
        <p:blipFill>
          <a:blip r:embed="rId4"/>
          <a:stretch>
            <a:fillRect/>
          </a:stretch>
        </p:blipFill>
        <p:spPr>
          <a:xfrm>
            <a:off x="2009775" y="4127021"/>
            <a:ext cx="8172450" cy="1409700"/>
          </a:xfrm>
          <a:prstGeom prst="rect">
            <a:avLst/>
          </a:prstGeom>
        </p:spPr>
      </p:pic>
    </p:spTree>
    <p:extLst>
      <p:ext uri="{BB962C8B-B14F-4D97-AF65-F5344CB8AC3E}">
        <p14:creationId xmlns:p14="http://schemas.microsoft.com/office/powerpoint/2010/main" val="89691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u="sng">
                <a:solidFill>
                  <a:srgbClr val="FFFFFF"/>
                </a:solidFill>
              </a:rPr>
              <a:t>Mission and Vision</a:t>
            </a:r>
          </a:p>
        </p:txBody>
      </p:sp>
      <p:sp>
        <p:nvSpPr>
          <p:cNvPr id="3" name="Content Placeholder 2"/>
          <p:cNvSpPr>
            <a:spLocks noGrp="1"/>
          </p:cNvSpPr>
          <p:nvPr>
            <p:ph idx="1"/>
          </p:nvPr>
        </p:nvSpPr>
        <p:spPr>
          <a:xfrm>
            <a:off x="4995081" y="873457"/>
            <a:ext cx="6020790" cy="5222543"/>
          </a:xfrm>
        </p:spPr>
        <p:txBody>
          <a:bodyPr anchor="ctr">
            <a:normAutofit/>
          </a:bodyPr>
          <a:lstStyle/>
          <a:p>
            <a:pPr marL="45720" indent="0">
              <a:buNone/>
            </a:pPr>
            <a:r>
              <a:rPr lang="en-US" sz="2000" b="1" dirty="0">
                <a:solidFill>
                  <a:schemeClr val="tx1"/>
                </a:solidFill>
              </a:rPr>
              <a:t>	Questions to consider:</a:t>
            </a: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Why are we here?</a:t>
            </a: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What are we trying to do?</a:t>
            </a: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What is the world we are trying to create?</a:t>
            </a:r>
          </a:p>
          <a:p>
            <a:pPr lvl="1" fontAlgn="base">
              <a:spcBef>
                <a:spcPts val="0"/>
              </a:spcBef>
              <a:spcAft>
                <a:spcPts val="120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What are our collective core values in ending youth homelessness?</a:t>
            </a:r>
          </a:p>
          <a:p>
            <a:pPr lvl="1"/>
            <a:endParaRPr lang="en-US" b="1" dirty="0">
              <a:solidFill>
                <a:schemeClr val="tx1"/>
              </a:solidFill>
            </a:endParaRPr>
          </a:p>
          <a:p>
            <a:pPr lvl="1"/>
            <a:endParaRPr lang="en-US"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0389048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Governance</a:t>
            </a:r>
          </a:p>
        </p:txBody>
      </p:sp>
      <p:sp>
        <p:nvSpPr>
          <p:cNvPr id="3" name="Content Placeholder 2"/>
          <p:cNvSpPr>
            <a:spLocks noGrp="1"/>
          </p:cNvSpPr>
          <p:nvPr>
            <p:ph idx="1"/>
          </p:nvPr>
        </p:nvSpPr>
        <p:spPr>
          <a:xfrm>
            <a:off x="692494" y="1140903"/>
            <a:ext cx="10704376" cy="5511567"/>
          </a:xfrm>
        </p:spPr>
        <p:txBody>
          <a:bodyPr>
            <a:normAutofit/>
          </a:bodyPr>
          <a:lstStyle/>
          <a:p>
            <a:endParaRPr lang="en-US" dirty="0"/>
          </a:p>
          <a:p>
            <a:pPr rtl="0">
              <a:spcBef>
                <a:spcPts val="0"/>
              </a:spcBef>
              <a:spcAft>
                <a:spcPts val="800"/>
              </a:spcAft>
            </a:pPr>
            <a:r>
              <a:rPr lang="en-US" dirty="0"/>
              <a:t>We need to have a governance structure, including an organizational chart and decision making process. </a:t>
            </a:r>
            <a:r>
              <a:rPr lang="en-US" sz="2000" b="0" i="0" u="none" strike="noStrike" dirty="0">
                <a:effectLst/>
              </a:rPr>
              <a:t>Having a documented YHDP governance structure will help the community address system-level challenges in moving forward the work to end youth homelessness. Documenting the decision-making process, including who is involved in decision making and how disagreements will be managed, increases transparency and accountability to community partnerships. </a:t>
            </a:r>
            <a:endParaRPr lang="en-US" sz="2400" b="0" dirty="0">
              <a:effectLst/>
            </a:endParaRPr>
          </a:p>
          <a:p>
            <a:pPr rtl="0">
              <a:spcBef>
                <a:spcPts val="0"/>
              </a:spcBef>
              <a:spcAft>
                <a:spcPts val="800"/>
              </a:spcAft>
            </a:pPr>
            <a:r>
              <a:rPr lang="en-US" sz="2000" b="0" i="0" u="none" strike="noStrike" dirty="0">
                <a:effectLst/>
              </a:rPr>
              <a:t>Your YHDP governance structure may rely on an existing structure (e.g., an existing CoC youth committee) or create a new one to account for the breadth of stakeholders involved in the YHDP process. Regardless, it is helpful for your YHDP governance structure to be connected in some way with your CoC governance structure to ensure smooth approval of your CCP and selected YHDP projects, and to support YHDP projects after their two-year demonstration period when they are renewed as regular CoC projects. You might also utilize a similar structure to the one used when you were planning to submit your YHDP application.</a:t>
            </a:r>
            <a:endParaRPr lang="en-US" sz="2400" b="0" dirty="0">
              <a:effectLst/>
            </a:endParaRPr>
          </a:p>
          <a:p>
            <a:pPr marL="45720" indent="0">
              <a:buNone/>
            </a:pPr>
            <a:br>
              <a:rPr lang="en-US" dirty="0"/>
            </a:b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6" name="Picture 5">
            <a:extLst>
              <a:ext uri="{FF2B5EF4-FFF2-40B4-BE49-F238E27FC236}">
                <a16:creationId xmlns:a16="http://schemas.microsoft.com/office/drawing/2014/main" id="{560738A5-C5ED-4589-9042-28A57D4249A9}"/>
              </a:ext>
            </a:extLst>
          </p:cNvPr>
          <p:cNvPicPr>
            <a:picLocks noChangeAspect="1"/>
          </p:cNvPicPr>
          <p:nvPr/>
        </p:nvPicPr>
        <p:blipFill>
          <a:blip r:embed="rId3"/>
          <a:stretch>
            <a:fillRect/>
          </a:stretch>
        </p:blipFill>
        <p:spPr>
          <a:xfrm>
            <a:off x="2024062" y="5250714"/>
            <a:ext cx="8143875" cy="1333500"/>
          </a:xfrm>
          <a:prstGeom prst="rect">
            <a:avLst/>
          </a:prstGeom>
        </p:spPr>
      </p:pic>
    </p:spTree>
    <p:extLst>
      <p:ext uri="{BB962C8B-B14F-4D97-AF65-F5344CB8AC3E}">
        <p14:creationId xmlns:p14="http://schemas.microsoft.com/office/powerpoint/2010/main" val="105532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u="sng">
                <a:solidFill>
                  <a:srgbClr val="FFFFFF"/>
                </a:solidFill>
              </a:rPr>
              <a:t>Governance</a:t>
            </a:r>
          </a:p>
        </p:txBody>
      </p:sp>
      <p:sp>
        <p:nvSpPr>
          <p:cNvPr id="3" name="Content Placeholder 2"/>
          <p:cNvSpPr>
            <a:spLocks noGrp="1"/>
          </p:cNvSpPr>
          <p:nvPr>
            <p:ph idx="1"/>
          </p:nvPr>
        </p:nvSpPr>
        <p:spPr>
          <a:xfrm>
            <a:off x="4995081" y="873457"/>
            <a:ext cx="6020790" cy="5222543"/>
          </a:xfrm>
        </p:spPr>
        <p:txBody>
          <a:bodyPr anchor="ctr">
            <a:normAutofit/>
          </a:bodyPr>
          <a:lstStyle/>
          <a:p>
            <a:pPr marL="45720" indent="0" rtl="0">
              <a:spcBef>
                <a:spcPts val="0"/>
              </a:spcBef>
              <a:spcAft>
                <a:spcPts val="1200"/>
              </a:spcAft>
              <a:buNone/>
            </a:pPr>
            <a:r>
              <a:rPr lang="en-US" sz="2000" b="0" i="0" u="none" strike="noStrike" dirty="0">
                <a:solidFill>
                  <a:schemeClr val="tx1"/>
                </a:solidFill>
                <a:effectLst/>
                <a:latin typeface="Lato" panose="020F0502020204030203" pitchFamily="34" charset="0"/>
              </a:rPr>
              <a:t>	Questions to consider:</a:t>
            </a:r>
            <a:endParaRPr lang="en-US" sz="2000" b="0" dirty="0">
              <a:solidFill>
                <a:schemeClr val="tx1"/>
              </a:solidFill>
              <a:effectLst/>
            </a:endParaRP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Who is involved in decision making and what role do they play?</a:t>
            </a: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Lato" panose="020F0502020204030203" pitchFamily="34" charset="0"/>
              </a:rPr>
              <a:t>How are homeless coalitions represented?</a:t>
            </a:r>
          </a:p>
          <a:p>
            <a:pPr lvl="1" fontAlgn="base">
              <a:spcBef>
                <a:spcPts val="0"/>
              </a:spcBef>
              <a:spcAft>
                <a:spcPts val="1200"/>
              </a:spcAft>
              <a:buFont typeface="Arial" panose="020B0604020202020204" pitchFamily="34" charset="0"/>
              <a:buChar char="•"/>
            </a:pPr>
            <a:r>
              <a:rPr lang="en-US" b="0" i="0" u="none" strike="noStrike" dirty="0">
                <a:solidFill>
                  <a:schemeClr val="tx1"/>
                </a:solidFill>
                <a:effectLst/>
                <a:latin typeface="Lato" panose="020F0502020204030203" pitchFamily="34" charset="0"/>
              </a:rPr>
              <a:t>What power does the Youth Action Board hold?</a:t>
            </a:r>
          </a:p>
          <a:p>
            <a:pPr lvl="1"/>
            <a:endParaRPr lang="en-US"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234764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3EB3D3A6-533B-4452-BB20-ACF7AD0BF9C5}"/>
              </a:ext>
            </a:extLst>
          </p:cNvPr>
          <p:cNvSpPr>
            <a:spLocks noGrp="1"/>
          </p:cNvSpPr>
          <p:nvPr>
            <p:ph type="title"/>
          </p:nvPr>
        </p:nvSpPr>
        <p:spPr>
          <a:xfrm>
            <a:off x="441009" y="873457"/>
            <a:ext cx="3273042" cy="5222543"/>
          </a:xfrm>
        </p:spPr>
        <p:txBody>
          <a:bodyPr>
            <a:normAutofit/>
          </a:bodyPr>
          <a:lstStyle/>
          <a:p>
            <a:r>
              <a:rPr lang="en-US" sz="2800" dirty="0">
                <a:solidFill>
                  <a:srgbClr val="FFFFFF"/>
                </a:solidFill>
              </a:rPr>
              <a:t>Governance</a:t>
            </a:r>
            <a:endParaRPr lang="en-VI" sz="2800" dirty="0">
              <a:solidFill>
                <a:srgbClr val="FFFFFF"/>
              </a:solidFill>
            </a:endParaRPr>
          </a:p>
        </p:txBody>
      </p:sp>
      <p:sp>
        <p:nvSpPr>
          <p:cNvPr id="3" name="Content Placeholder 2">
            <a:extLst>
              <a:ext uri="{FF2B5EF4-FFF2-40B4-BE49-F238E27FC236}">
                <a16:creationId xmlns:a16="http://schemas.microsoft.com/office/drawing/2014/main" id="{61DEB3AE-1DB3-4916-8615-ABBB1906D5E3}"/>
              </a:ext>
            </a:extLst>
          </p:cNvPr>
          <p:cNvSpPr>
            <a:spLocks noGrp="1"/>
          </p:cNvSpPr>
          <p:nvPr>
            <p:ph idx="1"/>
          </p:nvPr>
        </p:nvSpPr>
        <p:spPr>
          <a:xfrm>
            <a:off x="4995081" y="873457"/>
            <a:ext cx="6020790" cy="5222543"/>
          </a:xfrm>
        </p:spPr>
        <p:txBody>
          <a:bodyPr anchor="ctr">
            <a:normAutofit/>
          </a:bodyPr>
          <a:lstStyle/>
          <a:p>
            <a:pPr marL="45720" indent="0">
              <a:buNone/>
            </a:pPr>
            <a:r>
              <a:rPr lang="en-US" sz="2400" dirty="0">
                <a:solidFill>
                  <a:schemeClr val="tx1"/>
                </a:solidFill>
              </a:rPr>
              <a:t>		</a:t>
            </a:r>
            <a:r>
              <a:rPr lang="en-US" sz="2400" u="sng" dirty="0">
                <a:solidFill>
                  <a:schemeClr val="tx1"/>
                </a:solidFill>
              </a:rPr>
              <a:t>What we have</a:t>
            </a:r>
            <a:endParaRPr lang="en-US" sz="2000" dirty="0">
              <a:solidFill>
                <a:schemeClr val="tx1"/>
              </a:solidFill>
            </a:endParaRPr>
          </a:p>
          <a:p>
            <a:pPr lvl="1"/>
            <a:r>
              <a:rPr lang="en-US" dirty="0">
                <a:solidFill>
                  <a:schemeClr val="tx1"/>
                </a:solidFill>
              </a:rPr>
              <a:t>Youth Service Provider Committee/CCP Workgroup</a:t>
            </a:r>
          </a:p>
          <a:p>
            <a:pPr lvl="1"/>
            <a:r>
              <a:rPr lang="en-US" dirty="0">
                <a:solidFill>
                  <a:schemeClr val="tx1"/>
                </a:solidFill>
              </a:rPr>
              <a:t>YAB structure outline (Regional/BOS)</a:t>
            </a:r>
          </a:p>
          <a:p>
            <a:pPr lvl="1"/>
            <a:r>
              <a:rPr lang="en-US" dirty="0">
                <a:solidFill>
                  <a:schemeClr val="tx1"/>
                </a:solidFill>
              </a:rPr>
              <a:t>Coordinated Entry Committee</a:t>
            </a:r>
          </a:p>
          <a:p>
            <a:pPr lvl="1"/>
            <a:r>
              <a:rPr lang="en-US" dirty="0">
                <a:solidFill>
                  <a:schemeClr val="tx1"/>
                </a:solidFill>
              </a:rPr>
              <a:t>Diversity, Equity and Inclusion Committee</a:t>
            </a:r>
          </a:p>
          <a:p>
            <a:pPr lvl="1"/>
            <a:r>
              <a:rPr lang="en-US" dirty="0">
                <a:solidFill>
                  <a:schemeClr val="tx1"/>
                </a:solidFill>
              </a:rPr>
              <a:t>Discharge Planning Committee</a:t>
            </a:r>
          </a:p>
          <a:p>
            <a:pPr lvl="1"/>
            <a:r>
              <a:rPr lang="en-US" dirty="0">
                <a:solidFill>
                  <a:schemeClr val="tx1"/>
                </a:solidFill>
              </a:rPr>
              <a:t>WI BOS Board of Directors</a:t>
            </a:r>
          </a:p>
          <a:p>
            <a:endParaRPr lang="en-VI" sz="2000" dirty="0">
              <a:solidFill>
                <a:schemeClr val="tx1"/>
              </a:solidFill>
            </a:endParaRPr>
          </a:p>
        </p:txBody>
      </p:sp>
    </p:spTree>
    <p:extLst>
      <p:ext uri="{BB962C8B-B14F-4D97-AF65-F5344CB8AC3E}">
        <p14:creationId xmlns:p14="http://schemas.microsoft.com/office/powerpoint/2010/main" val="115950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FA3325-D377-4457-B847-8ECD2CC67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20013E4B-D141-434B-8421-5E9DDF0C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77637" cy="6858000"/>
          </a:xfrm>
          <a:prstGeom prst="rect">
            <a:avLst/>
          </a:prstGeom>
          <a:solidFill>
            <a:schemeClr val="tx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BD26F2-5ADF-4763-9DA9-B0A67DBF99E6}"/>
              </a:ext>
            </a:extLst>
          </p:cNvPr>
          <p:cNvSpPr>
            <a:spLocks noGrp="1"/>
          </p:cNvSpPr>
          <p:nvPr>
            <p:ph type="title"/>
          </p:nvPr>
        </p:nvSpPr>
        <p:spPr>
          <a:xfrm>
            <a:off x="899160" y="966650"/>
            <a:ext cx="4297680" cy="4615543"/>
          </a:xfrm>
        </p:spPr>
        <p:txBody>
          <a:bodyPr>
            <a:normAutofit/>
          </a:bodyPr>
          <a:lstStyle/>
          <a:p>
            <a:pPr algn="ctr"/>
            <a:r>
              <a:rPr lang="en-US" sz="3200">
                <a:solidFill>
                  <a:schemeClr val="bg1"/>
                </a:solidFill>
              </a:rPr>
              <a:t>Governance</a:t>
            </a:r>
            <a:endParaRPr lang="en-VI" sz="3200">
              <a:solidFill>
                <a:schemeClr val="bg1"/>
              </a:solidFill>
            </a:endParaRPr>
          </a:p>
        </p:txBody>
      </p:sp>
      <p:sp>
        <p:nvSpPr>
          <p:cNvPr id="3" name="Content Placeholder 2">
            <a:extLst>
              <a:ext uri="{FF2B5EF4-FFF2-40B4-BE49-F238E27FC236}">
                <a16:creationId xmlns:a16="http://schemas.microsoft.com/office/drawing/2014/main" id="{97BE037C-BB81-471B-A1F5-BB305D751AC4}"/>
              </a:ext>
            </a:extLst>
          </p:cNvPr>
          <p:cNvSpPr>
            <a:spLocks noGrp="1"/>
          </p:cNvSpPr>
          <p:nvPr>
            <p:ph idx="1"/>
          </p:nvPr>
        </p:nvSpPr>
        <p:spPr>
          <a:xfrm>
            <a:off x="6731726" y="966650"/>
            <a:ext cx="4876799" cy="4615543"/>
          </a:xfrm>
        </p:spPr>
        <p:txBody>
          <a:bodyPr anchor="ctr">
            <a:normAutofit/>
          </a:bodyPr>
          <a:lstStyle/>
          <a:p>
            <a:pPr lvl="1"/>
            <a:r>
              <a:rPr lang="en-US" sz="2200" u="sng" dirty="0">
                <a:solidFill>
                  <a:schemeClr val="tx1"/>
                </a:solidFill>
              </a:rPr>
              <a:t>What we need</a:t>
            </a:r>
            <a:endParaRPr lang="en-US" sz="1800" u="sng" dirty="0">
              <a:solidFill>
                <a:schemeClr val="tx1"/>
              </a:solidFill>
            </a:endParaRPr>
          </a:p>
          <a:p>
            <a:endParaRPr lang="en-US" sz="2000" u="sng" dirty="0">
              <a:solidFill>
                <a:schemeClr val="tx1"/>
              </a:solidFill>
            </a:endParaRPr>
          </a:p>
          <a:p>
            <a:pPr lvl="1"/>
            <a:r>
              <a:rPr lang="en-US" dirty="0">
                <a:solidFill>
                  <a:schemeClr val="tx1"/>
                </a:solidFill>
              </a:rPr>
              <a:t>*YAB structure functioning (local and CoC)</a:t>
            </a:r>
          </a:p>
          <a:p>
            <a:pPr lvl="1"/>
            <a:r>
              <a:rPr lang="en-US" dirty="0">
                <a:solidFill>
                  <a:schemeClr val="tx1"/>
                </a:solidFill>
              </a:rPr>
              <a:t>*A more established decision-making structure</a:t>
            </a:r>
          </a:p>
          <a:p>
            <a:pPr lvl="1"/>
            <a:r>
              <a:rPr lang="en-US" dirty="0">
                <a:solidFill>
                  <a:schemeClr val="tx1"/>
                </a:solidFill>
              </a:rPr>
              <a:t>*Governance Chart</a:t>
            </a:r>
          </a:p>
          <a:p>
            <a:pPr lvl="1"/>
            <a:endParaRPr lang="en-US" dirty="0">
              <a:solidFill>
                <a:schemeClr val="tx1"/>
              </a:solidFill>
            </a:endParaRPr>
          </a:p>
          <a:p>
            <a:endParaRPr lang="en-VI" sz="2000" dirty="0">
              <a:solidFill>
                <a:schemeClr val="tx1"/>
              </a:solidFill>
            </a:endParaRPr>
          </a:p>
        </p:txBody>
      </p:sp>
    </p:spTree>
    <p:extLst>
      <p:ext uri="{BB962C8B-B14F-4D97-AF65-F5344CB8AC3E}">
        <p14:creationId xmlns:p14="http://schemas.microsoft.com/office/powerpoint/2010/main" val="36319675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43000" y="609600"/>
            <a:ext cx="9875520" cy="1356360"/>
          </a:xfrm>
        </p:spPr>
        <p:txBody>
          <a:bodyPr>
            <a:normAutofit/>
          </a:bodyPr>
          <a:lstStyle/>
          <a:p>
            <a:r>
              <a:rPr lang="en-US" b="1" u="sng">
                <a:solidFill>
                  <a:srgbClr val="FFFFFF"/>
                </a:solidFill>
              </a:rPr>
              <a:t>Agenda</a:t>
            </a:r>
          </a:p>
        </p:txBody>
      </p:sp>
      <p:sp useBgFill="1">
        <p:nvSpPr>
          <p:cNvPr id="23" name="Rectangle 22">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p:cNvSpPr>
            <a:spLocks noGrp="1"/>
          </p:cNvSpPr>
          <p:nvPr>
            <p:ph idx="1"/>
          </p:nvPr>
        </p:nvSpPr>
        <p:spPr>
          <a:xfrm>
            <a:off x="1143000" y="2852530"/>
            <a:ext cx="9872871" cy="3243469"/>
          </a:xfrm>
        </p:spPr>
        <p:txBody>
          <a:bodyPr>
            <a:normAutofit/>
          </a:bodyPr>
          <a:lstStyle/>
          <a:p>
            <a:r>
              <a:rPr lang="en-US" dirty="0">
                <a:solidFill>
                  <a:schemeClr val="tx1"/>
                </a:solidFill>
              </a:rPr>
              <a:t>Introduction </a:t>
            </a:r>
          </a:p>
          <a:p>
            <a:r>
              <a:rPr lang="en-US" dirty="0">
                <a:solidFill>
                  <a:schemeClr val="tx1"/>
                </a:solidFill>
              </a:rPr>
              <a:t>What makes YHDP work different from other HUD funding</a:t>
            </a:r>
          </a:p>
          <a:p>
            <a:r>
              <a:rPr lang="en-US" dirty="0">
                <a:solidFill>
                  <a:schemeClr val="tx1"/>
                </a:solidFill>
              </a:rPr>
              <a:t>Requirements of the CCP</a:t>
            </a:r>
          </a:p>
          <a:p>
            <a:r>
              <a:rPr lang="en-US" dirty="0">
                <a:solidFill>
                  <a:schemeClr val="tx1"/>
                </a:solidFill>
              </a:rPr>
              <a:t>Next Steps for the WI BOS</a:t>
            </a:r>
          </a:p>
          <a:p>
            <a:r>
              <a:rPr lang="en-US" dirty="0">
                <a:solidFill>
                  <a:schemeClr val="tx1"/>
                </a:solidFill>
              </a:rPr>
              <a:t>HUD Exchange Tour</a:t>
            </a:r>
          </a:p>
          <a:p>
            <a:r>
              <a:rPr lang="en-US" dirty="0">
                <a:solidFill>
                  <a:schemeClr val="tx1"/>
                </a:solidFill>
              </a:rPr>
              <a:t>Questions</a:t>
            </a:r>
          </a:p>
          <a:p>
            <a:endParaRPr lang="en-US" dirty="0">
              <a:solidFill>
                <a:schemeClr val="tx1"/>
              </a:solidFill>
            </a:endParaRPr>
          </a:p>
          <a:p>
            <a:pPr lvl="1"/>
            <a:endParaRPr lang="en-US" dirty="0">
              <a:solidFill>
                <a:schemeClr val="tx1"/>
              </a:solidFill>
            </a:endParaRPr>
          </a:p>
          <a:p>
            <a:endParaRPr lang="en-US"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7414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F0AD-9906-4A2B-8D7E-CDA0A9E8FFD1}"/>
              </a:ext>
            </a:extLst>
          </p:cNvPr>
          <p:cNvSpPr>
            <a:spLocks noGrp="1"/>
          </p:cNvSpPr>
          <p:nvPr>
            <p:ph type="title"/>
          </p:nvPr>
        </p:nvSpPr>
        <p:spPr>
          <a:xfrm>
            <a:off x="612396" y="609600"/>
            <a:ext cx="10406124" cy="766194"/>
          </a:xfrm>
        </p:spPr>
        <p:txBody>
          <a:bodyPr>
            <a:normAutofit/>
          </a:bodyPr>
          <a:lstStyle/>
          <a:p>
            <a:r>
              <a:rPr lang="en-US" sz="4000" b="1" u="sng" dirty="0"/>
              <a:t>List of Projects</a:t>
            </a:r>
            <a:endParaRPr lang="en-VI" sz="4000" dirty="0"/>
          </a:p>
        </p:txBody>
      </p:sp>
      <p:sp>
        <p:nvSpPr>
          <p:cNvPr id="3" name="Content Placeholder 2">
            <a:extLst>
              <a:ext uri="{FF2B5EF4-FFF2-40B4-BE49-F238E27FC236}">
                <a16:creationId xmlns:a16="http://schemas.microsoft.com/office/drawing/2014/main" id="{C452E7AD-3140-42DE-A67F-768E9E2A8CAC}"/>
              </a:ext>
            </a:extLst>
          </p:cNvPr>
          <p:cNvSpPr>
            <a:spLocks noGrp="1"/>
          </p:cNvSpPr>
          <p:nvPr>
            <p:ph idx="1"/>
          </p:nvPr>
        </p:nvSpPr>
        <p:spPr>
          <a:xfrm>
            <a:off x="609748" y="1375794"/>
            <a:ext cx="10406124" cy="4720206"/>
          </a:xfrm>
        </p:spPr>
        <p:txBody>
          <a:bodyPr>
            <a:normAutofit/>
          </a:bodyPr>
          <a:lstStyle/>
          <a:p>
            <a:pPr rtl="0">
              <a:spcBef>
                <a:spcPts val="0"/>
              </a:spcBef>
              <a:spcAft>
                <a:spcPts val="800"/>
              </a:spcAft>
            </a:pPr>
            <a:r>
              <a:rPr lang="en-US" dirty="0"/>
              <a:t>We need a list of new projects to be funded by HUD and other sources that will support the implementation of the CCP. </a:t>
            </a:r>
            <a:r>
              <a:rPr lang="en-US" sz="2000" b="0" i="0" u="none" strike="noStrike" dirty="0">
                <a:effectLst/>
              </a:rPr>
              <a:t>Using data from your statement of need, the community should go through an intentional process to identify gaps in the youth homeless response system and overall coordinated community response to youth homelessness. If the community does not already do a youth gaps analysis, our assigned TA provider can facilitate system modeling sessions to determine need. </a:t>
            </a:r>
            <a:endParaRPr lang="en-US" sz="2400" b="0" dirty="0">
              <a:effectLst/>
            </a:endParaRPr>
          </a:p>
          <a:p>
            <a:pPr rtl="0">
              <a:spcBef>
                <a:spcPts val="0"/>
              </a:spcBef>
              <a:spcAft>
                <a:spcPts val="800"/>
              </a:spcAft>
            </a:pPr>
            <a:r>
              <a:rPr lang="en-US" sz="2000" b="0" i="0" u="none" strike="noStrike" dirty="0">
                <a:effectLst/>
              </a:rPr>
              <a:t>At this part of the planning phase, the community is documenting which overall project </a:t>
            </a:r>
            <a:r>
              <a:rPr lang="en-US" sz="2000" b="0" i="0" u="sng" dirty="0">
                <a:effectLst/>
              </a:rPr>
              <a:t>types</a:t>
            </a:r>
            <a:r>
              <a:rPr lang="en-US" sz="2000" b="0" i="0" u="none" strike="noStrike" dirty="0">
                <a:effectLst/>
              </a:rPr>
              <a:t> will meet the needs of gaps in the youth homeless response system.  It is not expected that you will be able to include the specific projects that agencies will operate after you complete the procurement process (e.g., Rapid Rehousing has been identified as a project type, but who will administer the RRH project(s) has not yet been determined).</a:t>
            </a:r>
          </a:p>
          <a:p>
            <a:pPr rtl="0">
              <a:spcBef>
                <a:spcPts val="0"/>
              </a:spcBef>
              <a:spcAft>
                <a:spcPts val="800"/>
              </a:spcAft>
            </a:pPr>
            <a:r>
              <a:rPr lang="en-US" sz="2000" dirty="0"/>
              <a:t>Please see Appendix A for more details about what the requirements are for a project.</a:t>
            </a:r>
            <a:br>
              <a:rPr lang="en-US" dirty="0"/>
            </a:br>
            <a:endParaRPr lang="en-VI" dirty="0"/>
          </a:p>
        </p:txBody>
      </p:sp>
      <p:pic>
        <p:nvPicPr>
          <p:cNvPr id="5" name="Picture 4">
            <a:extLst>
              <a:ext uri="{FF2B5EF4-FFF2-40B4-BE49-F238E27FC236}">
                <a16:creationId xmlns:a16="http://schemas.microsoft.com/office/drawing/2014/main" id="{587F393F-0201-4086-B4BC-33C030C9A687}"/>
              </a:ext>
            </a:extLst>
          </p:cNvPr>
          <p:cNvPicPr>
            <a:picLocks noChangeAspect="1"/>
          </p:cNvPicPr>
          <p:nvPr/>
        </p:nvPicPr>
        <p:blipFill>
          <a:blip r:embed="rId2"/>
          <a:stretch>
            <a:fillRect/>
          </a:stretch>
        </p:blipFill>
        <p:spPr>
          <a:xfrm>
            <a:off x="2019300" y="5109769"/>
            <a:ext cx="8153400" cy="895350"/>
          </a:xfrm>
          <a:prstGeom prst="rect">
            <a:avLst/>
          </a:prstGeom>
        </p:spPr>
      </p:pic>
    </p:spTree>
    <p:extLst>
      <p:ext uri="{BB962C8B-B14F-4D97-AF65-F5344CB8AC3E}">
        <p14:creationId xmlns:p14="http://schemas.microsoft.com/office/powerpoint/2010/main" val="33824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u="sng">
                <a:solidFill>
                  <a:srgbClr val="FFFFFF"/>
                </a:solidFill>
              </a:rPr>
              <a:t>List of Projects</a:t>
            </a:r>
          </a:p>
        </p:txBody>
      </p:sp>
      <p:sp>
        <p:nvSpPr>
          <p:cNvPr id="3" name="Content Placeholder 2"/>
          <p:cNvSpPr>
            <a:spLocks noGrp="1"/>
          </p:cNvSpPr>
          <p:nvPr>
            <p:ph idx="1"/>
          </p:nvPr>
        </p:nvSpPr>
        <p:spPr>
          <a:xfrm>
            <a:off x="4995081" y="873457"/>
            <a:ext cx="6020790" cy="5222543"/>
          </a:xfrm>
        </p:spPr>
        <p:txBody>
          <a:bodyPr anchor="ctr">
            <a:normAutofit/>
          </a:bodyPr>
          <a:lstStyle/>
          <a:p>
            <a:pPr marL="45720" indent="0">
              <a:buNone/>
            </a:pPr>
            <a:r>
              <a:rPr lang="en-US" sz="2000" dirty="0">
                <a:solidFill>
                  <a:schemeClr val="tx1"/>
                </a:solidFill>
              </a:rPr>
              <a:t>	Things to consider:</a:t>
            </a: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Determine existing strengths and gaps in your youth homeless response system.</a:t>
            </a:r>
            <a:endParaRPr lang="en-US" b="0" i="0" u="none" strike="noStrike" dirty="0">
              <a:solidFill>
                <a:schemeClr val="tx1"/>
              </a:solidFill>
              <a:effectLst/>
              <a:latin typeface="Noto Sans Symbols"/>
            </a:endParaRP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Use a system modeling process to identify what &amp; how much of each housing &amp; service project are needed (your TA providers can help you with this!)</a:t>
            </a:r>
            <a:endParaRPr lang="en-US" b="0" i="0" u="none" strike="noStrike" dirty="0">
              <a:solidFill>
                <a:schemeClr val="tx1"/>
              </a:solidFill>
              <a:effectLst/>
              <a:latin typeface="Noto Sans Symbols"/>
            </a:endParaRP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Use a participatory design process to include all stakeholders, especially youth leaders, in developing project descriptions. </a:t>
            </a:r>
            <a:endParaRPr lang="en-US" b="0" i="0" u="none" strike="noStrike" dirty="0">
              <a:solidFill>
                <a:schemeClr val="tx1"/>
              </a:solidFill>
              <a:effectLst/>
              <a:latin typeface="Noto Sans Symbols"/>
            </a:endParaRPr>
          </a:p>
          <a:p>
            <a:pPr lvl="1"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Be detailed in how the projects should be designed so that funded projects are implemented in alignment with decisions made during the planning process.</a:t>
            </a:r>
            <a:endParaRPr lang="en-US" b="0" i="0" u="none" strike="noStrike" dirty="0">
              <a:solidFill>
                <a:schemeClr val="tx1"/>
              </a:solidFill>
              <a:effectLst/>
              <a:latin typeface="Noto Sans Symbols"/>
            </a:endParaRPr>
          </a:p>
          <a:p>
            <a:pPr lvl="1" fontAlgn="base">
              <a:spcBef>
                <a:spcPts val="0"/>
              </a:spcBef>
              <a:spcAft>
                <a:spcPts val="80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Carry this work into the RFP process to identify project recipients/subrecipients.</a:t>
            </a:r>
            <a:endParaRPr lang="en-US" b="0" i="0" u="none" strike="noStrike" dirty="0">
              <a:solidFill>
                <a:schemeClr val="tx1"/>
              </a:solidFill>
              <a:effectLst/>
              <a:latin typeface="Noto Sans Symbols"/>
            </a:endParaRPr>
          </a:p>
          <a:p>
            <a:endParaRPr lang="en-US" sz="2000" dirty="0">
              <a:solidFill>
                <a:schemeClr val="tx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4889258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C2E3-F2E2-4DE8-9994-B08471D5D072}"/>
              </a:ext>
            </a:extLst>
          </p:cNvPr>
          <p:cNvSpPr>
            <a:spLocks noGrp="1"/>
          </p:cNvSpPr>
          <p:nvPr>
            <p:ph type="title"/>
          </p:nvPr>
        </p:nvSpPr>
        <p:spPr>
          <a:xfrm>
            <a:off x="738231" y="609600"/>
            <a:ext cx="10280289" cy="749417"/>
          </a:xfrm>
        </p:spPr>
        <p:txBody>
          <a:bodyPr>
            <a:normAutofit/>
          </a:bodyPr>
          <a:lstStyle/>
          <a:p>
            <a:r>
              <a:rPr lang="en-US" sz="4000" b="1" u="sng" dirty="0"/>
              <a:t>Signature Page</a:t>
            </a:r>
            <a:endParaRPr lang="en-VI" sz="4000" b="1" u="sng" dirty="0"/>
          </a:p>
        </p:txBody>
      </p:sp>
      <p:sp>
        <p:nvSpPr>
          <p:cNvPr id="3" name="Content Placeholder 2">
            <a:extLst>
              <a:ext uri="{FF2B5EF4-FFF2-40B4-BE49-F238E27FC236}">
                <a16:creationId xmlns:a16="http://schemas.microsoft.com/office/drawing/2014/main" id="{1588BC2D-9078-4837-8CF8-6F683F57D073}"/>
              </a:ext>
            </a:extLst>
          </p:cNvPr>
          <p:cNvSpPr>
            <a:spLocks noGrp="1"/>
          </p:cNvSpPr>
          <p:nvPr>
            <p:ph idx="1"/>
          </p:nvPr>
        </p:nvSpPr>
        <p:spPr>
          <a:xfrm>
            <a:off x="735584" y="1359017"/>
            <a:ext cx="10280288" cy="5176007"/>
          </a:xfrm>
        </p:spPr>
        <p:txBody>
          <a:bodyPr>
            <a:normAutofit/>
          </a:bodyPr>
          <a:lstStyle/>
          <a:p>
            <a:pPr lvl="1"/>
            <a:r>
              <a:rPr lang="en-US" b="0" i="0" u="none" strike="noStrike" dirty="0">
                <a:effectLst/>
                <a:latin typeface="Corbel" panose="020B0503020204020204" pitchFamily="34" charset="0"/>
              </a:rPr>
              <a:t>The CCP is designed to be a full-scale plan for preventing and ending youth homelessness and because it will take more than homeless service system to accomplish the end state, cross-system partners are critical to the work.  </a:t>
            </a:r>
            <a:r>
              <a:rPr lang="en-US" dirty="0"/>
              <a:t>A signature page that includes the signatures of official representatives of </a:t>
            </a:r>
            <a:r>
              <a:rPr lang="en-US" b="1" i="1" dirty="0"/>
              <a:t>at least </a:t>
            </a:r>
            <a:r>
              <a:rPr lang="en-US" dirty="0"/>
              <a:t>the following systems:</a:t>
            </a:r>
          </a:p>
          <a:p>
            <a:pPr lvl="1"/>
            <a:endParaRPr lang="en-US" dirty="0">
              <a:latin typeface="Corbel" panose="020B0503020204020204" pitchFamily="34" charset="0"/>
            </a:endParaRPr>
          </a:p>
          <a:p>
            <a:pPr lvl="2"/>
            <a:endParaRPr lang="en-VI" dirty="0"/>
          </a:p>
        </p:txBody>
      </p:sp>
      <p:pic>
        <p:nvPicPr>
          <p:cNvPr id="4" name="Picture 3">
            <a:extLst>
              <a:ext uri="{FF2B5EF4-FFF2-40B4-BE49-F238E27FC236}">
                <a16:creationId xmlns:a16="http://schemas.microsoft.com/office/drawing/2014/main" id="{132523DD-7B60-430C-9E7B-A731EFC1E21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8" name="Picture 7">
            <a:extLst>
              <a:ext uri="{FF2B5EF4-FFF2-40B4-BE49-F238E27FC236}">
                <a16:creationId xmlns:a16="http://schemas.microsoft.com/office/drawing/2014/main" id="{8A40737D-D9DD-4B3F-BC33-A5039DA2B770}"/>
              </a:ext>
            </a:extLst>
          </p:cNvPr>
          <p:cNvPicPr>
            <a:picLocks noChangeAspect="1"/>
          </p:cNvPicPr>
          <p:nvPr/>
        </p:nvPicPr>
        <p:blipFill>
          <a:blip r:embed="rId3"/>
          <a:stretch>
            <a:fillRect/>
          </a:stretch>
        </p:blipFill>
        <p:spPr>
          <a:xfrm>
            <a:off x="1990725" y="2756395"/>
            <a:ext cx="8210550" cy="2381250"/>
          </a:xfrm>
          <a:prstGeom prst="rect">
            <a:avLst/>
          </a:prstGeom>
        </p:spPr>
      </p:pic>
    </p:spTree>
    <p:extLst>
      <p:ext uri="{BB962C8B-B14F-4D97-AF65-F5344CB8AC3E}">
        <p14:creationId xmlns:p14="http://schemas.microsoft.com/office/powerpoint/2010/main" val="30427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8D27D18D-7FA7-4A34-83F4-1E76E781CF6F}"/>
              </a:ext>
            </a:extLst>
          </p:cNvPr>
          <p:cNvSpPr>
            <a:spLocks noGrp="1"/>
          </p:cNvSpPr>
          <p:nvPr>
            <p:ph type="title"/>
          </p:nvPr>
        </p:nvSpPr>
        <p:spPr>
          <a:xfrm>
            <a:off x="441009" y="873457"/>
            <a:ext cx="3273042" cy="5222543"/>
          </a:xfrm>
        </p:spPr>
        <p:txBody>
          <a:bodyPr>
            <a:normAutofit/>
          </a:bodyPr>
          <a:lstStyle/>
          <a:p>
            <a:r>
              <a:rPr lang="en-US" sz="2800" b="1" u="sng">
                <a:solidFill>
                  <a:srgbClr val="FFFFFF"/>
                </a:solidFill>
              </a:rPr>
              <a:t>Signature Page</a:t>
            </a:r>
            <a:endParaRPr lang="en-VI" sz="2800" b="1" u="sng">
              <a:solidFill>
                <a:srgbClr val="FFFFFF"/>
              </a:solidFill>
            </a:endParaRPr>
          </a:p>
        </p:txBody>
      </p:sp>
      <p:sp>
        <p:nvSpPr>
          <p:cNvPr id="3" name="Content Placeholder 2">
            <a:extLst>
              <a:ext uri="{FF2B5EF4-FFF2-40B4-BE49-F238E27FC236}">
                <a16:creationId xmlns:a16="http://schemas.microsoft.com/office/drawing/2014/main" id="{24019545-4C99-47B9-8E35-EC8A1402559B}"/>
              </a:ext>
            </a:extLst>
          </p:cNvPr>
          <p:cNvSpPr>
            <a:spLocks noGrp="1"/>
          </p:cNvSpPr>
          <p:nvPr>
            <p:ph idx="1"/>
          </p:nvPr>
        </p:nvSpPr>
        <p:spPr>
          <a:xfrm>
            <a:off x="4995081" y="873457"/>
            <a:ext cx="6020790" cy="5222543"/>
          </a:xfrm>
        </p:spPr>
        <p:txBody>
          <a:bodyPr anchor="ctr">
            <a:normAutofit/>
          </a:bodyPr>
          <a:lstStyle/>
          <a:p>
            <a:pPr marL="274320" lvl="1" indent="0">
              <a:buNone/>
            </a:pPr>
            <a:r>
              <a:rPr lang="en-US" sz="1700" b="1" dirty="0">
                <a:solidFill>
                  <a:schemeClr val="tx1"/>
                </a:solidFill>
              </a:rPr>
              <a:t>	Things to consider:</a:t>
            </a:r>
          </a:p>
          <a:p>
            <a:pPr lvl="1"/>
            <a:endParaRPr lang="en-US" sz="1700" b="1" dirty="0">
              <a:solidFill>
                <a:schemeClr val="tx1"/>
              </a:solidFill>
            </a:endParaRPr>
          </a:p>
          <a:p>
            <a:pPr lvl="1" fontAlgn="base">
              <a:spcBef>
                <a:spcPts val="0"/>
              </a:spcBef>
              <a:spcAft>
                <a:spcPts val="0"/>
              </a:spcAft>
              <a:buFont typeface="Arial" panose="020B0604020202020204" pitchFamily="34" charset="0"/>
              <a:buChar char="•"/>
            </a:pPr>
            <a:r>
              <a:rPr lang="en-US" sz="1700" b="0" i="0" u="none" strike="noStrike" dirty="0">
                <a:solidFill>
                  <a:schemeClr val="tx1"/>
                </a:solidFill>
                <a:effectLst/>
              </a:rPr>
              <a:t>Acknowledge and engage required partners early in the planning process. Help them envision their role in the YHDP work.</a:t>
            </a:r>
          </a:p>
          <a:p>
            <a:pPr lvl="1" fontAlgn="base">
              <a:spcBef>
                <a:spcPts val="0"/>
              </a:spcBef>
              <a:spcAft>
                <a:spcPts val="0"/>
              </a:spcAft>
              <a:buFont typeface="Arial" panose="020B0604020202020204" pitchFamily="34" charset="0"/>
              <a:buChar char="•"/>
            </a:pPr>
            <a:r>
              <a:rPr lang="en-US" sz="1700" b="0" i="0" u="none" strike="noStrike" dirty="0">
                <a:solidFill>
                  <a:schemeClr val="tx1"/>
                </a:solidFill>
                <a:effectLst/>
              </a:rPr>
              <a:t>Inform required partners about the YHDP award as soon as the CoC receives notification &amp; explain the planned community-wide approach to developing the CCP.</a:t>
            </a:r>
          </a:p>
          <a:p>
            <a:pPr lvl="1" fontAlgn="base">
              <a:spcBef>
                <a:spcPts val="0"/>
              </a:spcBef>
              <a:spcAft>
                <a:spcPts val="0"/>
              </a:spcAft>
              <a:buFont typeface="Arial" panose="020B0604020202020204" pitchFamily="34" charset="0"/>
              <a:buChar char="•"/>
            </a:pPr>
            <a:r>
              <a:rPr lang="en-US" sz="1700" b="0" i="0" u="none" strike="noStrike" dirty="0">
                <a:solidFill>
                  <a:schemeClr val="tx1"/>
                </a:solidFill>
                <a:effectLst/>
              </a:rPr>
              <a:t>Determine who will sign on behalf of each required entity.</a:t>
            </a:r>
          </a:p>
          <a:p>
            <a:pPr marL="1017270" lvl="2" indent="-285750" fontAlgn="base">
              <a:spcBef>
                <a:spcPts val="0"/>
              </a:spcBef>
              <a:spcAft>
                <a:spcPts val="0"/>
              </a:spcAft>
              <a:buFont typeface="Arial" panose="020B0604020202020204" pitchFamily="34" charset="0"/>
              <a:buChar char="•"/>
            </a:pPr>
            <a:r>
              <a:rPr lang="en-US" sz="1700" b="0" i="0" u="none" strike="noStrike" dirty="0">
                <a:solidFill>
                  <a:schemeClr val="tx1"/>
                </a:solidFill>
                <a:effectLst/>
              </a:rPr>
              <a:t>Coordinate with the YAB to determine if all members will provide a signature or if a set of representatives will sign in support.</a:t>
            </a:r>
          </a:p>
          <a:p>
            <a:pPr lvl="1" fontAlgn="base">
              <a:spcBef>
                <a:spcPts val="0"/>
              </a:spcBef>
              <a:spcAft>
                <a:spcPts val="0"/>
              </a:spcAft>
              <a:buFont typeface="Arial" panose="020B0604020202020204" pitchFamily="34" charset="0"/>
              <a:buChar char="•"/>
            </a:pPr>
            <a:r>
              <a:rPr lang="en-US" sz="1700" b="0" i="0" u="none" strike="noStrike" dirty="0">
                <a:solidFill>
                  <a:schemeClr val="tx1"/>
                </a:solidFill>
                <a:effectLst/>
              </a:rPr>
              <a:t>Invite required partners to your planning tables &amp; go to their planning tables with the goal of building partnerships that benefit all involved partners and the young people they serve.</a:t>
            </a:r>
          </a:p>
          <a:p>
            <a:pPr lvl="1" fontAlgn="base">
              <a:spcBef>
                <a:spcPts val="0"/>
              </a:spcBef>
              <a:spcAft>
                <a:spcPts val="0"/>
              </a:spcAft>
              <a:buFont typeface="Arial" panose="020B0604020202020204" pitchFamily="34" charset="0"/>
              <a:buChar char="•"/>
            </a:pPr>
            <a:r>
              <a:rPr lang="en-US" sz="1700" b="0" i="0" u="none" strike="noStrike" dirty="0">
                <a:solidFill>
                  <a:schemeClr val="tx1"/>
                </a:solidFill>
                <a:effectLst/>
              </a:rPr>
              <a:t>Pro-tip: Do not wait until your CCP is final to ask for partner review &amp; signature! </a:t>
            </a:r>
          </a:p>
          <a:p>
            <a:pPr lvl="1"/>
            <a:endParaRPr lang="en-US" sz="1700" b="1" dirty="0">
              <a:solidFill>
                <a:schemeClr val="tx1"/>
              </a:solidFill>
            </a:endParaRPr>
          </a:p>
          <a:p>
            <a:endParaRPr lang="en-VI" sz="1700" dirty="0">
              <a:solidFill>
                <a:schemeClr val="tx1"/>
              </a:solidFill>
            </a:endParaRPr>
          </a:p>
        </p:txBody>
      </p:sp>
    </p:spTree>
    <p:extLst>
      <p:ext uri="{BB962C8B-B14F-4D97-AF65-F5344CB8AC3E}">
        <p14:creationId xmlns:p14="http://schemas.microsoft.com/office/powerpoint/2010/main" val="26642197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3145" y="609599"/>
            <a:ext cx="3364378" cy="5606143"/>
          </a:xfrm>
        </p:spPr>
        <p:txBody>
          <a:bodyPr>
            <a:normAutofit/>
          </a:bodyPr>
          <a:lstStyle/>
          <a:p>
            <a:r>
              <a:rPr lang="en-US" sz="4800" b="1" u="sng" dirty="0"/>
              <a:t>YHDP Values and Principles</a:t>
            </a:r>
            <a:br>
              <a:rPr lang="en-US" sz="4800" b="1" u="sng" dirty="0"/>
            </a:br>
            <a:br>
              <a:rPr lang="en-US" sz="4800" b="1" u="sng" dirty="0"/>
            </a:br>
            <a:br>
              <a:rPr lang="en-US" sz="4800" b="1" u="sng" dirty="0"/>
            </a:br>
            <a:r>
              <a:rPr lang="en-US" sz="1800" b="1" u="sng" dirty="0">
                <a:solidFill>
                  <a:schemeClr val="accent2">
                    <a:lumMod val="75000"/>
                  </a:schemeClr>
                </a:solidFill>
                <a:hlinkClick r:id="rId2">
                  <a:extLst>
                    <a:ext uri="{A12FA001-AC4F-418D-AE19-62706E023703}">
                      <ahyp:hlinkClr xmlns:ahyp="http://schemas.microsoft.com/office/drawing/2018/hyperlinkcolor" val="tx"/>
                    </a:ext>
                  </a:extLst>
                </a:hlinkClick>
              </a:rPr>
              <a:t>Click here for more information about any of these principles</a:t>
            </a:r>
            <a:endParaRPr lang="en-US" sz="1800" b="1" u="sng" dirty="0">
              <a:solidFill>
                <a:schemeClr val="accent2">
                  <a:lumMod val="75000"/>
                </a:schemeClr>
              </a:solidFill>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graphicFrame>
        <p:nvGraphicFramePr>
          <p:cNvPr id="7" name="Content Placeholder 2">
            <a:extLst>
              <a:ext uri="{FF2B5EF4-FFF2-40B4-BE49-F238E27FC236}">
                <a16:creationId xmlns:a16="http://schemas.microsoft.com/office/drawing/2014/main" id="{30B70CA9-FD9E-408C-9693-C55E9AAB8874}"/>
              </a:ext>
            </a:extLst>
          </p:cNvPr>
          <p:cNvGraphicFramePr>
            <a:graphicFrameLocks noGrp="1"/>
          </p:cNvGraphicFramePr>
          <p:nvPr>
            <p:ph idx="1"/>
            <p:extLst>
              <p:ext uri="{D42A27DB-BD31-4B8C-83A1-F6EECF244321}">
                <p14:modId xmlns:p14="http://schemas.microsoft.com/office/powerpoint/2010/main" val="4127151063"/>
              </p:ext>
            </p:extLst>
          </p:nvPr>
        </p:nvGraphicFramePr>
        <p:xfrm>
          <a:off x="4170784" y="457200"/>
          <a:ext cx="6232850" cy="5682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4154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B6A7F-C38C-4187-A71F-E55A4A71BD5C}"/>
              </a:ext>
            </a:extLst>
          </p:cNvPr>
          <p:cNvSpPr>
            <a:spLocks noGrp="1"/>
          </p:cNvSpPr>
          <p:nvPr>
            <p:ph type="title"/>
          </p:nvPr>
        </p:nvSpPr>
        <p:spPr>
          <a:xfrm>
            <a:off x="653145" y="609599"/>
            <a:ext cx="3364378" cy="5606143"/>
          </a:xfrm>
        </p:spPr>
        <p:txBody>
          <a:bodyPr>
            <a:normAutofit/>
          </a:bodyPr>
          <a:lstStyle/>
          <a:p>
            <a:r>
              <a:rPr lang="en-US" sz="4800"/>
              <a:t>Next Steps</a:t>
            </a:r>
            <a:endParaRPr lang="en-VI" sz="4800"/>
          </a:p>
        </p:txBody>
      </p:sp>
      <p:graphicFrame>
        <p:nvGraphicFramePr>
          <p:cNvPr id="5" name="Content Placeholder 2">
            <a:extLst>
              <a:ext uri="{FF2B5EF4-FFF2-40B4-BE49-F238E27FC236}">
                <a16:creationId xmlns:a16="http://schemas.microsoft.com/office/drawing/2014/main" id="{55DF769F-08EB-44E9-9833-124D881D6074}"/>
              </a:ext>
            </a:extLst>
          </p:cNvPr>
          <p:cNvGraphicFramePr>
            <a:graphicFrameLocks noGrp="1"/>
          </p:cNvGraphicFramePr>
          <p:nvPr>
            <p:ph idx="1"/>
            <p:extLst>
              <p:ext uri="{D42A27DB-BD31-4B8C-83A1-F6EECF244321}">
                <p14:modId xmlns:p14="http://schemas.microsoft.com/office/powerpoint/2010/main" val="21649427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125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C26A5-DBF2-4EDB-91CE-6AEB97AC520C}"/>
              </a:ext>
            </a:extLst>
          </p:cNvPr>
          <p:cNvSpPr>
            <a:spLocks noGrp="1"/>
          </p:cNvSpPr>
          <p:nvPr>
            <p:ph type="title"/>
          </p:nvPr>
        </p:nvSpPr>
        <p:spPr>
          <a:xfrm>
            <a:off x="654341" y="609600"/>
            <a:ext cx="10364179" cy="573248"/>
          </a:xfrm>
        </p:spPr>
        <p:txBody>
          <a:bodyPr>
            <a:normAutofit fontScale="90000"/>
          </a:bodyPr>
          <a:lstStyle/>
          <a:p>
            <a:r>
              <a:rPr lang="en-US" dirty="0"/>
              <a:t>HUD Exchange Tour</a:t>
            </a:r>
            <a:endParaRPr lang="en-VI" dirty="0"/>
          </a:p>
        </p:txBody>
      </p:sp>
      <p:sp>
        <p:nvSpPr>
          <p:cNvPr id="3" name="Content Placeholder 2">
            <a:extLst>
              <a:ext uri="{FF2B5EF4-FFF2-40B4-BE49-F238E27FC236}">
                <a16:creationId xmlns:a16="http://schemas.microsoft.com/office/drawing/2014/main" id="{DC8DD96F-BA50-4CA3-A77B-618A2FE74F37}"/>
              </a:ext>
            </a:extLst>
          </p:cNvPr>
          <p:cNvSpPr>
            <a:spLocks noGrp="1"/>
          </p:cNvSpPr>
          <p:nvPr>
            <p:ph idx="1"/>
          </p:nvPr>
        </p:nvSpPr>
        <p:spPr>
          <a:xfrm>
            <a:off x="651694" y="1429304"/>
            <a:ext cx="10364178" cy="4666695"/>
          </a:xfrm>
        </p:spPr>
        <p:txBody>
          <a:bodyPr/>
          <a:lstStyle/>
          <a:p>
            <a:r>
              <a:rPr lang="en-US" dirty="0"/>
              <a:t>YHDP Home Page: </a:t>
            </a:r>
            <a:r>
              <a:rPr lang="en-US" dirty="0">
                <a:hlinkClick r:id="rId2"/>
              </a:rPr>
              <a:t>https://www.hudexchange.info/programs/yhdp/</a:t>
            </a:r>
            <a:endParaRPr lang="en-US" dirty="0"/>
          </a:p>
          <a:p>
            <a:endParaRPr lang="en-US" dirty="0"/>
          </a:p>
          <a:p>
            <a:r>
              <a:rPr lang="en-US" dirty="0"/>
              <a:t>Community Resources Page: </a:t>
            </a:r>
            <a:r>
              <a:rPr lang="en-US" dirty="0">
                <a:hlinkClick r:id="rId3"/>
              </a:rPr>
              <a:t>https://www.hudexchange.info/programs/yhdp/community-resources/#resources</a:t>
            </a:r>
            <a:endParaRPr lang="en-US" dirty="0"/>
          </a:p>
          <a:p>
            <a:endParaRPr lang="en-US" dirty="0"/>
          </a:p>
          <a:p>
            <a:r>
              <a:rPr lang="en-US" dirty="0"/>
              <a:t>Other Communities’ CCPs: </a:t>
            </a:r>
            <a:r>
              <a:rPr lang="en-US" dirty="0">
                <a:hlinkClick r:id="rId4"/>
              </a:rPr>
              <a:t>https://www.hudexchange.info/programs/yhdp/community-resources/#yhdp-coordinated-community-plans</a:t>
            </a:r>
            <a:endParaRPr lang="en-US" dirty="0"/>
          </a:p>
          <a:p>
            <a:endParaRPr lang="en-VI" dirty="0"/>
          </a:p>
        </p:txBody>
      </p:sp>
    </p:spTree>
    <p:extLst>
      <p:ext uri="{BB962C8B-B14F-4D97-AF65-F5344CB8AC3E}">
        <p14:creationId xmlns:p14="http://schemas.microsoft.com/office/powerpoint/2010/main" val="4850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E6E71-A61A-469D-8A5E-807057D86FA9}"/>
              </a:ext>
            </a:extLst>
          </p:cNvPr>
          <p:cNvSpPr>
            <a:spLocks noGrp="1"/>
          </p:cNvSpPr>
          <p:nvPr>
            <p:ph type="title"/>
          </p:nvPr>
        </p:nvSpPr>
        <p:spPr>
          <a:xfrm>
            <a:off x="528506" y="609600"/>
            <a:ext cx="10490014" cy="682305"/>
          </a:xfrm>
        </p:spPr>
        <p:txBody>
          <a:bodyPr>
            <a:normAutofit/>
          </a:bodyPr>
          <a:lstStyle/>
          <a:p>
            <a:r>
              <a:rPr lang="en-US" sz="4000" dirty="0"/>
              <a:t>HUD Exchange Tour</a:t>
            </a:r>
            <a:endParaRPr lang="en-VI" sz="4000" dirty="0"/>
          </a:p>
        </p:txBody>
      </p:sp>
      <p:sp>
        <p:nvSpPr>
          <p:cNvPr id="3" name="Content Placeholder 2">
            <a:extLst>
              <a:ext uri="{FF2B5EF4-FFF2-40B4-BE49-F238E27FC236}">
                <a16:creationId xmlns:a16="http://schemas.microsoft.com/office/drawing/2014/main" id="{12701B03-8D3A-48A8-A892-9028290A0BB2}"/>
              </a:ext>
            </a:extLst>
          </p:cNvPr>
          <p:cNvSpPr>
            <a:spLocks noGrp="1"/>
          </p:cNvSpPr>
          <p:nvPr>
            <p:ph idx="1"/>
          </p:nvPr>
        </p:nvSpPr>
        <p:spPr>
          <a:xfrm>
            <a:off x="587229" y="1291905"/>
            <a:ext cx="11006355" cy="4804095"/>
          </a:xfrm>
        </p:spPr>
        <p:txBody>
          <a:bodyPr/>
          <a:lstStyle/>
          <a:p>
            <a:r>
              <a:rPr lang="en-US" dirty="0"/>
              <a:t>Key Things to Watch/Read</a:t>
            </a:r>
            <a:endParaRPr lang="en-VI" dirty="0"/>
          </a:p>
        </p:txBody>
      </p:sp>
      <p:pic>
        <p:nvPicPr>
          <p:cNvPr id="5" name="Picture 4">
            <a:extLst>
              <a:ext uri="{FF2B5EF4-FFF2-40B4-BE49-F238E27FC236}">
                <a16:creationId xmlns:a16="http://schemas.microsoft.com/office/drawing/2014/main" id="{05986F72-5888-4C3A-9A3A-2C3FE218939C}"/>
              </a:ext>
            </a:extLst>
          </p:cNvPr>
          <p:cNvPicPr>
            <a:picLocks noChangeAspect="1"/>
          </p:cNvPicPr>
          <p:nvPr/>
        </p:nvPicPr>
        <p:blipFill>
          <a:blip r:embed="rId2"/>
          <a:stretch>
            <a:fillRect/>
          </a:stretch>
        </p:blipFill>
        <p:spPr>
          <a:xfrm>
            <a:off x="598416" y="1694895"/>
            <a:ext cx="2022998" cy="4804095"/>
          </a:xfrm>
          <a:prstGeom prst="rect">
            <a:avLst/>
          </a:prstGeom>
        </p:spPr>
      </p:pic>
      <p:pic>
        <p:nvPicPr>
          <p:cNvPr id="7" name="Picture 6">
            <a:extLst>
              <a:ext uri="{FF2B5EF4-FFF2-40B4-BE49-F238E27FC236}">
                <a16:creationId xmlns:a16="http://schemas.microsoft.com/office/drawing/2014/main" id="{9922B246-C1FF-4B0B-88A8-A8574424F3D2}"/>
              </a:ext>
            </a:extLst>
          </p:cNvPr>
          <p:cNvPicPr>
            <a:picLocks noChangeAspect="1"/>
          </p:cNvPicPr>
          <p:nvPr/>
        </p:nvPicPr>
        <p:blipFill>
          <a:blip r:embed="rId3"/>
          <a:stretch>
            <a:fillRect/>
          </a:stretch>
        </p:blipFill>
        <p:spPr>
          <a:xfrm>
            <a:off x="4020008" y="1120768"/>
            <a:ext cx="7632299" cy="1758703"/>
          </a:xfrm>
          <a:prstGeom prst="rect">
            <a:avLst/>
          </a:prstGeom>
        </p:spPr>
      </p:pic>
      <p:pic>
        <p:nvPicPr>
          <p:cNvPr id="11" name="Picture 10">
            <a:extLst>
              <a:ext uri="{FF2B5EF4-FFF2-40B4-BE49-F238E27FC236}">
                <a16:creationId xmlns:a16="http://schemas.microsoft.com/office/drawing/2014/main" id="{661B1BD6-D116-4799-B757-0280F8A4C71F}"/>
              </a:ext>
            </a:extLst>
          </p:cNvPr>
          <p:cNvPicPr>
            <a:picLocks noChangeAspect="1"/>
          </p:cNvPicPr>
          <p:nvPr/>
        </p:nvPicPr>
        <p:blipFill>
          <a:blip r:embed="rId4"/>
          <a:stretch>
            <a:fillRect/>
          </a:stretch>
        </p:blipFill>
        <p:spPr>
          <a:xfrm>
            <a:off x="6542189" y="2733212"/>
            <a:ext cx="5051395" cy="1391575"/>
          </a:xfrm>
          <a:prstGeom prst="rect">
            <a:avLst/>
          </a:prstGeom>
        </p:spPr>
      </p:pic>
      <p:pic>
        <p:nvPicPr>
          <p:cNvPr id="13" name="Picture 12">
            <a:extLst>
              <a:ext uri="{FF2B5EF4-FFF2-40B4-BE49-F238E27FC236}">
                <a16:creationId xmlns:a16="http://schemas.microsoft.com/office/drawing/2014/main" id="{C7B77028-500B-46BC-94BE-5E29444AC45B}"/>
              </a:ext>
            </a:extLst>
          </p:cNvPr>
          <p:cNvPicPr>
            <a:picLocks noChangeAspect="1"/>
          </p:cNvPicPr>
          <p:nvPr/>
        </p:nvPicPr>
        <p:blipFill>
          <a:blip r:embed="rId5"/>
          <a:stretch>
            <a:fillRect/>
          </a:stretch>
        </p:blipFill>
        <p:spPr>
          <a:xfrm>
            <a:off x="6604986" y="4124787"/>
            <a:ext cx="5047321" cy="2374203"/>
          </a:xfrm>
          <a:prstGeom prst="rect">
            <a:avLst/>
          </a:prstGeom>
        </p:spPr>
      </p:pic>
    </p:spTree>
    <p:extLst>
      <p:ext uri="{BB962C8B-B14F-4D97-AF65-F5344CB8AC3E}">
        <p14:creationId xmlns:p14="http://schemas.microsoft.com/office/powerpoint/2010/main" val="130102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278D9-062C-42B0-8AFD-19C2B990722D}"/>
              </a:ext>
            </a:extLst>
          </p:cNvPr>
          <p:cNvSpPr>
            <a:spLocks noGrp="1"/>
          </p:cNvSpPr>
          <p:nvPr>
            <p:ph type="title"/>
          </p:nvPr>
        </p:nvSpPr>
        <p:spPr>
          <a:xfrm>
            <a:off x="511728" y="609600"/>
            <a:ext cx="10506792" cy="732639"/>
          </a:xfrm>
        </p:spPr>
        <p:txBody>
          <a:bodyPr/>
          <a:lstStyle/>
          <a:p>
            <a:r>
              <a:rPr lang="en-US" dirty="0"/>
              <a:t>What you need to do next:</a:t>
            </a:r>
            <a:endParaRPr lang="en-VI" dirty="0"/>
          </a:p>
        </p:txBody>
      </p:sp>
      <p:graphicFrame>
        <p:nvGraphicFramePr>
          <p:cNvPr id="7" name="Content Placeholder 2">
            <a:extLst>
              <a:ext uri="{FF2B5EF4-FFF2-40B4-BE49-F238E27FC236}">
                <a16:creationId xmlns:a16="http://schemas.microsoft.com/office/drawing/2014/main" id="{5665A8A4-0236-4571-B55A-D4DBF8E9E57E}"/>
              </a:ext>
            </a:extLst>
          </p:cNvPr>
          <p:cNvGraphicFramePr>
            <a:graphicFrameLocks noGrp="1"/>
          </p:cNvGraphicFramePr>
          <p:nvPr>
            <p:ph idx="1"/>
            <p:extLst>
              <p:ext uri="{D42A27DB-BD31-4B8C-83A1-F6EECF244321}">
                <p14:modId xmlns:p14="http://schemas.microsoft.com/office/powerpoint/2010/main" val="952628631"/>
              </p:ext>
            </p:extLst>
          </p:nvPr>
        </p:nvGraphicFramePr>
        <p:xfrm>
          <a:off x="509079" y="1568741"/>
          <a:ext cx="10506792" cy="4527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576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49717" y="475129"/>
            <a:ext cx="3912583" cy="1356360"/>
          </a:xfrm>
        </p:spPr>
        <p:txBody>
          <a:bodyPr>
            <a:normAutofit/>
          </a:bodyPr>
          <a:lstStyle/>
          <a:p>
            <a:r>
              <a:rPr lang="en-US" sz="4000" b="1" dirty="0"/>
              <a:t>Questions??</a:t>
            </a:r>
          </a:p>
        </p:txBody>
      </p:sp>
      <p:pic>
        <p:nvPicPr>
          <p:cNvPr id="9" name="Graphic 8" descr="Questions">
            <a:extLst>
              <a:ext uri="{FF2B5EF4-FFF2-40B4-BE49-F238E27FC236}">
                <a16:creationId xmlns:a16="http://schemas.microsoft.com/office/drawing/2014/main" id="{B2370A79-E3BE-4DF9-A4A0-34B5646A58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24517" y="857675"/>
            <a:ext cx="5140669" cy="5140669"/>
          </a:xfrm>
          <a:prstGeom prst="rect">
            <a:avLst/>
          </a:prstGeom>
        </p:spPr>
      </p:pic>
      <p:sp>
        <p:nvSpPr>
          <p:cNvPr id="3" name="Content Placeholder 2"/>
          <p:cNvSpPr>
            <a:spLocks noGrp="1"/>
          </p:cNvSpPr>
          <p:nvPr>
            <p:ph idx="1"/>
          </p:nvPr>
        </p:nvSpPr>
        <p:spPr>
          <a:xfrm>
            <a:off x="7558564" y="2057400"/>
            <a:ext cx="3912583" cy="4038600"/>
          </a:xfrm>
        </p:spPr>
        <p:txBody>
          <a:bodyPr>
            <a:normAutofit/>
          </a:bodyPr>
          <a:lstStyle/>
          <a:p>
            <a:endParaRPr lang="en-US" sz="1600" dirty="0"/>
          </a:p>
          <a:p>
            <a:pPr lvl="2"/>
            <a:endParaRPr lang="en-US" sz="1600" dirty="0"/>
          </a:p>
          <a:p>
            <a:endParaRPr lang="en-US" sz="16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42587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CDF37-069A-4BCC-B200-265E54408402}"/>
              </a:ext>
            </a:extLst>
          </p:cNvPr>
          <p:cNvSpPr>
            <a:spLocks noGrp="1"/>
          </p:cNvSpPr>
          <p:nvPr>
            <p:ph type="title"/>
          </p:nvPr>
        </p:nvSpPr>
        <p:spPr>
          <a:xfrm>
            <a:off x="653145" y="609599"/>
            <a:ext cx="3364378" cy="5606143"/>
          </a:xfrm>
        </p:spPr>
        <p:txBody>
          <a:bodyPr>
            <a:normAutofit/>
          </a:bodyPr>
          <a:lstStyle/>
          <a:p>
            <a:r>
              <a:rPr lang="en-US" sz="4800"/>
              <a:t>What Makes YHDP Different from other HUD funding?</a:t>
            </a:r>
            <a:endParaRPr lang="en-VI" sz="4800"/>
          </a:p>
        </p:txBody>
      </p:sp>
      <p:graphicFrame>
        <p:nvGraphicFramePr>
          <p:cNvPr id="9" name="Content Placeholder 6">
            <a:extLst>
              <a:ext uri="{FF2B5EF4-FFF2-40B4-BE49-F238E27FC236}">
                <a16:creationId xmlns:a16="http://schemas.microsoft.com/office/drawing/2014/main" id="{99934733-B8D6-4F67-B45D-4B7A2411592F}"/>
              </a:ext>
            </a:extLst>
          </p:cNvPr>
          <p:cNvGraphicFramePr>
            <a:graphicFrameLocks noGrp="1"/>
          </p:cNvGraphicFramePr>
          <p:nvPr>
            <p:ph idx="1"/>
            <p:extLst>
              <p:ext uri="{D42A27DB-BD31-4B8C-83A1-F6EECF244321}">
                <p14:modId xmlns:p14="http://schemas.microsoft.com/office/powerpoint/2010/main" val="3983754875"/>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529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sp>
        <p:nvSpPr>
          <p:cNvPr id="3" name="Content Placeholder 2"/>
          <p:cNvSpPr>
            <a:spLocks noGrp="1"/>
          </p:cNvSpPr>
          <p:nvPr>
            <p:ph idx="1"/>
          </p:nvPr>
        </p:nvSpPr>
        <p:spPr>
          <a:xfrm>
            <a:off x="683581" y="1305017"/>
            <a:ext cx="10804123" cy="5095783"/>
          </a:xfrm>
        </p:spPr>
        <p:txBody>
          <a:bodyPr>
            <a:normAutofit/>
          </a:bodyPr>
          <a:lstStyle/>
          <a:p>
            <a:pPr marL="274320" lvl="1" indent="0">
              <a:buNone/>
            </a:pPr>
            <a:endParaRPr lang="en-US" dirty="0"/>
          </a:p>
          <a:p>
            <a:pPr marL="274320" lvl="1" indent="0">
              <a:buNone/>
            </a:pPr>
            <a:endParaRPr lang="en-US" dirty="0"/>
          </a:p>
          <a:p>
            <a:pPr marL="274320" lvl="1" indent="0">
              <a:buNone/>
            </a:pPr>
            <a:endParaRPr lang="en-US" dirty="0"/>
          </a:p>
          <a:p>
            <a:pPr marL="274320" lvl="1" indent="0">
              <a:buNone/>
            </a:pPr>
            <a:endParaRPr lang="en-US" dirty="0"/>
          </a:p>
          <a:p>
            <a:pPr marL="274320" lvl="1" indent="0">
              <a:buNone/>
            </a:pPr>
            <a:r>
              <a:rPr lang="en-US" dirty="0"/>
              <a:t>Carrie Poser						Leigh Polodna</a:t>
            </a:r>
          </a:p>
          <a:p>
            <a:pPr marL="274320" lvl="1" indent="0">
              <a:buNone/>
            </a:pPr>
            <a:r>
              <a:rPr lang="en-US" dirty="0"/>
              <a:t>CoC Director						Grant Specialist</a:t>
            </a:r>
          </a:p>
          <a:p>
            <a:pPr marL="274320" lvl="1" indent="0">
              <a:buNone/>
            </a:pPr>
            <a:r>
              <a:rPr lang="en-US" dirty="0">
                <a:solidFill>
                  <a:srgbClr val="6B9F25"/>
                </a:solidFill>
                <a:hlinkClick r:id="rId2">
                  <a:extLst>
                    <a:ext uri="{A12FA001-AC4F-418D-AE19-62706E023703}">
                      <ahyp:hlinkClr xmlns:ahyp="http://schemas.microsoft.com/office/drawing/2018/hyperlinkcolor" val="tx"/>
                    </a:ext>
                  </a:extLst>
                </a:hlinkClick>
              </a:rPr>
              <a:t>Carrie.Poser@wibos.org</a:t>
            </a:r>
            <a:r>
              <a:rPr lang="en-US" dirty="0"/>
              <a:t>				</a:t>
            </a:r>
            <a:r>
              <a:rPr lang="en-US" dirty="0">
                <a:hlinkClick r:id="rId3"/>
              </a:rPr>
              <a:t>Leigh.Polodna@wibos.org</a:t>
            </a:r>
            <a:endParaRPr lang="en-US" dirty="0"/>
          </a:p>
          <a:p>
            <a:pPr marL="274320" lvl="1" indent="0">
              <a:buNone/>
            </a:pPr>
            <a:r>
              <a:rPr lang="en-US" dirty="0"/>
              <a:t>715-598-3301						608-406-9757</a:t>
            </a:r>
          </a:p>
          <a:p>
            <a:pPr marL="274320" lvl="1" indent="0">
              <a:buNone/>
            </a:pPr>
            <a:r>
              <a:rPr lang="en-US" dirty="0"/>
              <a:t>						</a:t>
            </a: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04109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081F6FA6-833E-4D1F-940A-F1B20F46B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597B769-D747-4ECF-8126-01B06B480055}"/>
              </a:ext>
            </a:extLst>
          </p:cNvPr>
          <p:cNvSpPr>
            <a:spLocks noGrp="1"/>
          </p:cNvSpPr>
          <p:nvPr>
            <p:ph type="ctrTitle"/>
          </p:nvPr>
        </p:nvSpPr>
        <p:spPr>
          <a:xfrm>
            <a:off x="874605" y="799786"/>
            <a:ext cx="6579473" cy="5258429"/>
          </a:xfrm>
          <a:noFill/>
          <a:ln w="12700" cmpd="sng">
            <a:noFill/>
          </a:ln>
        </p:spPr>
        <p:txBody>
          <a:bodyPr anchor="ctr">
            <a:normAutofit/>
          </a:bodyPr>
          <a:lstStyle/>
          <a:p>
            <a:pPr algn="r"/>
            <a:r>
              <a:rPr lang="en-US" sz="5400" dirty="0">
                <a:solidFill>
                  <a:schemeClr val="tx1"/>
                </a:solidFill>
              </a:rPr>
              <a:t>Required Components of the Coordinated Community Plan (CCP)</a:t>
            </a:r>
            <a:endParaRPr lang="en-VI" sz="5400" dirty="0">
              <a:solidFill>
                <a:schemeClr val="tx1"/>
              </a:solidFill>
            </a:endParaRPr>
          </a:p>
        </p:txBody>
      </p:sp>
      <p:sp>
        <p:nvSpPr>
          <p:cNvPr id="3" name="Subtitle 2">
            <a:extLst>
              <a:ext uri="{FF2B5EF4-FFF2-40B4-BE49-F238E27FC236}">
                <a16:creationId xmlns:a16="http://schemas.microsoft.com/office/drawing/2014/main" id="{8DA0B959-481F-43ED-9487-4C8C9C15F05E}"/>
              </a:ext>
            </a:extLst>
          </p:cNvPr>
          <p:cNvSpPr>
            <a:spLocks noGrp="1"/>
          </p:cNvSpPr>
          <p:nvPr>
            <p:ph type="subTitle" idx="1"/>
          </p:nvPr>
        </p:nvSpPr>
        <p:spPr>
          <a:xfrm>
            <a:off x="8131666" y="799786"/>
            <a:ext cx="3145623" cy="5258429"/>
          </a:xfrm>
        </p:spPr>
        <p:txBody>
          <a:bodyPr anchor="ctr">
            <a:normAutofit/>
          </a:bodyPr>
          <a:lstStyle/>
          <a:p>
            <a:pPr algn="l"/>
            <a:r>
              <a:rPr lang="en-US" sz="2400">
                <a:solidFill>
                  <a:schemeClr val="tx1"/>
                </a:solidFill>
              </a:rPr>
              <a:t>What they are; What we have; What we need</a:t>
            </a:r>
            <a:endParaRPr lang="en-VI" sz="2400">
              <a:solidFill>
                <a:schemeClr val="tx1"/>
              </a:solidFill>
            </a:endParaRPr>
          </a:p>
        </p:txBody>
      </p:sp>
      <p:cxnSp>
        <p:nvCxnSpPr>
          <p:cNvPr id="24" name="Straight Connector 18">
            <a:extLst>
              <a:ext uri="{FF2B5EF4-FFF2-40B4-BE49-F238E27FC236}">
                <a16:creationId xmlns:a16="http://schemas.microsoft.com/office/drawing/2014/main" id="{B1CD8161-0AD4-4028-BFAE-15F7A069C9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2872" y="2213688"/>
            <a:ext cx="0" cy="2430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8169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D69867DC-BF37-4D34-A404-E58FC9218E33}"/>
              </a:ext>
            </a:extLst>
          </p:cNvPr>
          <p:cNvSpPr>
            <a:spLocks noGrp="1"/>
          </p:cNvSpPr>
          <p:nvPr>
            <p:ph type="title"/>
          </p:nvPr>
        </p:nvSpPr>
        <p:spPr>
          <a:xfrm>
            <a:off x="441009" y="873457"/>
            <a:ext cx="3273042" cy="5222543"/>
          </a:xfrm>
        </p:spPr>
        <p:txBody>
          <a:bodyPr>
            <a:normAutofit/>
          </a:bodyPr>
          <a:lstStyle/>
          <a:p>
            <a:r>
              <a:rPr lang="en-US" sz="2800" b="1" u="sng" dirty="0">
                <a:solidFill>
                  <a:srgbClr val="FFFFFF"/>
                </a:solidFill>
              </a:rPr>
              <a:t>YHDP and the CCP</a:t>
            </a:r>
            <a:endParaRPr lang="en-VI" sz="2800" b="1" u="sng" dirty="0">
              <a:solidFill>
                <a:srgbClr val="FFFFFF"/>
              </a:solidFill>
            </a:endParaRPr>
          </a:p>
        </p:txBody>
      </p:sp>
      <p:sp>
        <p:nvSpPr>
          <p:cNvPr id="3" name="Content Placeholder 2">
            <a:extLst>
              <a:ext uri="{FF2B5EF4-FFF2-40B4-BE49-F238E27FC236}">
                <a16:creationId xmlns:a16="http://schemas.microsoft.com/office/drawing/2014/main" id="{D186B1FD-63A4-482C-B08D-6288525F90BF}"/>
              </a:ext>
            </a:extLst>
          </p:cNvPr>
          <p:cNvSpPr>
            <a:spLocks noGrp="1"/>
          </p:cNvSpPr>
          <p:nvPr>
            <p:ph idx="1"/>
          </p:nvPr>
        </p:nvSpPr>
        <p:spPr>
          <a:xfrm>
            <a:off x="4441371" y="873457"/>
            <a:ext cx="6229425" cy="5745457"/>
          </a:xfrm>
        </p:spPr>
        <p:txBody>
          <a:bodyPr anchor="ctr">
            <a:normAutofit fontScale="92500" lnSpcReduction="10000"/>
          </a:bodyPr>
          <a:lstStyle/>
          <a:p>
            <a:r>
              <a:rPr lang="en-US" sz="1900" dirty="0"/>
              <a:t>You can find this information in Appendix B of the Notice Of Funding Opportunity:</a:t>
            </a:r>
          </a:p>
          <a:p>
            <a:pPr lvl="1"/>
            <a:r>
              <a:rPr lang="en-US" sz="1900" dirty="0">
                <a:hlinkClick r:id="rId2">
                  <a:extLst>
                    <a:ext uri="{A12FA001-AC4F-418D-AE19-62706E023703}">
                      <ahyp:hlinkClr xmlns:ahyp="http://schemas.microsoft.com/office/drawing/2018/hyperlinkcolor" val="tx"/>
                    </a:ext>
                  </a:extLst>
                </a:hlinkClick>
              </a:rPr>
              <a:t>https://www.hudexchange.info/programs/yhdp/</a:t>
            </a:r>
            <a:endParaRPr lang="en-US" sz="1900" dirty="0"/>
          </a:p>
          <a:p>
            <a:r>
              <a:rPr lang="en-US" sz="1900" dirty="0"/>
              <a:t>The purpose of the YHDP funds is to demonstrate how a coordinated community approach to  serving homeless youth, age 24 and younger, can dramatically reduce homelessness.</a:t>
            </a:r>
          </a:p>
          <a:p>
            <a:r>
              <a:rPr lang="en-US" sz="1900" dirty="0"/>
              <a:t>This Coordinated Community Plan is going  to lay out how we will do that as well as the community’s vision, how decisions will be made, what the current need is, what the community’s goals are and ideas on how we will achieve those goals.  It is more than just a plan about how we will spend the funding.</a:t>
            </a:r>
          </a:p>
          <a:p>
            <a:pPr lvl="1"/>
            <a:endParaRPr lang="en-US" sz="1700" dirty="0"/>
          </a:p>
          <a:p>
            <a:r>
              <a:rPr lang="en-US" sz="1900" dirty="0"/>
              <a:t>We will be looking at this from two different lenses.  First, you will need to be meeting with local partners in your community and essentially filling out the CCP for your coalition/region.  Then we will be coming together to consolidate all the coalitions/regions for one BOS Community CCP.</a:t>
            </a:r>
          </a:p>
          <a:p>
            <a:pPr lvl="2"/>
            <a:r>
              <a:rPr lang="en-US" sz="1500" dirty="0"/>
              <a:t>The CCP will be a hybrid approach</a:t>
            </a:r>
          </a:p>
          <a:p>
            <a:endParaRPr lang="en-US" sz="1900" dirty="0"/>
          </a:p>
          <a:p>
            <a:pPr marL="274320" lvl="1" indent="0">
              <a:buNone/>
            </a:pPr>
            <a:r>
              <a:rPr lang="en-US" sz="1600" dirty="0"/>
              <a:t> </a:t>
            </a:r>
          </a:p>
          <a:p>
            <a:endParaRPr lang="en-VI" sz="1600" dirty="0">
              <a:solidFill>
                <a:schemeClr val="tx1"/>
              </a:solidFill>
            </a:endParaRPr>
          </a:p>
        </p:txBody>
      </p:sp>
      <p:pic>
        <p:nvPicPr>
          <p:cNvPr id="4" name="Picture 3">
            <a:extLst>
              <a:ext uri="{FF2B5EF4-FFF2-40B4-BE49-F238E27FC236}">
                <a16:creationId xmlns:a16="http://schemas.microsoft.com/office/drawing/2014/main" id="{15EB2EF5-2F51-4905-B83D-0C5E493D423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575658" y="373380"/>
            <a:ext cx="1240790" cy="914400"/>
          </a:xfrm>
          <a:prstGeom prst="rect">
            <a:avLst/>
          </a:prstGeom>
        </p:spPr>
      </p:pic>
    </p:spTree>
    <p:extLst>
      <p:ext uri="{BB962C8B-B14F-4D97-AF65-F5344CB8AC3E}">
        <p14:creationId xmlns:p14="http://schemas.microsoft.com/office/powerpoint/2010/main" val="222831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78A52D-2496-4956-A9A4-EA5C38B2F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9809C8E2-EF9B-4E0B-A17E-836DE0508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8533" cy="1886373"/>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85A01BD-E15D-4928-8E4A-74C890CE10F9}"/>
              </a:ext>
            </a:extLst>
          </p:cNvPr>
          <p:cNvSpPr>
            <a:spLocks noGrp="1"/>
          </p:cNvSpPr>
          <p:nvPr>
            <p:ph type="title"/>
          </p:nvPr>
        </p:nvSpPr>
        <p:spPr>
          <a:xfrm>
            <a:off x="1143000" y="609600"/>
            <a:ext cx="9875520" cy="1356360"/>
          </a:xfrm>
        </p:spPr>
        <p:txBody>
          <a:bodyPr>
            <a:normAutofit/>
          </a:bodyPr>
          <a:lstStyle/>
          <a:p>
            <a:r>
              <a:rPr lang="en-US">
                <a:solidFill>
                  <a:srgbClr val="FFFFFF"/>
                </a:solidFill>
              </a:rPr>
              <a:t>In order to apply for the $7.5 million…</a:t>
            </a:r>
            <a:endParaRPr lang="en-VI">
              <a:solidFill>
                <a:srgbClr val="FFFFFF"/>
              </a:solidFill>
            </a:endParaRPr>
          </a:p>
        </p:txBody>
      </p:sp>
      <p:sp useBgFill="1">
        <p:nvSpPr>
          <p:cNvPr id="12" name="Rectangle 11">
            <a:extLst>
              <a:ext uri="{FF2B5EF4-FFF2-40B4-BE49-F238E27FC236}">
                <a16:creationId xmlns:a16="http://schemas.microsoft.com/office/drawing/2014/main" id="{61EB557E-621E-4254-B750-85274C5F4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29841"/>
            <a:ext cx="12192000" cy="43281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148E75-6E32-43B2-9EB0-4269EB2BDD58}"/>
              </a:ext>
            </a:extLst>
          </p:cNvPr>
          <p:cNvSpPr>
            <a:spLocks noGrp="1"/>
          </p:cNvSpPr>
          <p:nvPr>
            <p:ph idx="1"/>
          </p:nvPr>
        </p:nvSpPr>
        <p:spPr>
          <a:xfrm>
            <a:off x="1143000" y="2852530"/>
            <a:ext cx="9872871" cy="3243469"/>
          </a:xfrm>
        </p:spPr>
        <p:txBody>
          <a:bodyPr>
            <a:normAutofit/>
          </a:bodyPr>
          <a:lstStyle/>
          <a:p>
            <a:pPr marL="45720" indent="0">
              <a:buNone/>
            </a:pPr>
            <a:r>
              <a:rPr lang="en-US" sz="1700" dirty="0"/>
              <a:t>You must:</a:t>
            </a:r>
          </a:p>
          <a:p>
            <a:pPr lvl="1"/>
            <a:r>
              <a:rPr lang="en-US" sz="1700" dirty="0"/>
              <a:t>The CCP needs to have active participation from stakeholders and youth.  If a coalition does not participate in the development of the CCP, the coalition will not be eligible to apply for project funds.</a:t>
            </a:r>
          </a:p>
          <a:p>
            <a:pPr lvl="1"/>
            <a:r>
              <a:rPr lang="en-US" sz="1700" dirty="0"/>
              <a:t>For a community to be eligible for project funding there must be a Youth Action Board, whether local or regional.</a:t>
            </a:r>
          </a:p>
          <a:p>
            <a:pPr lvl="1"/>
            <a:r>
              <a:rPr lang="en-US" sz="1700" dirty="0"/>
              <a:t>Must produce an MOU from PCWA.</a:t>
            </a:r>
          </a:p>
          <a:p>
            <a:pPr lvl="1"/>
            <a:r>
              <a:rPr lang="en-US" sz="1700" dirty="0"/>
              <a:t>Must produce a letter of support from an elected official.</a:t>
            </a:r>
          </a:p>
          <a:p>
            <a:pPr lvl="1"/>
            <a:r>
              <a:rPr lang="en-US" sz="1700" dirty="0"/>
              <a:t>Must produce a letter of support from a RHY provider if eligible.</a:t>
            </a:r>
          </a:p>
          <a:p>
            <a:pPr lvl="1"/>
            <a:r>
              <a:rPr lang="en-US" sz="1700" dirty="0"/>
              <a:t>Must have your own local CCP.</a:t>
            </a:r>
          </a:p>
          <a:p>
            <a:pPr lvl="1"/>
            <a:r>
              <a:rPr lang="en-US" sz="1700" dirty="0"/>
              <a:t>Include the YHDP Principles and Values in everything that you do, including a potential project.</a:t>
            </a:r>
          </a:p>
          <a:p>
            <a:pPr lvl="1"/>
            <a:endParaRPr lang="en-US" sz="1700" dirty="0">
              <a:solidFill>
                <a:schemeClr val="tx1"/>
              </a:solidFill>
            </a:endParaRPr>
          </a:p>
          <a:p>
            <a:pPr lvl="1"/>
            <a:endParaRPr lang="en-VI" sz="1700" dirty="0">
              <a:solidFill>
                <a:schemeClr val="tx1"/>
              </a:solidFill>
            </a:endParaRPr>
          </a:p>
        </p:txBody>
      </p:sp>
    </p:spTree>
    <p:extLst>
      <p:ext uri="{BB962C8B-B14F-4D97-AF65-F5344CB8AC3E}">
        <p14:creationId xmlns:p14="http://schemas.microsoft.com/office/powerpoint/2010/main" val="500650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807E-E70D-43B6-8824-5A5CCBAA33FD}"/>
              </a:ext>
            </a:extLst>
          </p:cNvPr>
          <p:cNvSpPr>
            <a:spLocks noGrp="1"/>
          </p:cNvSpPr>
          <p:nvPr>
            <p:ph type="title"/>
          </p:nvPr>
        </p:nvSpPr>
        <p:spPr>
          <a:xfrm>
            <a:off x="701336" y="609600"/>
            <a:ext cx="10028183" cy="961748"/>
          </a:xfrm>
        </p:spPr>
        <p:txBody>
          <a:bodyPr>
            <a:normAutofit/>
          </a:bodyPr>
          <a:lstStyle/>
          <a:p>
            <a:r>
              <a:rPr lang="en-US" sz="4000" b="1" u="sng" dirty="0"/>
              <a:t>Statement of Need </a:t>
            </a:r>
            <a:r>
              <a:rPr lang="en-US" sz="1800" dirty="0"/>
              <a:t>(Information from Appendix B and CCP Template Document which was shared from TA Providers)</a:t>
            </a:r>
            <a:endParaRPr lang="en-VI" sz="4000" b="1" u="sng" dirty="0"/>
          </a:p>
        </p:txBody>
      </p:sp>
      <p:sp>
        <p:nvSpPr>
          <p:cNvPr id="3" name="Content Placeholder 2">
            <a:extLst>
              <a:ext uri="{FF2B5EF4-FFF2-40B4-BE49-F238E27FC236}">
                <a16:creationId xmlns:a16="http://schemas.microsoft.com/office/drawing/2014/main" id="{F83478CB-A2F7-478F-ADE3-DA1789EA7038}"/>
              </a:ext>
            </a:extLst>
          </p:cNvPr>
          <p:cNvSpPr>
            <a:spLocks noGrp="1"/>
          </p:cNvSpPr>
          <p:nvPr>
            <p:ph idx="1"/>
          </p:nvPr>
        </p:nvSpPr>
        <p:spPr>
          <a:xfrm>
            <a:off x="698688" y="1502926"/>
            <a:ext cx="10317183" cy="5099210"/>
          </a:xfrm>
        </p:spPr>
        <p:txBody>
          <a:bodyPr>
            <a:normAutofit/>
          </a:bodyPr>
          <a:lstStyle/>
          <a:p>
            <a:r>
              <a:rPr lang="en-US" sz="1800" b="1" dirty="0"/>
              <a:t>A statement of need concerning at risk, homeless and unsheltered unaccompanied and pregnant or parenting youth in the geographic area.  This statement describes the experiences of youth homelessness in your community and establishes the reasons why the community must work to prevent and end youth homelessness.  It identifies gaps and problems within the community through data, including anecdotes.  </a:t>
            </a:r>
          </a:p>
          <a:p>
            <a:r>
              <a:rPr lang="en-US" sz="1800" b="1" dirty="0"/>
              <a:t>For WI BOS we will need to have a statement of need locally and then a CoC statement that incorporates the local statements of need.</a:t>
            </a:r>
          </a:p>
          <a:p>
            <a:pPr lvl="1"/>
            <a:endParaRPr lang="en-VI" sz="1600" b="1" dirty="0"/>
          </a:p>
        </p:txBody>
      </p:sp>
      <p:pic>
        <p:nvPicPr>
          <p:cNvPr id="4" name="Picture 3">
            <a:extLst>
              <a:ext uri="{FF2B5EF4-FFF2-40B4-BE49-F238E27FC236}">
                <a16:creationId xmlns:a16="http://schemas.microsoft.com/office/drawing/2014/main" id="{63BEFE5A-6D6C-4798-AB31-2A384979C86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75658" y="373380"/>
            <a:ext cx="1240790" cy="914400"/>
          </a:xfrm>
          <a:prstGeom prst="rect">
            <a:avLst/>
          </a:prstGeom>
        </p:spPr>
      </p:pic>
      <p:pic>
        <p:nvPicPr>
          <p:cNvPr id="6" name="Picture 5">
            <a:extLst>
              <a:ext uri="{FF2B5EF4-FFF2-40B4-BE49-F238E27FC236}">
                <a16:creationId xmlns:a16="http://schemas.microsoft.com/office/drawing/2014/main" id="{A2B3E46C-B089-4631-A518-2C4997636B66}"/>
              </a:ext>
            </a:extLst>
          </p:cNvPr>
          <p:cNvPicPr>
            <a:picLocks noChangeAspect="1"/>
          </p:cNvPicPr>
          <p:nvPr/>
        </p:nvPicPr>
        <p:blipFill>
          <a:blip r:embed="rId3"/>
          <a:stretch>
            <a:fillRect/>
          </a:stretch>
        </p:blipFill>
        <p:spPr>
          <a:xfrm>
            <a:off x="2567414" y="3429000"/>
            <a:ext cx="6296025" cy="2962275"/>
          </a:xfrm>
          <a:prstGeom prst="rect">
            <a:avLst/>
          </a:prstGeom>
        </p:spPr>
      </p:pic>
    </p:spTree>
    <p:extLst>
      <p:ext uri="{BB962C8B-B14F-4D97-AF65-F5344CB8AC3E}">
        <p14:creationId xmlns:p14="http://schemas.microsoft.com/office/powerpoint/2010/main" val="144817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1">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441009" y="873457"/>
            <a:ext cx="3273042" cy="5222543"/>
          </a:xfrm>
        </p:spPr>
        <p:txBody>
          <a:bodyPr>
            <a:normAutofit/>
          </a:bodyPr>
          <a:lstStyle/>
          <a:p>
            <a:r>
              <a:rPr lang="en-US" sz="2800" b="1" u="sng" dirty="0">
                <a:solidFill>
                  <a:srgbClr val="FFFFFF"/>
                </a:solidFill>
              </a:rPr>
              <a:t>Statement of Need</a:t>
            </a:r>
          </a:p>
        </p:txBody>
      </p:sp>
      <p:sp>
        <p:nvSpPr>
          <p:cNvPr id="3" name="Content Placeholder 2"/>
          <p:cNvSpPr>
            <a:spLocks noGrp="1"/>
          </p:cNvSpPr>
          <p:nvPr>
            <p:ph idx="1"/>
          </p:nvPr>
        </p:nvSpPr>
        <p:spPr>
          <a:xfrm>
            <a:off x="4155059" y="1251429"/>
            <a:ext cx="6860812" cy="5475941"/>
          </a:xfrm>
        </p:spPr>
        <p:txBody>
          <a:bodyPr anchor="ctr">
            <a:normAutofit fontScale="92500" lnSpcReduction="20000"/>
          </a:bodyPr>
          <a:lstStyle/>
          <a:p>
            <a:pPr marL="274320" lvl="1" indent="0">
              <a:buNone/>
            </a:pPr>
            <a:r>
              <a:rPr lang="en-US" sz="1800" dirty="0">
                <a:solidFill>
                  <a:schemeClr val="tx1"/>
                </a:solidFill>
              </a:rPr>
              <a:t>	Questions to Consider:</a:t>
            </a: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How can you create an inclusive data collection and review process?</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Develop a plan for collecting qualitative and quantitative data (e.g., HMIS, focus groups, </a:t>
            </a:r>
            <a:r>
              <a:rPr lang="en-US" b="0" i="0" u="sng" strike="noStrike" dirty="0">
                <a:solidFill>
                  <a:schemeClr val="tx1"/>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census data</a:t>
            </a:r>
            <a:r>
              <a:rPr lang="en-US" b="0" i="0" u="none" strike="noStrike" dirty="0">
                <a:solidFill>
                  <a:schemeClr val="tx1"/>
                </a:solidFill>
                <a:effectLst/>
                <a:latin typeface="Calibri" panose="020F0502020204030204" pitchFamily="34" charset="0"/>
              </a:rPr>
              <a:t>)</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What is missing from the data that you have, and what might be sources to learn more?</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What data can partner systems (child welfare, education/school districts, juvenile justice, health) provide related to homelessness and housing instability for youth? </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In what ways might you disaggregate data to understand racial and other disparities?</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How will you determine if the data matches the experience of young people who have been through or are currently accessing the homeless response system?</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How can you directly incorporate the experiences of young people into your statement of need?</a:t>
            </a:r>
          </a:p>
          <a:p>
            <a:pPr lvl="2" fontAlgn="base">
              <a:spcBef>
                <a:spcPts val="0"/>
              </a:spcBef>
              <a:spcAft>
                <a:spcPts val="0"/>
              </a:spcAft>
              <a:buFont typeface="Arial" panose="020B0604020202020204" pitchFamily="34" charset="0"/>
              <a:buChar char="•"/>
            </a:pPr>
            <a:endParaRPr lang="en-US" b="0" i="0" u="none" strike="noStrike" dirty="0">
              <a:solidFill>
                <a:schemeClr val="tx1"/>
              </a:solidFill>
              <a:effectLst/>
              <a:latin typeface="Noto Sans Symbols"/>
            </a:endParaRPr>
          </a:p>
          <a:p>
            <a:pPr lvl="2" fontAlgn="base">
              <a:spcBef>
                <a:spcPts val="0"/>
              </a:spcBef>
              <a:spcAft>
                <a:spcPts val="0"/>
              </a:spcAft>
              <a:buFont typeface="Arial" panose="020B0604020202020204" pitchFamily="34" charset="0"/>
              <a:buChar char="•"/>
            </a:pPr>
            <a:r>
              <a:rPr lang="en-US" b="0" i="0" u="none" strike="noStrike" dirty="0">
                <a:solidFill>
                  <a:schemeClr val="tx1"/>
                </a:solidFill>
                <a:effectLst/>
                <a:latin typeface="Calibri" panose="020F0502020204030204" pitchFamily="34" charset="0"/>
              </a:rPr>
              <a:t>Read Key Component #1  - </a:t>
            </a:r>
            <a:r>
              <a:rPr lang="en-US" b="0" i="0" u="sng" strike="noStrike" dirty="0">
                <a:solidFill>
                  <a:schemeClr val="tx1"/>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YHDP Foundations &amp; Beyond: Coordinated Community Plan</a:t>
            </a:r>
            <a:endParaRPr lang="en-US" b="0" i="0" u="none" strike="noStrike" dirty="0">
              <a:solidFill>
                <a:schemeClr val="tx1"/>
              </a:solidFill>
              <a:effectLst/>
              <a:latin typeface="Calibri" panose="020F0502020204030204" pitchFamily="34" charset="0"/>
            </a:endParaRPr>
          </a:p>
          <a:p>
            <a:pPr lvl="2"/>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1962078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723DC8C-AB43-48D9-BD16-611C0D03C05A}"/>
              </a:ext>
            </a:extLst>
          </p:cNvPr>
          <p:cNvSpPr>
            <a:spLocks noGrp="1"/>
          </p:cNvSpPr>
          <p:nvPr>
            <p:ph type="title"/>
          </p:nvPr>
        </p:nvSpPr>
        <p:spPr>
          <a:xfrm>
            <a:off x="441009" y="873457"/>
            <a:ext cx="3273042" cy="5222543"/>
          </a:xfrm>
        </p:spPr>
        <p:txBody>
          <a:bodyPr>
            <a:normAutofit/>
          </a:bodyPr>
          <a:lstStyle/>
          <a:p>
            <a:r>
              <a:rPr lang="en-US" sz="2800" b="1" u="sng">
                <a:solidFill>
                  <a:srgbClr val="FFFFFF"/>
                </a:solidFill>
              </a:rPr>
              <a:t>Statement of Need</a:t>
            </a:r>
            <a:endParaRPr lang="en-VI" sz="2800" b="1" u="sng">
              <a:solidFill>
                <a:srgbClr val="FFFFFF"/>
              </a:solidFill>
            </a:endParaRPr>
          </a:p>
        </p:txBody>
      </p:sp>
      <p:sp>
        <p:nvSpPr>
          <p:cNvPr id="3" name="Content Placeholder 2">
            <a:extLst>
              <a:ext uri="{FF2B5EF4-FFF2-40B4-BE49-F238E27FC236}">
                <a16:creationId xmlns:a16="http://schemas.microsoft.com/office/drawing/2014/main" id="{57885399-2CBA-4AE8-8B1B-6A2BD2A5EDB3}"/>
              </a:ext>
            </a:extLst>
          </p:cNvPr>
          <p:cNvSpPr>
            <a:spLocks noGrp="1"/>
          </p:cNvSpPr>
          <p:nvPr>
            <p:ph idx="1"/>
          </p:nvPr>
        </p:nvSpPr>
        <p:spPr>
          <a:xfrm>
            <a:off x="4995081" y="873457"/>
            <a:ext cx="6020790" cy="5222543"/>
          </a:xfrm>
        </p:spPr>
        <p:txBody>
          <a:bodyPr anchor="ctr">
            <a:normAutofit/>
          </a:bodyPr>
          <a:lstStyle/>
          <a:p>
            <a:pPr marL="45720" indent="0">
              <a:buNone/>
            </a:pPr>
            <a:r>
              <a:rPr lang="en-US" sz="2400" u="sng" dirty="0">
                <a:solidFill>
                  <a:schemeClr val="tx1"/>
                </a:solidFill>
              </a:rPr>
              <a:t>What we have so far from application</a:t>
            </a:r>
          </a:p>
          <a:p>
            <a:pPr marL="45720" indent="0">
              <a:buNone/>
            </a:pPr>
            <a:endParaRPr lang="en-US" sz="2400" dirty="0">
              <a:solidFill>
                <a:schemeClr val="tx1"/>
              </a:solidFill>
            </a:endParaRPr>
          </a:p>
          <a:p>
            <a:pPr lvl="1"/>
            <a:r>
              <a:rPr lang="en-US" dirty="0">
                <a:solidFill>
                  <a:schemeClr val="tx1"/>
                </a:solidFill>
              </a:rPr>
              <a:t>Multiple contributing factors to youth homelessness</a:t>
            </a:r>
          </a:p>
          <a:p>
            <a:pPr lvl="1"/>
            <a:r>
              <a:rPr lang="en-US" dirty="0">
                <a:solidFill>
                  <a:schemeClr val="tx1"/>
                </a:solidFill>
              </a:rPr>
              <a:t>A rough idea of the current capacity</a:t>
            </a:r>
          </a:p>
          <a:p>
            <a:pPr lvl="1"/>
            <a:r>
              <a:rPr lang="en-US" dirty="0">
                <a:solidFill>
                  <a:schemeClr val="tx1"/>
                </a:solidFill>
              </a:rPr>
              <a:t>Examples of regional work being done</a:t>
            </a:r>
          </a:p>
          <a:p>
            <a:pPr lvl="1"/>
            <a:r>
              <a:rPr lang="en-US" dirty="0">
                <a:solidFill>
                  <a:schemeClr val="tx1"/>
                </a:solidFill>
              </a:rPr>
              <a:t>Some data sources:</a:t>
            </a:r>
          </a:p>
          <a:p>
            <a:pPr lvl="2"/>
            <a:r>
              <a:rPr lang="en-US" sz="2000" dirty="0">
                <a:solidFill>
                  <a:schemeClr val="tx1"/>
                </a:solidFill>
              </a:rPr>
              <a:t>Outcomes from TRA agencies</a:t>
            </a:r>
          </a:p>
          <a:p>
            <a:pPr lvl="2"/>
            <a:r>
              <a:rPr lang="en-US" sz="2000" dirty="0">
                <a:solidFill>
                  <a:schemeClr val="tx1"/>
                </a:solidFill>
              </a:rPr>
              <a:t>WI DCF and HMIS data match from 2005-2013</a:t>
            </a:r>
          </a:p>
          <a:p>
            <a:pPr lvl="2"/>
            <a:r>
              <a:rPr lang="en-US" sz="2000" dirty="0">
                <a:solidFill>
                  <a:schemeClr val="tx1"/>
                </a:solidFill>
              </a:rPr>
              <a:t>Racial Disparity Assessment</a:t>
            </a:r>
          </a:p>
          <a:p>
            <a:pPr lvl="2"/>
            <a:r>
              <a:rPr lang="en-US" sz="2000" dirty="0">
                <a:solidFill>
                  <a:schemeClr val="tx1"/>
                </a:solidFill>
              </a:rPr>
              <a:t>HMIS data for 2020</a:t>
            </a:r>
          </a:p>
          <a:p>
            <a:pPr lvl="2"/>
            <a:r>
              <a:rPr lang="en-US" sz="2000" dirty="0">
                <a:solidFill>
                  <a:schemeClr val="tx1"/>
                </a:solidFill>
              </a:rPr>
              <a:t>PIT data (January 2020)</a:t>
            </a:r>
          </a:p>
          <a:p>
            <a:pPr lvl="2"/>
            <a:endParaRPr lang="en-US" sz="2000" dirty="0">
              <a:solidFill>
                <a:schemeClr val="tx1"/>
              </a:solidFill>
            </a:endParaRPr>
          </a:p>
          <a:p>
            <a:pPr lvl="1"/>
            <a:endParaRPr lang="en-VI" dirty="0">
              <a:solidFill>
                <a:schemeClr val="tx1"/>
              </a:solidFill>
            </a:endParaRPr>
          </a:p>
        </p:txBody>
      </p:sp>
    </p:spTree>
    <p:extLst>
      <p:ext uri="{BB962C8B-B14F-4D97-AF65-F5344CB8AC3E}">
        <p14:creationId xmlns:p14="http://schemas.microsoft.com/office/powerpoint/2010/main" val="416640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62249</TotalTime>
  <Words>2388</Words>
  <Application>Microsoft Office PowerPoint</Application>
  <PresentationFormat>Widescreen</PresentationFormat>
  <Paragraphs>259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Corbel</vt:lpstr>
      <vt:lpstr>Lato</vt:lpstr>
      <vt:lpstr>Noto Sans Symbols</vt:lpstr>
      <vt:lpstr>Basis</vt:lpstr>
      <vt:lpstr>Youth Homeless Demonstration Project (YHDP) Coordinated Community Plan and Next Steps </vt:lpstr>
      <vt:lpstr>Agenda</vt:lpstr>
      <vt:lpstr>What Makes YHDP Different from other HUD funding?</vt:lpstr>
      <vt:lpstr>Required Components of the Coordinated Community Plan (CCP)</vt:lpstr>
      <vt:lpstr>YHDP and the CCP</vt:lpstr>
      <vt:lpstr>In order to apply for the $7.5 million…</vt:lpstr>
      <vt:lpstr>Statement of Need (Information from Appendix B and CCP Template Document which was shared from TA Providers)</vt:lpstr>
      <vt:lpstr>Statement of Need</vt:lpstr>
      <vt:lpstr>Statement of Need</vt:lpstr>
      <vt:lpstr>Statement of Need</vt:lpstr>
      <vt:lpstr>Stakeholders</vt:lpstr>
      <vt:lpstr>Stakeholders</vt:lpstr>
      <vt:lpstr>Stakeholders</vt:lpstr>
      <vt:lpstr>Mission and Vision</vt:lpstr>
      <vt:lpstr>Mission and Vision</vt:lpstr>
      <vt:lpstr>Governance</vt:lpstr>
      <vt:lpstr>Governance</vt:lpstr>
      <vt:lpstr>Governance</vt:lpstr>
      <vt:lpstr>Governance</vt:lpstr>
      <vt:lpstr>List of Projects</vt:lpstr>
      <vt:lpstr>List of Projects</vt:lpstr>
      <vt:lpstr>Signature Page</vt:lpstr>
      <vt:lpstr>Signature Page</vt:lpstr>
      <vt:lpstr>YHDP Values and Principles   Click here for more information about any of these principles</vt:lpstr>
      <vt:lpstr>Next Steps</vt:lpstr>
      <vt:lpstr>HUD Exchange Tour</vt:lpstr>
      <vt:lpstr>HUD Exchange Tour</vt:lpstr>
      <vt:lpstr>What you need to do next:</vt:lpstr>
      <vt:lpstr>Questions??</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Leigh Polodna</cp:lastModifiedBy>
  <cp:revision>928</cp:revision>
  <dcterms:created xsi:type="dcterms:W3CDTF">2016-02-03T16:01:10Z</dcterms:created>
  <dcterms:modified xsi:type="dcterms:W3CDTF">2021-12-07T15:49:53Z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